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90" r:id="rId1"/>
  </p:sldMasterIdLst>
  <p:notesMasterIdLst>
    <p:notesMasterId r:id="rId23"/>
  </p:notesMasterIdLst>
  <p:handoutMasterIdLst>
    <p:handoutMasterId r:id="rId24"/>
  </p:handoutMasterIdLst>
  <p:sldIdLst>
    <p:sldId id="1287" r:id="rId2"/>
    <p:sldId id="1339" r:id="rId3"/>
    <p:sldId id="1313" r:id="rId4"/>
    <p:sldId id="1316" r:id="rId5"/>
    <p:sldId id="1317" r:id="rId6"/>
    <p:sldId id="1314" r:id="rId7"/>
    <p:sldId id="1315" r:id="rId8"/>
    <p:sldId id="1319" r:id="rId9"/>
    <p:sldId id="1328" r:id="rId10"/>
    <p:sldId id="1334" r:id="rId11"/>
    <p:sldId id="1342" r:id="rId12"/>
    <p:sldId id="1329" r:id="rId13"/>
    <p:sldId id="1331" r:id="rId14"/>
    <p:sldId id="1330" r:id="rId15"/>
    <p:sldId id="1340" r:id="rId16"/>
    <p:sldId id="1343" r:id="rId17"/>
    <p:sldId id="1344" r:id="rId18"/>
    <p:sldId id="1345" r:id="rId19"/>
    <p:sldId id="1338" r:id="rId20"/>
    <p:sldId id="1323" r:id="rId21"/>
    <p:sldId id="1332" r:id="rId22"/>
  </p:sldIdLst>
  <p:sldSz cx="9144000" cy="6858000" type="screen4x3"/>
  <p:notesSz cx="7053263" cy="9356725"/>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7">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E"/>
    <a:srgbClr val="FFA7A9"/>
    <a:srgbClr val="CCCCFF"/>
    <a:srgbClr val="8A8BB8"/>
    <a:srgbClr val="FF0066"/>
    <a:srgbClr val="9FA0C5"/>
    <a:srgbClr val="999AC1"/>
    <a:srgbClr val="8586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38" autoAdjust="0"/>
    <p:restoredTop sz="91343" autoAdjust="0"/>
  </p:normalViewPr>
  <p:slideViewPr>
    <p:cSldViewPr snapToGrid="0">
      <p:cViewPr>
        <p:scale>
          <a:sx n="80" d="100"/>
          <a:sy n="80" d="100"/>
        </p:scale>
        <p:origin x="654" y="-144"/>
      </p:cViewPr>
      <p:guideLst>
        <p:guide orient="horz" pos="2160"/>
        <p:guide pos="2880"/>
      </p:guideLst>
    </p:cSldViewPr>
  </p:slideViewPr>
  <p:outlineViewPr>
    <p:cViewPr>
      <p:scale>
        <a:sx n="33" d="100"/>
        <a:sy n="33" d="100"/>
      </p:scale>
      <p:origin x="0" y="30542"/>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756" y="-72"/>
      </p:cViewPr>
      <p:guideLst>
        <p:guide orient="horz" pos="2947"/>
        <p:guide pos="22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3057525" cy="468313"/>
          </a:xfrm>
          <a:prstGeom prst="rect">
            <a:avLst/>
          </a:prstGeom>
          <a:noFill/>
          <a:ln w="9525">
            <a:noFill/>
            <a:miter lim="800000"/>
            <a:headEnd/>
            <a:tailEnd/>
          </a:ln>
        </p:spPr>
        <p:txBody>
          <a:bodyPr vert="horz" wrap="square" lIns="89318" tIns="44660" rIns="89318" bIns="44660" numCol="1" anchor="t" anchorCtr="0" compatLnSpc="1">
            <a:prstTxWarp prst="textNoShape">
              <a:avLst/>
            </a:prstTxWarp>
          </a:bodyPr>
          <a:lstStyle>
            <a:lvl1pPr defTabSz="890588">
              <a:defRPr sz="1200">
                <a:latin typeface="Arial" charset="0"/>
                <a:cs typeface="+mn-cs"/>
              </a:defRPr>
            </a:lvl1pPr>
          </a:lstStyle>
          <a:p>
            <a:pPr>
              <a:defRPr/>
            </a:pPr>
            <a:r>
              <a:rPr lang="ru-RU"/>
              <a:t>Слайд </a:t>
            </a:r>
          </a:p>
        </p:txBody>
      </p:sp>
      <p:sp>
        <p:nvSpPr>
          <p:cNvPr id="3" name="Дата 2"/>
          <p:cNvSpPr>
            <a:spLocks noGrp="1"/>
          </p:cNvSpPr>
          <p:nvPr>
            <p:ph type="dt" sz="quarter" idx="1"/>
          </p:nvPr>
        </p:nvSpPr>
        <p:spPr bwMode="auto">
          <a:xfrm>
            <a:off x="3994150" y="0"/>
            <a:ext cx="3057525" cy="468313"/>
          </a:xfrm>
          <a:prstGeom prst="rect">
            <a:avLst/>
          </a:prstGeom>
          <a:noFill/>
          <a:ln w="9525">
            <a:noFill/>
            <a:miter lim="800000"/>
            <a:headEnd/>
            <a:tailEnd/>
          </a:ln>
        </p:spPr>
        <p:txBody>
          <a:bodyPr vert="horz" wrap="square" lIns="89318" tIns="44660" rIns="89318" bIns="44660" numCol="1" anchor="t" anchorCtr="0" compatLnSpc="1">
            <a:prstTxWarp prst="textNoShape">
              <a:avLst/>
            </a:prstTxWarp>
          </a:bodyPr>
          <a:lstStyle>
            <a:lvl1pPr algn="r" defTabSz="890588">
              <a:defRPr sz="1200">
                <a:latin typeface="Arial" charset="0"/>
                <a:cs typeface="+mn-cs"/>
              </a:defRPr>
            </a:lvl1pPr>
          </a:lstStyle>
          <a:p>
            <a:pPr>
              <a:defRPr/>
            </a:pPr>
            <a:fld id="{C142AB80-9D5C-42F9-BDE2-0CBC13865FCE}" type="datetime1">
              <a:rPr lang="ru-RU"/>
              <a:pPr>
                <a:defRPr/>
              </a:pPr>
              <a:t>26.06.2015</a:t>
            </a:fld>
            <a:endParaRPr lang="ru-RU"/>
          </a:p>
        </p:txBody>
      </p:sp>
      <p:sp>
        <p:nvSpPr>
          <p:cNvPr id="4" name="Нижний колонтитул 3"/>
          <p:cNvSpPr>
            <a:spLocks noGrp="1"/>
          </p:cNvSpPr>
          <p:nvPr>
            <p:ph type="ftr" sz="quarter" idx="2"/>
          </p:nvPr>
        </p:nvSpPr>
        <p:spPr bwMode="auto">
          <a:xfrm>
            <a:off x="0" y="8886825"/>
            <a:ext cx="3057525" cy="468313"/>
          </a:xfrm>
          <a:prstGeom prst="rect">
            <a:avLst/>
          </a:prstGeom>
          <a:noFill/>
          <a:ln w="9525">
            <a:noFill/>
            <a:miter lim="800000"/>
            <a:headEnd/>
            <a:tailEnd/>
          </a:ln>
        </p:spPr>
        <p:txBody>
          <a:bodyPr vert="horz" wrap="square" lIns="89318" tIns="44660" rIns="89318" bIns="44660" numCol="1" anchor="b" anchorCtr="0" compatLnSpc="1">
            <a:prstTxWarp prst="textNoShape">
              <a:avLst/>
            </a:prstTxWarp>
          </a:bodyPr>
          <a:lstStyle>
            <a:lvl1pPr defTabSz="890588">
              <a:defRPr sz="1200">
                <a:latin typeface="Arial" charset="0"/>
                <a:cs typeface="+mn-cs"/>
              </a:defRPr>
            </a:lvl1pPr>
          </a:lstStyle>
          <a:p>
            <a:pPr>
              <a:defRPr/>
            </a:pPr>
            <a:endParaRPr lang="ru-RU"/>
          </a:p>
        </p:txBody>
      </p:sp>
      <p:sp>
        <p:nvSpPr>
          <p:cNvPr id="5" name="Номер слайда 4"/>
          <p:cNvSpPr>
            <a:spLocks noGrp="1"/>
          </p:cNvSpPr>
          <p:nvPr>
            <p:ph type="sldNum" sz="quarter" idx="3"/>
          </p:nvPr>
        </p:nvSpPr>
        <p:spPr bwMode="auto">
          <a:xfrm>
            <a:off x="3994150" y="8886825"/>
            <a:ext cx="3057525" cy="468313"/>
          </a:xfrm>
          <a:prstGeom prst="rect">
            <a:avLst/>
          </a:prstGeom>
          <a:noFill/>
          <a:ln w="9525">
            <a:noFill/>
            <a:miter lim="800000"/>
            <a:headEnd/>
            <a:tailEnd/>
          </a:ln>
        </p:spPr>
        <p:txBody>
          <a:bodyPr vert="horz" wrap="square" lIns="89318" tIns="44660" rIns="89318" bIns="44660" numCol="1" anchor="b" anchorCtr="0" compatLnSpc="1">
            <a:prstTxWarp prst="textNoShape">
              <a:avLst/>
            </a:prstTxWarp>
          </a:bodyPr>
          <a:lstStyle>
            <a:lvl1pPr algn="r" defTabSz="890588">
              <a:defRPr sz="1200">
                <a:latin typeface="Arial" charset="0"/>
                <a:cs typeface="+mn-cs"/>
              </a:defRPr>
            </a:lvl1pPr>
          </a:lstStyle>
          <a:p>
            <a:pPr>
              <a:defRPr/>
            </a:pPr>
            <a:fld id="{D9E49761-8675-408B-8E94-878736FDDE83}" type="slidenum">
              <a:rPr lang="ru-RU"/>
              <a:pPr>
                <a:defRPr/>
              </a:pPr>
              <a:t>‹#›</a:t>
            </a:fld>
            <a:endParaRPr lang="ru-RU"/>
          </a:p>
        </p:txBody>
      </p:sp>
    </p:spTree>
    <p:extLst>
      <p:ext uri="{BB962C8B-B14F-4D97-AF65-F5344CB8AC3E}">
        <p14:creationId xmlns:p14="http://schemas.microsoft.com/office/powerpoint/2010/main" val="981728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3057525" cy="468313"/>
          </a:xfrm>
          <a:prstGeom prst="rect">
            <a:avLst/>
          </a:prstGeom>
          <a:noFill/>
          <a:ln w="9525">
            <a:noFill/>
            <a:miter lim="800000"/>
            <a:headEnd/>
            <a:tailEnd/>
          </a:ln>
        </p:spPr>
        <p:txBody>
          <a:bodyPr vert="horz" wrap="square" lIns="89452" tIns="44727" rIns="89452" bIns="44727" numCol="1" anchor="t" anchorCtr="0" compatLnSpc="1">
            <a:prstTxWarp prst="textNoShape">
              <a:avLst/>
            </a:prstTxWarp>
          </a:bodyPr>
          <a:lstStyle>
            <a:lvl1pPr defTabSz="890588">
              <a:defRPr sz="1200">
                <a:latin typeface="Calibri" pitchFamily="34" charset="0"/>
                <a:cs typeface="+mn-cs"/>
              </a:defRPr>
            </a:lvl1pPr>
          </a:lstStyle>
          <a:p>
            <a:pPr>
              <a:defRPr/>
            </a:pPr>
            <a:r>
              <a:rPr lang="ru-RU"/>
              <a:t>Слайд </a:t>
            </a:r>
          </a:p>
        </p:txBody>
      </p:sp>
      <p:sp>
        <p:nvSpPr>
          <p:cNvPr id="3" name="Дата 2"/>
          <p:cNvSpPr>
            <a:spLocks noGrp="1"/>
          </p:cNvSpPr>
          <p:nvPr>
            <p:ph type="dt" idx="1"/>
          </p:nvPr>
        </p:nvSpPr>
        <p:spPr bwMode="auto">
          <a:xfrm>
            <a:off x="3994150" y="0"/>
            <a:ext cx="3057525" cy="468313"/>
          </a:xfrm>
          <a:prstGeom prst="rect">
            <a:avLst/>
          </a:prstGeom>
          <a:noFill/>
          <a:ln w="9525">
            <a:noFill/>
            <a:miter lim="800000"/>
            <a:headEnd/>
            <a:tailEnd/>
          </a:ln>
        </p:spPr>
        <p:txBody>
          <a:bodyPr vert="horz" wrap="square" lIns="89452" tIns="44727" rIns="89452" bIns="44727" numCol="1" anchor="t" anchorCtr="0" compatLnSpc="1">
            <a:prstTxWarp prst="textNoShape">
              <a:avLst/>
            </a:prstTxWarp>
          </a:bodyPr>
          <a:lstStyle>
            <a:lvl1pPr algn="r" defTabSz="890588">
              <a:defRPr sz="1200">
                <a:latin typeface="Calibri" pitchFamily="34" charset="0"/>
                <a:cs typeface="+mn-cs"/>
              </a:defRPr>
            </a:lvl1pPr>
          </a:lstStyle>
          <a:p>
            <a:pPr>
              <a:defRPr/>
            </a:pPr>
            <a:fld id="{47E884F8-68DF-4A03-8762-02D2AA0EB6DB}" type="datetime1">
              <a:rPr lang="ru-RU"/>
              <a:pPr>
                <a:defRPr/>
              </a:pPr>
              <a:t>26.06.2015</a:t>
            </a:fld>
            <a:endParaRPr lang="ru-RU"/>
          </a:p>
        </p:txBody>
      </p:sp>
      <p:sp>
        <p:nvSpPr>
          <p:cNvPr id="4" name="Образ слайда 3"/>
          <p:cNvSpPr>
            <a:spLocks noGrp="1" noRot="1" noChangeAspect="1"/>
          </p:cNvSpPr>
          <p:nvPr>
            <p:ph type="sldImg" idx="2"/>
          </p:nvPr>
        </p:nvSpPr>
        <p:spPr>
          <a:xfrm>
            <a:off x="1192213" y="701675"/>
            <a:ext cx="4678362" cy="3508375"/>
          </a:xfrm>
          <a:prstGeom prst="rect">
            <a:avLst/>
          </a:prstGeom>
          <a:noFill/>
          <a:ln w="12700">
            <a:solidFill>
              <a:prstClr val="black"/>
            </a:solidFill>
          </a:ln>
        </p:spPr>
        <p:txBody>
          <a:bodyPr vert="horz" lIns="99846" tIns="49924" rIns="99846" bIns="49924" rtlCol="0" anchor="ctr"/>
          <a:lstStyle/>
          <a:p>
            <a:pPr lvl="0"/>
            <a:endParaRPr lang="ru-RU" noProof="0"/>
          </a:p>
        </p:txBody>
      </p:sp>
      <p:sp>
        <p:nvSpPr>
          <p:cNvPr id="5" name="Заметки 4"/>
          <p:cNvSpPr>
            <a:spLocks noGrp="1"/>
          </p:cNvSpPr>
          <p:nvPr>
            <p:ph type="body" sz="quarter" idx="3"/>
          </p:nvPr>
        </p:nvSpPr>
        <p:spPr bwMode="auto">
          <a:xfrm>
            <a:off x="706438" y="4443413"/>
            <a:ext cx="5640387" cy="4211637"/>
          </a:xfrm>
          <a:prstGeom prst="rect">
            <a:avLst/>
          </a:prstGeom>
          <a:noFill/>
          <a:ln w="9525">
            <a:noFill/>
            <a:miter lim="800000"/>
            <a:headEnd/>
            <a:tailEnd/>
          </a:ln>
        </p:spPr>
        <p:txBody>
          <a:bodyPr vert="horz" wrap="square" lIns="89452" tIns="44727" rIns="89452" bIns="44727"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bwMode="auto">
          <a:xfrm>
            <a:off x="0" y="8886825"/>
            <a:ext cx="3057525" cy="468313"/>
          </a:xfrm>
          <a:prstGeom prst="rect">
            <a:avLst/>
          </a:prstGeom>
          <a:noFill/>
          <a:ln w="9525">
            <a:noFill/>
            <a:miter lim="800000"/>
            <a:headEnd/>
            <a:tailEnd/>
          </a:ln>
        </p:spPr>
        <p:txBody>
          <a:bodyPr vert="horz" wrap="square" lIns="89452" tIns="44727" rIns="89452" bIns="44727" numCol="1" anchor="b" anchorCtr="0" compatLnSpc="1">
            <a:prstTxWarp prst="textNoShape">
              <a:avLst/>
            </a:prstTxWarp>
          </a:bodyPr>
          <a:lstStyle>
            <a:lvl1pPr defTabSz="890588">
              <a:defRPr sz="1200">
                <a:latin typeface="Calibri" pitchFamily="34" charset="0"/>
                <a:cs typeface="+mn-cs"/>
              </a:defRPr>
            </a:lvl1pPr>
          </a:lstStyle>
          <a:p>
            <a:pPr>
              <a:defRPr/>
            </a:pPr>
            <a:endParaRPr lang="ru-RU"/>
          </a:p>
        </p:txBody>
      </p:sp>
      <p:sp>
        <p:nvSpPr>
          <p:cNvPr id="7" name="Номер слайда 6"/>
          <p:cNvSpPr>
            <a:spLocks noGrp="1"/>
          </p:cNvSpPr>
          <p:nvPr>
            <p:ph type="sldNum" sz="quarter" idx="5"/>
          </p:nvPr>
        </p:nvSpPr>
        <p:spPr bwMode="auto">
          <a:xfrm>
            <a:off x="3994150" y="8886825"/>
            <a:ext cx="3057525" cy="468313"/>
          </a:xfrm>
          <a:prstGeom prst="rect">
            <a:avLst/>
          </a:prstGeom>
          <a:noFill/>
          <a:ln w="9525">
            <a:noFill/>
            <a:miter lim="800000"/>
            <a:headEnd/>
            <a:tailEnd/>
          </a:ln>
        </p:spPr>
        <p:txBody>
          <a:bodyPr vert="horz" wrap="square" lIns="89452" tIns="44727" rIns="89452" bIns="44727" numCol="1" anchor="b" anchorCtr="0" compatLnSpc="1">
            <a:prstTxWarp prst="textNoShape">
              <a:avLst/>
            </a:prstTxWarp>
          </a:bodyPr>
          <a:lstStyle>
            <a:lvl1pPr algn="r" defTabSz="890588">
              <a:defRPr sz="1200">
                <a:latin typeface="Calibri" pitchFamily="34" charset="0"/>
                <a:cs typeface="+mn-cs"/>
              </a:defRPr>
            </a:lvl1pPr>
          </a:lstStyle>
          <a:p>
            <a:pPr>
              <a:defRPr/>
            </a:pPr>
            <a:fld id="{87FB2F21-D3D3-480C-9C33-E622EB6AF226}" type="slidenum">
              <a:rPr lang="ru-RU"/>
              <a:pPr>
                <a:defRPr/>
              </a:pPr>
              <a:t>‹#›</a:t>
            </a:fld>
            <a:endParaRPr lang="ru-RU"/>
          </a:p>
        </p:txBody>
      </p:sp>
    </p:spTree>
    <p:extLst>
      <p:ext uri="{BB962C8B-B14F-4D97-AF65-F5344CB8AC3E}">
        <p14:creationId xmlns:p14="http://schemas.microsoft.com/office/powerpoint/2010/main" val="1781459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0588" eaLnBrk="0" hangingPunct="0">
              <a:spcBef>
                <a:spcPct val="30000"/>
              </a:spcBef>
              <a:defRPr sz="1200">
                <a:solidFill>
                  <a:schemeClr val="tx1"/>
                </a:solidFill>
                <a:latin typeface="Calibri" pitchFamily="34" charset="0"/>
              </a:defRPr>
            </a:lvl1pPr>
            <a:lvl2pPr marL="742950" indent="-285750" defTabSz="890588" eaLnBrk="0" hangingPunct="0">
              <a:spcBef>
                <a:spcPct val="30000"/>
              </a:spcBef>
              <a:defRPr sz="1200">
                <a:solidFill>
                  <a:schemeClr val="tx1"/>
                </a:solidFill>
                <a:latin typeface="Calibri" pitchFamily="34" charset="0"/>
              </a:defRPr>
            </a:lvl2pPr>
            <a:lvl3pPr marL="1143000" indent="-228600" defTabSz="890588" eaLnBrk="0" hangingPunct="0">
              <a:spcBef>
                <a:spcPct val="30000"/>
              </a:spcBef>
              <a:defRPr sz="1200">
                <a:solidFill>
                  <a:schemeClr val="tx1"/>
                </a:solidFill>
                <a:latin typeface="Calibri" pitchFamily="34" charset="0"/>
              </a:defRPr>
            </a:lvl3pPr>
            <a:lvl4pPr marL="1600200" indent="-228600" defTabSz="890588" eaLnBrk="0" hangingPunct="0">
              <a:spcBef>
                <a:spcPct val="30000"/>
              </a:spcBef>
              <a:defRPr sz="1200">
                <a:solidFill>
                  <a:schemeClr val="tx1"/>
                </a:solidFill>
                <a:latin typeface="Calibri" pitchFamily="34" charset="0"/>
              </a:defRPr>
            </a:lvl4pPr>
            <a:lvl5pPr marL="2057400" indent="-228600" defTabSz="890588" eaLnBrk="0" hangingPunct="0">
              <a:spcBef>
                <a:spcPct val="30000"/>
              </a:spcBef>
              <a:defRPr sz="1200">
                <a:solidFill>
                  <a:schemeClr val="tx1"/>
                </a:solidFill>
                <a:latin typeface="Calibri" pitchFamily="34" charset="0"/>
              </a:defRPr>
            </a:lvl5pPr>
            <a:lvl6pPr marL="2514600" indent="-228600" defTabSz="890588" eaLnBrk="0" fontAlgn="base" hangingPunct="0">
              <a:spcBef>
                <a:spcPct val="30000"/>
              </a:spcBef>
              <a:spcAft>
                <a:spcPct val="0"/>
              </a:spcAft>
              <a:defRPr sz="1200">
                <a:solidFill>
                  <a:schemeClr val="tx1"/>
                </a:solidFill>
                <a:latin typeface="Calibri" pitchFamily="34" charset="0"/>
              </a:defRPr>
            </a:lvl6pPr>
            <a:lvl7pPr marL="2971800" indent="-228600" defTabSz="890588" eaLnBrk="0" fontAlgn="base" hangingPunct="0">
              <a:spcBef>
                <a:spcPct val="30000"/>
              </a:spcBef>
              <a:spcAft>
                <a:spcPct val="0"/>
              </a:spcAft>
              <a:defRPr sz="1200">
                <a:solidFill>
                  <a:schemeClr val="tx1"/>
                </a:solidFill>
                <a:latin typeface="Calibri" pitchFamily="34" charset="0"/>
              </a:defRPr>
            </a:lvl7pPr>
            <a:lvl8pPr marL="3429000" indent="-228600" defTabSz="890588" eaLnBrk="0" fontAlgn="base" hangingPunct="0">
              <a:spcBef>
                <a:spcPct val="30000"/>
              </a:spcBef>
              <a:spcAft>
                <a:spcPct val="0"/>
              </a:spcAft>
              <a:defRPr sz="1200">
                <a:solidFill>
                  <a:schemeClr val="tx1"/>
                </a:solidFill>
                <a:latin typeface="Calibri" pitchFamily="34" charset="0"/>
              </a:defRPr>
            </a:lvl8pPr>
            <a:lvl9pPr marL="3886200" indent="-228600" defTabSz="890588"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defRPr/>
            </a:pPr>
            <a:fld id="{587CA8EB-C24F-49E6-AF47-BC8DD3136120}" type="slidenum">
              <a:rPr lang="ru-RU" altLang="ru-RU" smtClean="0"/>
              <a:pPr eaLnBrk="1" hangingPunct="1">
                <a:spcBef>
                  <a:spcPct val="0"/>
                </a:spcBef>
                <a:defRPr/>
              </a:pPr>
              <a:t>1</a:t>
            </a:fld>
            <a:endParaRPr lang="ru-RU" altLang="ru-RU" smtClean="0"/>
          </a:p>
        </p:txBody>
      </p:sp>
      <p:sp>
        <p:nvSpPr>
          <p:cNvPr id="52227" name="Rectangle 2"/>
          <p:cNvSpPr>
            <a:spLocks noGrp="1" noRot="1" noChangeAspect="1" noChangeArrowheads="1" noTextEdit="1"/>
          </p:cNvSpPr>
          <p:nvPr>
            <p:ph type="sldImg"/>
          </p:nvPr>
        </p:nvSpPr>
        <p:spPr bwMode="auto">
          <a:xfrm>
            <a:off x="1192213" y="703263"/>
            <a:ext cx="4679950" cy="35099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a:xfrm>
            <a:off x="939800" y="4445000"/>
            <a:ext cx="5173663"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lnSpc>
                <a:spcPct val="90000"/>
              </a:lnSpc>
            </a:pPr>
            <a:r>
              <a:rPr lang="ru-RU" altLang="ru-RU" smtClean="0"/>
              <a:t>Титул</a:t>
            </a:r>
          </a:p>
          <a:p>
            <a:pPr marL="230188" indent="-230188" eaLnBrk="1" hangingPunct="1">
              <a:lnSpc>
                <a:spcPct val="90000"/>
              </a:lnSpc>
            </a:pPr>
            <a:endParaRPr lang="ru-RU" altLang="ru-RU" smtClean="0"/>
          </a:p>
        </p:txBody>
      </p:sp>
    </p:spTree>
    <p:extLst>
      <p:ext uri="{BB962C8B-B14F-4D97-AF65-F5344CB8AC3E}">
        <p14:creationId xmlns:p14="http://schemas.microsoft.com/office/powerpoint/2010/main" val="1846882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995738" y="8886825"/>
            <a:ext cx="3055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nchor="b"/>
          <a:lstStyle>
            <a:lvl1pPr defTabSz="909638" eaLnBrk="0" hangingPunct="0">
              <a:spcBef>
                <a:spcPct val="30000"/>
              </a:spcBef>
              <a:defRPr sz="1200">
                <a:solidFill>
                  <a:schemeClr val="tx1"/>
                </a:solidFill>
                <a:latin typeface="Calibri" pitchFamily="34" charset="0"/>
              </a:defRPr>
            </a:lvl1pPr>
            <a:lvl2pPr marL="742950" indent="-285750" defTabSz="909638" eaLnBrk="0" hangingPunct="0">
              <a:spcBef>
                <a:spcPct val="30000"/>
              </a:spcBef>
              <a:defRPr sz="1200">
                <a:solidFill>
                  <a:schemeClr val="tx1"/>
                </a:solidFill>
                <a:latin typeface="Calibri" pitchFamily="34" charset="0"/>
              </a:defRPr>
            </a:lvl2pPr>
            <a:lvl3pPr marL="1143000" indent="-228600" defTabSz="909638" eaLnBrk="0" hangingPunct="0">
              <a:spcBef>
                <a:spcPct val="30000"/>
              </a:spcBef>
              <a:defRPr sz="1200">
                <a:solidFill>
                  <a:schemeClr val="tx1"/>
                </a:solidFill>
                <a:latin typeface="Calibri" pitchFamily="34" charset="0"/>
              </a:defRPr>
            </a:lvl3pPr>
            <a:lvl4pPr marL="1600200" indent="-228600" defTabSz="909638" eaLnBrk="0" hangingPunct="0">
              <a:spcBef>
                <a:spcPct val="30000"/>
              </a:spcBef>
              <a:defRPr sz="1200">
                <a:solidFill>
                  <a:schemeClr val="tx1"/>
                </a:solidFill>
                <a:latin typeface="Calibri" pitchFamily="34" charset="0"/>
              </a:defRPr>
            </a:lvl4pPr>
            <a:lvl5pPr marL="2057400" indent="-228600" defTabSz="909638" eaLnBrk="0" hangingPunct="0">
              <a:spcBef>
                <a:spcPct val="30000"/>
              </a:spcBef>
              <a:defRPr sz="1200">
                <a:solidFill>
                  <a:schemeClr val="tx1"/>
                </a:solidFill>
                <a:latin typeface="Calibri" pitchFamily="34" charset="0"/>
              </a:defRPr>
            </a:lvl5pPr>
            <a:lvl6pPr marL="2514600" indent="-228600" defTabSz="909638" eaLnBrk="0" fontAlgn="base" hangingPunct="0">
              <a:spcBef>
                <a:spcPct val="30000"/>
              </a:spcBef>
              <a:spcAft>
                <a:spcPct val="0"/>
              </a:spcAft>
              <a:defRPr sz="1200">
                <a:solidFill>
                  <a:schemeClr val="tx1"/>
                </a:solidFill>
                <a:latin typeface="Calibri" pitchFamily="34" charset="0"/>
              </a:defRPr>
            </a:lvl6pPr>
            <a:lvl7pPr marL="2971800" indent="-228600" defTabSz="909638" eaLnBrk="0" fontAlgn="base" hangingPunct="0">
              <a:spcBef>
                <a:spcPct val="30000"/>
              </a:spcBef>
              <a:spcAft>
                <a:spcPct val="0"/>
              </a:spcAft>
              <a:defRPr sz="1200">
                <a:solidFill>
                  <a:schemeClr val="tx1"/>
                </a:solidFill>
                <a:latin typeface="Calibri" pitchFamily="34" charset="0"/>
              </a:defRPr>
            </a:lvl7pPr>
            <a:lvl8pPr marL="3429000" indent="-228600" defTabSz="909638" eaLnBrk="0" fontAlgn="base" hangingPunct="0">
              <a:spcBef>
                <a:spcPct val="30000"/>
              </a:spcBef>
              <a:spcAft>
                <a:spcPct val="0"/>
              </a:spcAft>
              <a:defRPr sz="1200">
                <a:solidFill>
                  <a:schemeClr val="tx1"/>
                </a:solidFill>
                <a:latin typeface="Calibri" pitchFamily="34" charset="0"/>
              </a:defRPr>
            </a:lvl8pPr>
            <a:lvl9pPr marL="3886200" indent="-228600" defTabSz="9096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2CBDA5D-8188-45B3-B31D-C0CE05E67793}" type="slidenum">
              <a:rPr lang="ru-RU" altLang="ru-RU"/>
              <a:pPr algn="r" eaLnBrk="1" hangingPunct="1">
                <a:spcBef>
                  <a:spcPct val="0"/>
                </a:spcBef>
              </a:pPr>
              <a:t>6</a:t>
            </a:fld>
            <a:endParaRPr lang="ru-RU" altLang="ru-RU"/>
          </a:p>
        </p:txBody>
      </p:sp>
      <p:sp>
        <p:nvSpPr>
          <p:cNvPr id="54275" name="Rectangle 2"/>
          <p:cNvSpPr>
            <a:spLocks noGrp="1" noRot="1" noChangeAspect="1" noChangeArrowheads="1" noTextEdit="1"/>
          </p:cNvSpPr>
          <p:nvPr>
            <p:ph type="sldImg"/>
          </p:nvPr>
        </p:nvSpPr>
        <p:spPr bwMode="auto">
          <a:xfrm>
            <a:off x="1187450" y="703263"/>
            <a:ext cx="4678363" cy="3508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a:xfrm>
            <a:off x="704850" y="4445000"/>
            <a:ext cx="5643563"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lstStyle/>
          <a:p>
            <a:pPr eaLnBrk="1" hangingPunct="1"/>
            <a:endParaRPr lang="ru-RU" altLang="ru-RU" smtClean="0">
              <a:latin typeface="Arial" pitchFamily="34" charset="0"/>
            </a:endParaRPr>
          </a:p>
        </p:txBody>
      </p:sp>
    </p:spTree>
    <p:extLst>
      <p:ext uri="{BB962C8B-B14F-4D97-AF65-F5344CB8AC3E}">
        <p14:creationId xmlns:p14="http://schemas.microsoft.com/office/powerpoint/2010/main" val="975314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995738" y="8886825"/>
            <a:ext cx="3055937"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nchor="b"/>
          <a:lstStyle>
            <a:lvl1pPr defTabSz="909638" eaLnBrk="0" hangingPunct="0">
              <a:spcBef>
                <a:spcPct val="30000"/>
              </a:spcBef>
              <a:defRPr sz="1200">
                <a:solidFill>
                  <a:schemeClr val="tx1"/>
                </a:solidFill>
                <a:latin typeface="Calibri" pitchFamily="34" charset="0"/>
              </a:defRPr>
            </a:lvl1pPr>
            <a:lvl2pPr marL="742950" indent="-285750" defTabSz="909638" eaLnBrk="0" hangingPunct="0">
              <a:spcBef>
                <a:spcPct val="30000"/>
              </a:spcBef>
              <a:defRPr sz="1200">
                <a:solidFill>
                  <a:schemeClr val="tx1"/>
                </a:solidFill>
                <a:latin typeface="Calibri" pitchFamily="34" charset="0"/>
              </a:defRPr>
            </a:lvl2pPr>
            <a:lvl3pPr marL="1143000" indent="-228600" defTabSz="909638" eaLnBrk="0" hangingPunct="0">
              <a:spcBef>
                <a:spcPct val="30000"/>
              </a:spcBef>
              <a:defRPr sz="1200">
                <a:solidFill>
                  <a:schemeClr val="tx1"/>
                </a:solidFill>
                <a:latin typeface="Calibri" pitchFamily="34" charset="0"/>
              </a:defRPr>
            </a:lvl3pPr>
            <a:lvl4pPr marL="1600200" indent="-228600" defTabSz="909638" eaLnBrk="0" hangingPunct="0">
              <a:spcBef>
                <a:spcPct val="30000"/>
              </a:spcBef>
              <a:defRPr sz="1200">
                <a:solidFill>
                  <a:schemeClr val="tx1"/>
                </a:solidFill>
                <a:latin typeface="Calibri" pitchFamily="34" charset="0"/>
              </a:defRPr>
            </a:lvl4pPr>
            <a:lvl5pPr marL="2057400" indent="-228600" defTabSz="909638" eaLnBrk="0" hangingPunct="0">
              <a:spcBef>
                <a:spcPct val="30000"/>
              </a:spcBef>
              <a:defRPr sz="1200">
                <a:solidFill>
                  <a:schemeClr val="tx1"/>
                </a:solidFill>
                <a:latin typeface="Calibri" pitchFamily="34" charset="0"/>
              </a:defRPr>
            </a:lvl5pPr>
            <a:lvl6pPr marL="2514600" indent="-228600" defTabSz="909638" eaLnBrk="0" fontAlgn="base" hangingPunct="0">
              <a:spcBef>
                <a:spcPct val="30000"/>
              </a:spcBef>
              <a:spcAft>
                <a:spcPct val="0"/>
              </a:spcAft>
              <a:defRPr sz="1200">
                <a:solidFill>
                  <a:schemeClr val="tx1"/>
                </a:solidFill>
                <a:latin typeface="Calibri" pitchFamily="34" charset="0"/>
              </a:defRPr>
            </a:lvl6pPr>
            <a:lvl7pPr marL="2971800" indent="-228600" defTabSz="909638" eaLnBrk="0" fontAlgn="base" hangingPunct="0">
              <a:spcBef>
                <a:spcPct val="30000"/>
              </a:spcBef>
              <a:spcAft>
                <a:spcPct val="0"/>
              </a:spcAft>
              <a:defRPr sz="1200">
                <a:solidFill>
                  <a:schemeClr val="tx1"/>
                </a:solidFill>
                <a:latin typeface="Calibri" pitchFamily="34" charset="0"/>
              </a:defRPr>
            </a:lvl7pPr>
            <a:lvl8pPr marL="3429000" indent="-228600" defTabSz="909638" eaLnBrk="0" fontAlgn="base" hangingPunct="0">
              <a:spcBef>
                <a:spcPct val="30000"/>
              </a:spcBef>
              <a:spcAft>
                <a:spcPct val="0"/>
              </a:spcAft>
              <a:defRPr sz="1200">
                <a:solidFill>
                  <a:schemeClr val="tx1"/>
                </a:solidFill>
                <a:latin typeface="Calibri" pitchFamily="34" charset="0"/>
              </a:defRPr>
            </a:lvl8pPr>
            <a:lvl9pPr marL="3886200" indent="-228600" defTabSz="90963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2CBDA5D-8188-45B3-B31D-C0CE05E67793}" type="slidenum">
              <a:rPr lang="ru-RU" altLang="ru-RU"/>
              <a:pPr algn="r" eaLnBrk="1" hangingPunct="1">
                <a:spcBef>
                  <a:spcPct val="0"/>
                </a:spcBef>
              </a:pPr>
              <a:t>7</a:t>
            </a:fld>
            <a:endParaRPr lang="ru-RU" altLang="ru-RU"/>
          </a:p>
        </p:txBody>
      </p:sp>
      <p:sp>
        <p:nvSpPr>
          <p:cNvPr id="54275" name="Rectangle 2"/>
          <p:cNvSpPr>
            <a:spLocks noGrp="1" noRot="1" noChangeAspect="1" noChangeArrowheads="1" noTextEdit="1"/>
          </p:cNvSpPr>
          <p:nvPr>
            <p:ph type="sldImg"/>
          </p:nvPr>
        </p:nvSpPr>
        <p:spPr bwMode="auto">
          <a:xfrm>
            <a:off x="1187450" y="703263"/>
            <a:ext cx="4678363" cy="3508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a:xfrm>
            <a:off x="704850" y="4445000"/>
            <a:ext cx="5643563"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52" tIns="46527" rIns="93052" bIns="46527"/>
          <a:lstStyle/>
          <a:p>
            <a:pPr eaLnBrk="1" hangingPunct="1"/>
            <a:endParaRPr lang="ru-RU" altLang="ru-RU" smtClean="0">
              <a:latin typeface="Arial" pitchFamily="34" charset="0"/>
            </a:endParaRPr>
          </a:p>
        </p:txBody>
      </p:sp>
    </p:spTree>
    <p:extLst>
      <p:ext uri="{BB962C8B-B14F-4D97-AF65-F5344CB8AC3E}">
        <p14:creationId xmlns:p14="http://schemas.microsoft.com/office/powerpoint/2010/main" val="1003168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87FB2F21-D3D3-480C-9C33-E622EB6AF226}" type="slidenum">
              <a:rPr lang="ru-RU" smtClean="0"/>
              <a:pPr>
                <a:defRPr/>
              </a:pPr>
              <a:t>13</a:t>
            </a:fld>
            <a:endParaRPr lang="ru-RU"/>
          </a:p>
        </p:txBody>
      </p:sp>
    </p:spTree>
    <p:extLst>
      <p:ext uri="{BB962C8B-B14F-4D97-AF65-F5344CB8AC3E}">
        <p14:creationId xmlns:p14="http://schemas.microsoft.com/office/powerpoint/2010/main" val="1947726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xfrm>
            <a:off x="303213" y="41275"/>
            <a:ext cx="6172200" cy="4629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Заметки 2"/>
          <p:cNvSpPr>
            <a:spLocks noGrp="1"/>
          </p:cNvSpPr>
          <p:nvPr>
            <p:ph type="body" idx="3"/>
          </p:nvPr>
        </p:nvSpPr>
        <p:spPr>
          <a:xfrm>
            <a:off x="71342" y="4647021"/>
            <a:ext cx="6655000" cy="52796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54745" algn="just"/>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612017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3"/>
          <p:cNvSpPr/>
          <p:nvPr userDrawn="1"/>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userDrawn="1"/>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Прямоугольник 5"/>
          <p:cNvSpPr/>
          <p:nvPr userDrawn="1"/>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оугольник 6"/>
          <p:cNvSpPr/>
          <p:nvPr userDrawn="1"/>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7"/>
          <p:cNvSpPr/>
          <p:nvPr userDrawn="1"/>
        </p:nvSpPr>
        <p:spPr bwMode="invGray">
          <a:xfrm>
            <a:off x="8977313" y="-1588"/>
            <a:ext cx="25400"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оугольник 8"/>
          <p:cNvSpPr/>
          <p:nvPr userDrawn="1"/>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оугольник 9"/>
          <p:cNvSpPr/>
          <p:nvPr userDrawn="1"/>
        </p:nvSpPr>
        <p:spPr bwMode="invGray">
          <a:xfrm>
            <a:off x="8875713" y="0"/>
            <a:ext cx="6350"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11"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53988" y="0"/>
            <a:ext cx="3873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Прямоугольник 11"/>
          <p:cNvSpPr/>
          <p:nvPr userDrawn="1"/>
        </p:nvSpPr>
        <p:spPr>
          <a:xfrm>
            <a:off x="541338" y="0"/>
            <a:ext cx="463550" cy="379413"/>
          </a:xfrm>
          <a:prstGeom prst="rect">
            <a:avLst/>
          </a:prstGeom>
        </p:spPr>
        <p:txBody>
          <a:bodyPr wrap="none">
            <a:normAutofit lnSpcReduction="10000"/>
          </a:bodyPr>
          <a:lstStyle/>
          <a:p>
            <a:pPr>
              <a:defRPr/>
            </a:pPr>
            <a:r>
              <a:rPr lang="ru-RU" sz="2000" dirty="0">
                <a:solidFill>
                  <a:srgbClr val="53548A">
                    <a:lumMod val="20000"/>
                    <a:lumOff val="80000"/>
                  </a:srgbClr>
                </a:solidFill>
                <a:cs typeface="Times New Roman" pitchFamily="18" charset="0"/>
              </a:rPr>
              <a:t>М</a:t>
            </a:r>
            <a:endParaRPr lang="ru-RU" dirty="0">
              <a:latin typeface="Arial" charset="0"/>
              <a:cs typeface="+mn-cs"/>
            </a:endParaRPr>
          </a:p>
        </p:txBody>
      </p:sp>
      <p:sp>
        <p:nvSpPr>
          <p:cNvPr id="13" name="Прямоугольник 12"/>
          <p:cNvSpPr>
            <a:spLocks noChangeArrowheads="1"/>
          </p:cNvSpPr>
          <p:nvPr userDrawn="1"/>
        </p:nvSpPr>
        <p:spPr bwMode="auto">
          <a:xfrm>
            <a:off x="963613" y="-20638"/>
            <a:ext cx="252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r>
              <a:rPr lang="ru-RU" altLang="ru-RU" sz="1600" smtClean="0">
                <a:solidFill>
                  <a:srgbClr val="DBDBE9"/>
                </a:solidFill>
                <a:cs typeface="Times New Roman" pitchFamily="18" charset="0"/>
              </a:rPr>
              <a:t>]</a:t>
            </a:r>
            <a:endParaRPr lang="ru-RU" altLang="ru-RU" smtClean="0">
              <a:solidFill>
                <a:srgbClr val="DBDBE9"/>
              </a:solidFill>
              <a:cs typeface="Times New Roman" pitchFamily="18" charset="0"/>
            </a:endParaRPr>
          </a:p>
        </p:txBody>
      </p:sp>
      <p:sp>
        <p:nvSpPr>
          <p:cNvPr id="14" name="TextBox 13"/>
          <p:cNvSpPr txBox="1">
            <a:spLocks noChangeArrowheads="1"/>
          </p:cNvSpPr>
          <p:nvPr userDrawn="1"/>
        </p:nvSpPr>
        <p:spPr bwMode="auto">
          <a:xfrm>
            <a:off x="774700" y="-61913"/>
            <a:ext cx="384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r>
              <a:rPr lang="ru-RU" sz="2200" i="1" smtClean="0">
                <a:solidFill>
                  <a:schemeClr val="bg1"/>
                </a:solidFill>
                <a:cs typeface="Times New Roman" pitchFamily="18" charset="0"/>
              </a:rPr>
              <a:t>ф</a:t>
            </a:r>
            <a:endParaRPr lang="ru-RU" sz="2200" smtClean="0">
              <a:solidFill>
                <a:srgbClr val="DBDBE9"/>
              </a:solidFill>
              <a:cs typeface="Times New Roman" pitchFamily="18" charset="0"/>
            </a:endParaRPr>
          </a:p>
        </p:txBody>
      </p:sp>
      <p:sp>
        <p:nvSpPr>
          <p:cNvPr id="15" name="Номер слайда 11"/>
          <p:cNvSpPr txBox="1">
            <a:spLocks noGrp="1"/>
          </p:cNvSpPr>
          <p:nvPr userDrawn="1"/>
        </p:nvSpPr>
        <p:spPr bwMode="auto">
          <a:xfrm>
            <a:off x="7424738" y="0"/>
            <a:ext cx="1484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eaLnBrk="1" hangingPunct="1">
              <a:defRPr/>
            </a:pPr>
            <a:fld id="{3E7A15B9-4DAC-4071-9339-F6E92C5894BD}" type="slidenum">
              <a:rPr lang="ru-RU" smtClean="0">
                <a:solidFill>
                  <a:srgbClr val="FFFFFF"/>
                </a:solidFill>
                <a:cs typeface="+mn-cs"/>
              </a:rPr>
              <a:pPr algn="r" eaLnBrk="1" hangingPunct="1">
                <a:defRPr/>
              </a:pPr>
              <a:t>‹#›</a:t>
            </a:fld>
            <a:endParaRPr lang="ru-RU" smtClean="0">
              <a:solidFill>
                <a:srgbClr val="FFFFFF"/>
              </a:solidFill>
              <a:cs typeface="+mn-cs"/>
            </a:endParaRPr>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90678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Титульный слайд">
    <p:spTree>
      <p:nvGrpSpPr>
        <p:cNvPr id="1" name=""/>
        <p:cNvGrpSpPr/>
        <p:nvPr/>
      </p:nvGrpSpPr>
      <p:grpSpPr>
        <a:xfrm>
          <a:off x="0" y="0"/>
          <a:ext cx="0" cy="0"/>
          <a:chOff x="0" y="0"/>
          <a:chExt cx="0" cy="0"/>
        </a:xfrm>
      </p:grpSpPr>
      <p:sp>
        <p:nvSpPr>
          <p:cNvPr id="4" name="Прямоугольник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Прямоугольник 4"/>
          <p:cNvSpPr/>
          <p:nvPr/>
        </p:nvSpPr>
        <p:spPr>
          <a:xfrm flipV="1">
            <a:off x="5410200" y="3897315"/>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Прямоугольник 5"/>
          <p:cNvSpPr/>
          <p:nvPr/>
        </p:nvSpPr>
        <p:spPr>
          <a:xfrm flipV="1">
            <a:off x="5410200" y="4114801"/>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оугольник 6"/>
          <p:cNvSpPr/>
          <p:nvPr/>
        </p:nvSpPr>
        <p:spPr>
          <a:xfrm flipV="1">
            <a:off x="5410201"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Прямоугольник 9"/>
          <p:cNvSpPr/>
          <p:nvPr/>
        </p:nvSpPr>
        <p:spPr>
          <a:xfrm flipV="1">
            <a:off x="5410201" y="4198940"/>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Скругленный прямоугольник 10"/>
          <p:cNvSpPr/>
          <p:nvPr/>
        </p:nvSpPr>
        <p:spPr bwMode="white">
          <a:xfrm>
            <a:off x="5410201"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Скругленный прямоугольник 11"/>
          <p:cNvSpPr/>
          <p:nvPr/>
        </p:nvSpPr>
        <p:spPr bwMode="white">
          <a:xfrm>
            <a:off x="7377113" y="4060827"/>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Прямоугольник 12"/>
          <p:cNvSpPr/>
          <p:nvPr/>
        </p:nvSpPr>
        <p:spPr>
          <a:xfrm>
            <a:off x="0" y="3649665"/>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Прямоугольник 13"/>
          <p:cNvSpPr/>
          <p:nvPr/>
        </p:nvSpPr>
        <p:spPr>
          <a:xfrm>
            <a:off x="0" y="3675065"/>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Прямоугольник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Прямоугольник 15"/>
          <p:cNvSpPr/>
          <p:nvPr userDrawn="1"/>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Line 4"/>
          <p:cNvSpPr>
            <a:spLocks noChangeShapeType="1"/>
          </p:cNvSpPr>
          <p:nvPr userDrawn="1"/>
        </p:nvSpPr>
        <p:spPr bwMode="auto">
          <a:xfrm>
            <a:off x="6615113" y="5075238"/>
            <a:ext cx="155257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ru-RU" dirty="0"/>
          </a:p>
        </p:txBody>
      </p:sp>
      <p:sp>
        <p:nvSpPr>
          <p:cNvPr id="19" name="Line 5"/>
          <p:cNvSpPr>
            <a:spLocks noChangeShapeType="1"/>
          </p:cNvSpPr>
          <p:nvPr userDrawn="1"/>
        </p:nvSpPr>
        <p:spPr bwMode="auto">
          <a:xfrm>
            <a:off x="6615113" y="6034088"/>
            <a:ext cx="155257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ru-RU" dirty="0"/>
          </a:p>
        </p:txBody>
      </p:sp>
      <p:sp>
        <p:nvSpPr>
          <p:cNvPr id="20" name="Rectangle 6"/>
          <p:cNvSpPr>
            <a:spLocks noChangeArrowheads="1"/>
          </p:cNvSpPr>
          <p:nvPr userDrawn="1"/>
        </p:nvSpPr>
        <p:spPr bwMode="auto">
          <a:xfrm>
            <a:off x="7024689" y="6042025"/>
            <a:ext cx="731837" cy="63500"/>
          </a:xfrm>
          <a:prstGeom prst="rect">
            <a:avLst/>
          </a:prstGeom>
          <a:solidFill>
            <a:srgbClr val="C0C0C0"/>
          </a:solidFill>
          <a:ln w="9525" algn="ctr">
            <a:solidFill>
              <a:srgbClr val="C0C0C0"/>
            </a:solidFill>
            <a:miter lim="800000"/>
            <a:headEnd/>
            <a:tailEnd/>
          </a:ln>
        </p:spPr>
        <p:txBody>
          <a:bodyPr/>
          <a:lstStyle/>
          <a:p>
            <a:endParaRPr lang="ru-RU" dirty="0">
              <a:latin typeface="Georgia" pitchFamily="18" charset="0"/>
            </a:endParaRPr>
          </a:p>
        </p:txBody>
      </p:sp>
      <p:sp>
        <p:nvSpPr>
          <p:cNvPr id="21" name="Rectangle 7"/>
          <p:cNvSpPr>
            <a:spLocks noChangeArrowheads="1"/>
          </p:cNvSpPr>
          <p:nvPr userDrawn="1"/>
        </p:nvSpPr>
        <p:spPr bwMode="auto">
          <a:xfrm>
            <a:off x="7024689" y="5008563"/>
            <a:ext cx="731837" cy="63500"/>
          </a:xfrm>
          <a:prstGeom prst="rect">
            <a:avLst/>
          </a:prstGeom>
          <a:solidFill>
            <a:srgbClr val="C0C0C0"/>
          </a:solidFill>
          <a:ln w="9525" algn="ctr">
            <a:solidFill>
              <a:srgbClr val="C0C0C0"/>
            </a:solidFill>
            <a:miter lim="800000"/>
            <a:headEnd/>
            <a:tailEnd/>
          </a:ln>
        </p:spPr>
        <p:txBody>
          <a:bodyPr/>
          <a:lstStyle/>
          <a:p>
            <a:endParaRPr lang="ru-RU" dirty="0">
              <a:latin typeface="Georgia" pitchFamily="18" charset="0"/>
            </a:endParaRPr>
          </a:p>
        </p:txBody>
      </p:sp>
      <p:sp>
        <p:nvSpPr>
          <p:cNvPr id="22" name="Rectangle 23"/>
          <p:cNvSpPr>
            <a:spLocks noChangeArrowheads="1"/>
          </p:cNvSpPr>
          <p:nvPr userDrawn="1"/>
        </p:nvSpPr>
        <p:spPr bwMode="auto">
          <a:xfrm>
            <a:off x="6400800" y="4532313"/>
            <a:ext cx="19495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ts val="300"/>
              </a:spcBef>
              <a:buClr>
                <a:srgbClr val="A04DA3"/>
              </a:buClr>
              <a:buFont typeface="Georgia" pitchFamily="18" charset="0"/>
              <a:buNone/>
            </a:pPr>
            <a:r>
              <a:rPr lang="ru-RU" dirty="0">
                <a:latin typeface="Georgia" pitchFamily="18" charset="0"/>
              </a:rPr>
              <a:t>Минфин России</a:t>
            </a:r>
          </a:p>
        </p:txBody>
      </p:sp>
      <p:sp>
        <p:nvSpPr>
          <p:cNvPr id="8" name="Заголовок 7"/>
          <p:cNvSpPr>
            <a:spLocks noGrp="1"/>
          </p:cNvSpPr>
          <p:nvPr>
            <p:ph type="ctrTitle"/>
          </p:nvPr>
        </p:nvSpPr>
        <p:spPr>
          <a:xfrm>
            <a:off x="457200" y="2401892"/>
            <a:ext cx="8458200" cy="1470025"/>
          </a:xfrm>
        </p:spPr>
        <p:txBody>
          <a:bodyPr anchor="b"/>
          <a:lstStyle>
            <a:lvl1pPr>
              <a:defRPr sz="4400">
                <a:solidFill>
                  <a:schemeClr val="bg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3" name="Дата 27"/>
          <p:cNvSpPr>
            <a:spLocks noGrp="1"/>
          </p:cNvSpPr>
          <p:nvPr>
            <p:ph type="dt" sz="half" idx="10"/>
          </p:nvPr>
        </p:nvSpPr>
        <p:spPr/>
        <p:txBody>
          <a:bodyPr/>
          <a:lstStyle>
            <a:lvl1pPr>
              <a:defRPr/>
            </a:lvl1pPr>
          </a:lstStyle>
          <a:p>
            <a:pPr>
              <a:defRPr/>
            </a:pPr>
            <a:endParaRPr lang="ru-RU" dirty="0"/>
          </a:p>
        </p:txBody>
      </p:sp>
      <p:pic>
        <p:nvPicPr>
          <p:cNvPr id="24" name="Рисунок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86672" y="5072063"/>
            <a:ext cx="807868" cy="958850"/>
          </a:xfrm>
          <a:prstGeom prst="rect">
            <a:avLst/>
          </a:prstGeom>
        </p:spPr>
      </p:pic>
    </p:spTree>
    <p:extLst>
      <p:ext uri="{BB962C8B-B14F-4D97-AF65-F5344CB8AC3E}">
        <p14:creationId xmlns:p14="http://schemas.microsoft.com/office/powerpoint/2010/main" val="12502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4" name="Прямоугольник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оугольник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Скругленный прямоугольник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Скругленный прямоугольник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Прямоугольник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Прямоугольник 15"/>
          <p:cNvSpPr/>
          <p:nvPr userDrawn="1"/>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 name="Picture 11" descr="MF_emblema [Converted]"/>
          <p:cNvPicPr>
            <a:picLocks noChangeAspect="1"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085013" y="5151438"/>
            <a:ext cx="6540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Line 4"/>
          <p:cNvSpPr>
            <a:spLocks noChangeShapeType="1"/>
          </p:cNvSpPr>
          <p:nvPr userDrawn="1"/>
        </p:nvSpPr>
        <p:spPr bwMode="auto">
          <a:xfrm>
            <a:off x="6615113" y="5075238"/>
            <a:ext cx="155257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9" name="Line 5"/>
          <p:cNvSpPr>
            <a:spLocks noChangeShapeType="1"/>
          </p:cNvSpPr>
          <p:nvPr userDrawn="1"/>
        </p:nvSpPr>
        <p:spPr bwMode="auto">
          <a:xfrm>
            <a:off x="6615113" y="6034088"/>
            <a:ext cx="155257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 name="Rectangle 6"/>
          <p:cNvSpPr>
            <a:spLocks noChangeArrowheads="1"/>
          </p:cNvSpPr>
          <p:nvPr userDrawn="1"/>
        </p:nvSpPr>
        <p:spPr bwMode="auto">
          <a:xfrm>
            <a:off x="7024688" y="6042025"/>
            <a:ext cx="731837" cy="63500"/>
          </a:xfrm>
          <a:prstGeom prst="rect">
            <a:avLst/>
          </a:prstGeom>
          <a:solidFill>
            <a:srgbClr val="C0C0C0"/>
          </a:solidFill>
          <a:ln w="9525" algn="ctr">
            <a:solidFill>
              <a:srgbClr val="C0C0C0"/>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endParaRPr lang="ru-RU" altLang="ru-RU" smtClean="0">
              <a:latin typeface="Georgia" pitchFamily="18" charset="0"/>
            </a:endParaRPr>
          </a:p>
        </p:txBody>
      </p:sp>
      <p:sp>
        <p:nvSpPr>
          <p:cNvPr id="21" name="Rectangle 7"/>
          <p:cNvSpPr>
            <a:spLocks noChangeArrowheads="1"/>
          </p:cNvSpPr>
          <p:nvPr userDrawn="1"/>
        </p:nvSpPr>
        <p:spPr bwMode="auto">
          <a:xfrm>
            <a:off x="7024688" y="5008563"/>
            <a:ext cx="731837" cy="63500"/>
          </a:xfrm>
          <a:prstGeom prst="rect">
            <a:avLst/>
          </a:prstGeom>
          <a:solidFill>
            <a:srgbClr val="C0C0C0"/>
          </a:solidFill>
          <a:ln w="9525" algn="ctr">
            <a:solidFill>
              <a:srgbClr val="C0C0C0"/>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endParaRPr lang="ru-RU" altLang="ru-RU" smtClean="0">
              <a:latin typeface="Georgia" pitchFamily="18" charset="0"/>
            </a:endParaRPr>
          </a:p>
        </p:txBody>
      </p:sp>
      <p:sp>
        <p:nvSpPr>
          <p:cNvPr id="22" name="Rectangle 23"/>
          <p:cNvSpPr>
            <a:spLocks noChangeArrowheads="1"/>
          </p:cNvSpPr>
          <p:nvPr userDrawn="1"/>
        </p:nvSpPr>
        <p:spPr bwMode="auto">
          <a:xfrm>
            <a:off x="6400800" y="4532313"/>
            <a:ext cx="19319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ts val="300"/>
              </a:spcBef>
              <a:buClr>
                <a:srgbClr val="A04DA3"/>
              </a:buClr>
              <a:buFont typeface="Georgia" pitchFamily="18" charset="0"/>
              <a:buNone/>
              <a:defRPr/>
            </a:pPr>
            <a:r>
              <a:rPr lang="ru-RU" altLang="ru-RU" smtClean="0">
                <a:latin typeface="Georgia" pitchFamily="18" charset="0"/>
              </a:rPr>
              <a:t>Минфин России</a:t>
            </a:r>
          </a:p>
        </p:txBody>
      </p:sp>
      <p:sp>
        <p:nvSpPr>
          <p:cNvPr id="8" name="Заголовок 7"/>
          <p:cNvSpPr>
            <a:spLocks noGrp="1"/>
          </p:cNvSpPr>
          <p:nvPr>
            <p:ph type="ctrTitle"/>
          </p:nvPr>
        </p:nvSpPr>
        <p:spPr>
          <a:xfrm>
            <a:off x="457200" y="2401890"/>
            <a:ext cx="8458200" cy="1470025"/>
          </a:xfrm>
        </p:spPr>
        <p:txBody>
          <a:bodyPr anchor="b"/>
          <a:lstStyle>
            <a:lvl1pPr>
              <a:defRPr sz="4400">
                <a:solidFill>
                  <a:schemeClr val="bg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3" name="Дата 27"/>
          <p:cNvSpPr>
            <a:spLocks noGrp="1"/>
          </p:cNvSpPr>
          <p:nvPr>
            <p:ph type="dt" sz="half" idx="10"/>
          </p:nvPr>
        </p:nvSpPr>
        <p:spPr/>
        <p:txBody>
          <a:bodyPr/>
          <a:lstStyle>
            <a:lvl1pPr>
              <a:defRPr/>
            </a:lvl1pPr>
          </a:lstStyle>
          <a:p>
            <a:pPr>
              <a:defRPr/>
            </a:pPr>
            <a:fld id="{BF681CA8-3555-4B44-910D-94C3411B8C26}" type="datetime1">
              <a:rPr lang="ru-RU"/>
              <a:pPr>
                <a:defRPr/>
              </a:pPr>
              <a:t>26.06.2015</a:t>
            </a:fld>
            <a:endParaRPr lang="ru-RU"/>
          </a:p>
        </p:txBody>
      </p:sp>
    </p:spTree>
    <p:extLst>
      <p:ext uri="{BB962C8B-B14F-4D97-AF65-F5344CB8AC3E}">
        <p14:creationId xmlns:p14="http://schemas.microsoft.com/office/powerpoint/2010/main" val="229919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Слайды">
    <p:spTree>
      <p:nvGrpSpPr>
        <p:cNvPr id="1" name=""/>
        <p:cNvGrpSpPr/>
        <p:nvPr/>
      </p:nvGrpSpPr>
      <p:grpSpPr>
        <a:xfrm>
          <a:off x="0" y="0"/>
          <a:ext cx="0" cy="0"/>
          <a:chOff x="0" y="0"/>
          <a:chExt cx="0" cy="0"/>
        </a:xfrm>
      </p:grpSpPr>
      <p:sp>
        <p:nvSpPr>
          <p:cNvPr id="2" name="Прямоугольник 1"/>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Прямоугольник 2"/>
          <p:cNvSpPr/>
          <p:nvPr/>
        </p:nvSpPr>
        <p:spPr bwMode="invGray">
          <a:xfrm>
            <a:off x="9085385"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4" name="Прямоугольник 3"/>
          <p:cNvSpPr/>
          <p:nvPr/>
        </p:nvSpPr>
        <p:spPr bwMode="invGray">
          <a:xfrm>
            <a:off x="9044354" y="-1588"/>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Прямоугольник 4"/>
          <p:cNvSpPr/>
          <p:nvPr/>
        </p:nvSpPr>
        <p:spPr bwMode="invGray">
          <a:xfrm>
            <a:off x="9025305" y="-1588"/>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Прямоугольник 5"/>
          <p:cNvSpPr/>
          <p:nvPr/>
        </p:nvSpPr>
        <p:spPr bwMode="invGray">
          <a:xfrm>
            <a:off x="8976947" y="-1588"/>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Прямоугольник 6"/>
          <p:cNvSpPr/>
          <p:nvPr/>
        </p:nvSpPr>
        <p:spPr bwMode="invGray">
          <a:xfrm>
            <a:off x="8915400"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Прямоугольник 7"/>
          <p:cNvSpPr/>
          <p:nvPr/>
        </p:nvSpPr>
        <p:spPr bwMode="invGray">
          <a:xfrm>
            <a:off x="8875835"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Прямоугольник 9"/>
          <p:cNvSpPr/>
          <p:nvPr userDrawn="1"/>
        </p:nvSpPr>
        <p:spPr>
          <a:xfrm>
            <a:off x="540728" y="1"/>
            <a:ext cx="464526" cy="379413"/>
          </a:xfrm>
          <a:prstGeom prst="rect">
            <a:avLst/>
          </a:prstGeom>
        </p:spPr>
        <p:txBody>
          <a:bodyPr wrap="none">
            <a:normAutofit lnSpcReduction="10000"/>
          </a:bodyPr>
          <a:lstStyle/>
          <a:p>
            <a:pPr>
              <a:defRPr/>
            </a:pPr>
            <a:r>
              <a:rPr lang="ru-RU" sz="2000" dirty="0">
                <a:solidFill>
                  <a:srgbClr val="53548A">
                    <a:lumMod val="20000"/>
                    <a:lumOff val="80000"/>
                  </a:srgbClr>
                </a:solidFill>
                <a:latin typeface="Times New Roman" pitchFamily="18" charset="0"/>
                <a:cs typeface="Times New Roman" pitchFamily="18" charset="0"/>
              </a:rPr>
              <a:t>М</a:t>
            </a:r>
            <a:endParaRPr lang="ru-RU" dirty="0">
              <a:solidFill>
                <a:prstClr val="black"/>
              </a:solidFill>
              <a:latin typeface="Arial" charset="0"/>
            </a:endParaRPr>
          </a:p>
        </p:txBody>
      </p:sp>
      <p:sp>
        <p:nvSpPr>
          <p:cNvPr id="11" name="Прямоугольник 25"/>
          <p:cNvSpPr>
            <a:spLocks noChangeArrowheads="1"/>
          </p:cNvSpPr>
          <p:nvPr userDrawn="1"/>
        </p:nvSpPr>
        <p:spPr bwMode="auto">
          <a:xfrm>
            <a:off x="964223" y="-20638"/>
            <a:ext cx="2535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600">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2" name="TextBox 13"/>
          <p:cNvSpPr txBox="1">
            <a:spLocks noChangeArrowheads="1"/>
          </p:cNvSpPr>
          <p:nvPr userDrawn="1"/>
        </p:nvSpPr>
        <p:spPr bwMode="auto">
          <a:xfrm>
            <a:off x="775189" y="-61913"/>
            <a:ext cx="3850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200" i="1" smtClean="0">
                <a:solidFill>
                  <a:prstClr val="white"/>
                </a:solidFill>
                <a:latin typeface="Times New Roman" pitchFamily="18" charset="0"/>
                <a:cs typeface="Times New Roman" pitchFamily="18" charset="0"/>
              </a:rPr>
              <a:t>ф</a:t>
            </a:r>
            <a:endParaRPr lang="ru-RU" sz="2200" smtClean="0">
              <a:solidFill>
                <a:srgbClr val="DBDBE9"/>
              </a:solidFill>
              <a:latin typeface="Times New Roman" pitchFamily="18" charset="0"/>
              <a:cs typeface="Times New Roman" pitchFamily="18" charset="0"/>
            </a:endParaRPr>
          </a:p>
        </p:txBody>
      </p:sp>
      <p:pic>
        <p:nvPicPr>
          <p:cNvPr id="14" name="Рисунок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566" y="-1588"/>
            <a:ext cx="311645" cy="369888"/>
          </a:xfrm>
          <a:prstGeom prst="rect">
            <a:avLst/>
          </a:prstGeom>
        </p:spPr>
      </p:pic>
      <p:sp>
        <p:nvSpPr>
          <p:cNvPr id="15" name="TextBox 14"/>
          <p:cNvSpPr txBox="1"/>
          <p:nvPr userDrawn="1"/>
        </p:nvSpPr>
        <p:spPr>
          <a:xfrm>
            <a:off x="8540318" y="14694"/>
            <a:ext cx="436629" cy="276999"/>
          </a:xfrm>
          <a:prstGeom prst="rect">
            <a:avLst/>
          </a:prstGeom>
          <a:noFill/>
        </p:spPr>
        <p:txBody>
          <a:bodyPr wrap="square" lIns="0" tIns="0" rIns="0" bIns="0"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fld id="{3652B57F-E6B2-477A-A458-E62C3B0A6261}" type="slidenum">
              <a:rPr lang="ru-RU" b="1" smtClean="0">
                <a:solidFill>
                  <a:schemeClr val="bg1"/>
                </a:solidFill>
              </a:rPr>
              <a:pPr marL="0" marR="0" indent="0" algn="ctr" defTabSz="914400" rtl="0" eaLnBrk="1" fontAlgn="base" latinLnBrk="0" hangingPunct="1">
                <a:lnSpc>
                  <a:spcPct val="100000"/>
                </a:lnSpc>
                <a:spcBef>
                  <a:spcPct val="0"/>
                </a:spcBef>
                <a:spcAft>
                  <a:spcPct val="0"/>
                </a:spcAft>
                <a:buClrTx/>
                <a:buSzTx/>
                <a:buFontTx/>
                <a:buNone/>
                <a:tabLst/>
                <a:defRPr/>
              </a:pPr>
              <a:t>‹#›</a:t>
            </a:fld>
            <a:endParaRPr lang="ru-RU" b="1" dirty="0" smtClean="0">
              <a:solidFill>
                <a:schemeClr val="bg1"/>
              </a:solidFill>
            </a:endParaRPr>
          </a:p>
        </p:txBody>
      </p:sp>
    </p:spTree>
    <p:extLst>
      <p:ext uri="{BB962C8B-B14F-4D97-AF65-F5344CB8AC3E}">
        <p14:creationId xmlns:p14="http://schemas.microsoft.com/office/powerpoint/2010/main" val="3927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Сравнение">
    <p:spTree>
      <p:nvGrpSpPr>
        <p:cNvPr id="1" name=""/>
        <p:cNvGrpSpPr/>
        <p:nvPr/>
      </p:nvGrpSpPr>
      <p:grpSpPr>
        <a:xfrm>
          <a:off x="0" y="0"/>
          <a:ext cx="0" cy="0"/>
          <a:chOff x="0" y="0"/>
          <a:chExt cx="0" cy="0"/>
        </a:xfrm>
      </p:grpSpPr>
      <p:sp>
        <p:nvSpPr>
          <p:cNvPr id="2" name="Прямоугольник 1"/>
          <p:cNvSpPr/>
          <p:nvPr userDrawn="1"/>
        </p:nvSpPr>
        <p:spPr>
          <a:xfrm>
            <a:off x="540728" y="1"/>
            <a:ext cx="464526" cy="379413"/>
          </a:xfrm>
          <a:prstGeom prst="rect">
            <a:avLst/>
          </a:prstGeom>
        </p:spPr>
        <p:txBody>
          <a:bodyPr wrap="none">
            <a:normAutofit/>
          </a:bodyPr>
          <a:lstStyle/>
          <a:p>
            <a:pPr>
              <a:defRPr/>
            </a:pPr>
            <a:r>
              <a:rPr lang="ru-RU" sz="1846"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3" name="Прямоугольник 11"/>
          <p:cNvSpPr>
            <a:spLocks noChangeArrowheads="1"/>
          </p:cNvSpPr>
          <p:nvPr userDrawn="1"/>
        </p:nvSpPr>
        <p:spPr bwMode="auto">
          <a:xfrm>
            <a:off x="964223" y="-20638"/>
            <a:ext cx="247184"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477">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4" name="TextBox 13"/>
          <p:cNvSpPr txBox="1">
            <a:spLocks noChangeArrowheads="1"/>
          </p:cNvSpPr>
          <p:nvPr userDrawn="1"/>
        </p:nvSpPr>
        <p:spPr bwMode="auto">
          <a:xfrm>
            <a:off x="775189" y="-61913"/>
            <a:ext cx="369012"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031" i="1" dirty="0" smtClean="0">
                <a:solidFill>
                  <a:schemeClr val="bg1"/>
                </a:solidFill>
                <a:latin typeface="Times New Roman" pitchFamily="18" charset="0"/>
                <a:cs typeface="Times New Roman" pitchFamily="18" charset="0"/>
              </a:rPr>
              <a:t>ф</a:t>
            </a:r>
            <a:endParaRPr lang="ru-RU" sz="2031" dirty="0" smtClean="0">
              <a:solidFill>
                <a:srgbClr val="DBDBE9"/>
              </a:solidFill>
              <a:latin typeface="Times New Roman" pitchFamily="18" charset="0"/>
              <a:cs typeface="Times New Roman" pitchFamily="18" charset="0"/>
            </a:endParaRPr>
          </a:p>
        </p:txBody>
      </p:sp>
      <p:sp>
        <p:nvSpPr>
          <p:cNvPr id="5" name="Прямоугольник 4"/>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Прямоугольник 5"/>
          <p:cNvSpPr/>
          <p:nvPr/>
        </p:nvSpPr>
        <p:spPr bwMode="invGray">
          <a:xfrm>
            <a:off x="9085385"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оугольник 6"/>
          <p:cNvSpPr/>
          <p:nvPr/>
        </p:nvSpPr>
        <p:spPr bwMode="invGray">
          <a:xfrm>
            <a:off x="9044355" y="-1587"/>
            <a:ext cx="27843"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Прямоугольник 7"/>
          <p:cNvSpPr/>
          <p:nvPr/>
        </p:nvSpPr>
        <p:spPr bwMode="invGray">
          <a:xfrm>
            <a:off x="9025306" y="-1587"/>
            <a:ext cx="8792"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Прямоугольник 8"/>
          <p:cNvSpPr/>
          <p:nvPr/>
        </p:nvSpPr>
        <p:spPr bwMode="invGray">
          <a:xfrm>
            <a:off x="8976948" y="-1587"/>
            <a:ext cx="26377"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Прямоугольник 9"/>
          <p:cNvSpPr/>
          <p:nvPr/>
        </p:nvSpPr>
        <p:spPr bwMode="invGray">
          <a:xfrm>
            <a:off x="8915401" y="0"/>
            <a:ext cx="55685"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Прямоугольник 10"/>
          <p:cNvSpPr/>
          <p:nvPr/>
        </p:nvSpPr>
        <p:spPr bwMode="invGray">
          <a:xfrm>
            <a:off x="8875836" y="0"/>
            <a:ext cx="5862"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Прямоугольник 11"/>
          <p:cNvSpPr/>
          <p:nvPr userDrawn="1"/>
        </p:nvSpPr>
        <p:spPr>
          <a:xfrm>
            <a:off x="540728" y="1"/>
            <a:ext cx="464526" cy="379413"/>
          </a:xfrm>
          <a:prstGeom prst="rect">
            <a:avLst/>
          </a:prstGeom>
        </p:spPr>
        <p:txBody>
          <a:bodyPr wrap="none">
            <a:normAutofit/>
          </a:bodyPr>
          <a:lstStyle/>
          <a:p>
            <a:pPr>
              <a:defRPr/>
            </a:pPr>
            <a:r>
              <a:rPr lang="ru-RU" sz="1846" dirty="0">
                <a:solidFill>
                  <a:srgbClr val="53548A">
                    <a:lumMod val="20000"/>
                    <a:lumOff val="80000"/>
                  </a:srgbClr>
                </a:solidFill>
                <a:latin typeface="Times New Roman" pitchFamily="18" charset="0"/>
                <a:cs typeface="Times New Roman" pitchFamily="18" charset="0"/>
              </a:rPr>
              <a:t>М</a:t>
            </a:r>
            <a:endParaRPr lang="ru-RU" dirty="0">
              <a:latin typeface="Arial" charset="0"/>
              <a:cs typeface="+mn-cs"/>
            </a:endParaRPr>
          </a:p>
        </p:txBody>
      </p:sp>
      <p:sp>
        <p:nvSpPr>
          <p:cNvPr id="13" name="Прямоугольник 27"/>
          <p:cNvSpPr>
            <a:spLocks noChangeArrowheads="1"/>
          </p:cNvSpPr>
          <p:nvPr userDrawn="1"/>
        </p:nvSpPr>
        <p:spPr bwMode="auto">
          <a:xfrm>
            <a:off x="964223" y="-20638"/>
            <a:ext cx="247184"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ru-RU" sz="1477">
                <a:solidFill>
                  <a:srgbClr val="DBDBE9"/>
                </a:solidFill>
                <a:latin typeface="Times New Roman" pitchFamily="18" charset="0"/>
                <a:cs typeface="Times New Roman" pitchFamily="18" charset="0"/>
              </a:rPr>
              <a:t>]</a:t>
            </a:r>
            <a:endParaRPr lang="ru-RU">
              <a:solidFill>
                <a:srgbClr val="DBDBE9"/>
              </a:solidFill>
              <a:latin typeface="Times New Roman" pitchFamily="18" charset="0"/>
              <a:cs typeface="Times New Roman" pitchFamily="18" charset="0"/>
            </a:endParaRPr>
          </a:p>
        </p:txBody>
      </p:sp>
      <p:sp>
        <p:nvSpPr>
          <p:cNvPr id="14" name="TextBox 13"/>
          <p:cNvSpPr txBox="1">
            <a:spLocks noChangeArrowheads="1"/>
          </p:cNvSpPr>
          <p:nvPr userDrawn="1"/>
        </p:nvSpPr>
        <p:spPr bwMode="auto">
          <a:xfrm>
            <a:off x="775189" y="-61913"/>
            <a:ext cx="369012"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defRPr/>
            </a:pPr>
            <a:r>
              <a:rPr lang="ru-RU" sz="2031" i="1" dirty="0" smtClean="0">
                <a:solidFill>
                  <a:schemeClr val="bg1"/>
                </a:solidFill>
                <a:latin typeface="Times New Roman" pitchFamily="18" charset="0"/>
                <a:cs typeface="Times New Roman" pitchFamily="18" charset="0"/>
              </a:rPr>
              <a:t>ф</a:t>
            </a:r>
            <a:endParaRPr lang="ru-RU" sz="2031" dirty="0" smtClean="0">
              <a:solidFill>
                <a:srgbClr val="DBDBE9"/>
              </a:solidFill>
              <a:latin typeface="Times New Roman" pitchFamily="18" charset="0"/>
              <a:cs typeface="Times New Roman" pitchFamily="18" charset="0"/>
            </a:endParaRPr>
          </a:p>
        </p:txBody>
      </p:sp>
      <p:pic>
        <p:nvPicPr>
          <p:cNvPr id="15" name="Рисунок 2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6877" y="-1588"/>
            <a:ext cx="31212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p:cNvSpPr txBox="1">
            <a:spLocks noChangeArrowheads="1"/>
          </p:cNvSpPr>
          <p:nvPr userDrawn="1"/>
        </p:nvSpPr>
        <p:spPr bwMode="auto">
          <a:xfrm>
            <a:off x="8540751" y="14288"/>
            <a:ext cx="4365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Times New Roman" pitchFamily="18" charset="0"/>
                <a:cs typeface="Arial" pitchFamily="34" charset="0"/>
              </a:defRPr>
            </a:lvl1pPr>
            <a:lvl2pPr marL="742950" indent="-285750" eaLnBrk="0" hangingPunct="0">
              <a:defRPr>
                <a:solidFill>
                  <a:schemeClr val="tx1"/>
                </a:solidFill>
                <a:latin typeface="Times New Roman" pitchFamily="18" charset="0"/>
                <a:cs typeface="Arial" pitchFamily="34" charset="0"/>
              </a:defRPr>
            </a:lvl2pPr>
            <a:lvl3pPr marL="1143000" indent="-228600" eaLnBrk="0" hangingPunct="0">
              <a:defRPr>
                <a:solidFill>
                  <a:schemeClr val="tx1"/>
                </a:solidFill>
                <a:latin typeface="Times New Roman" pitchFamily="18" charset="0"/>
                <a:cs typeface="Arial" pitchFamily="34" charset="0"/>
              </a:defRPr>
            </a:lvl3pPr>
            <a:lvl4pPr marL="1600200" indent="-228600" eaLnBrk="0" hangingPunct="0">
              <a:defRPr>
                <a:solidFill>
                  <a:schemeClr val="tx1"/>
                </a:solidFill>
                <a:latin typeface="Times New Roman" pitchFamily="18" charset="0"/>
                <a:cs typeface="Arial" pitchFamily="34" charset="0"/>
              </a:defRPr>
            </a:lvl4pPr>
            <a:lvl5pPr marL="2057400" indent="-228600" eaLnBrk="0" hangingPunct="0">
              <a:defRPr>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a:solidFill>
                  <a:schemeClr val="tx1"/>
                </a:solidFill>
                <a:latin typeface="Times New Roman" pitchFamily="18" charset="0"/>
                <a:cs typeface="Arial" pitchFamily="34" charset="0"/>
              </a:defRPr>
            </a:lvl9pPr>
          </a:lstStyle>
          <a:p>
            <a:pPr algn="ctr" eaLnBrk="1" hangingPunct="1">
              <a:defRPr/>
            </a:pPr>
            <a:fld id="{6705A15D-2F10-4F7E-8B81-0AB2665C6E0F}" type="slidenum">
              <a:rPr lang="ru-RU" b="0" smtClean="0">
                <a:solidFill>
                  <a:schemeClr val="bg1"/>
                </a:solidFill>
              </a:rPr>
              <a:pPr algn="ctr" eaLnBrk="1" hangingPunct="1">
                <a:defRPr/>
              </a:pPr>
              <a:t>‹#›</a:t>
            </a:fld>
            <a:endParaRPr lang="ru-RU" b="0" dirty="0" smtClean="0">
              <a:solidFill>
                <a:schemeClr val="bg1"/>
              </a:solidFill>
            </a:endParaRPr>
          </a:p>
        </p:txBody>
      </p:sp>
    </p:spTree>
    <p:extLst>
      <p:ext uri="{BB962C8B-B14F-4D97-AF65-F5344CB8AC3E}">
        <p14:creationId xmlns:p14="http://schemas.microsoft.com/office/powerpoint/2010/main" val="446645568"/>
      </p:ext>
    </p:extLst>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401638"/>
            <a:ext cx="8229600"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1027" name="Текст 12"/>
          <p:cNvSpPr>
            <a:spLocks noGrp="1"/>
          </p:cNvSpPr>
          <p:nvPr>
            <p:ph type="body" idx="1"/>
          </p:nvPr>
        </p:nvSpPr>
        <p:spPr bwMode="auto">
          <a:xfrm>
            <a:off x="457200" y="2016125"/>
            <a:ext cx="8229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7" name="Дата 27"/>
          <p:cNvSpPr>
            <a:spLocks noGrp="1"/>
          </p:cNvSpPr>
          <p:nvPr>
            <p:ph type="dt" sz="half" idx="2"/>
          </p:nvPr>
        </p:nvSpPr>
        <p:spPr>
          <a:xfrm>
            <a:off x="1782763" y="6080125"/>
            <a:ext cx="960437" cy="457200"/>
          </a:xfrm>
          <a:prstGeom prst="rect">
            <a:avLst/>
          </a:prstGeom>
        </p:spPr>
        <p:txBody>
          <a:bodyPr vert="horz"/>
          <a:lstStyle>
            <a:lvl1pPr algn="ctr">
              <a:defRPr sz="1200">
                <a:solidFill>
                  <a:schemeClr val="bg1"/>
                </a:solidFill>
                <a:latin typeface="+mn-lt"/>
                <a:cs typeface="+mn-cs"/>
              </a:defRPr>
            </a:lvl1pPr>
          </a:lstStyle>
          <a:p>
            <a:pPr>
              <a:defRPr/>
            </a:pPr>
            <a:fld id="{34F25588-143A-4F9A-B24B-464EA16B923D}" type="datetime1">
              <a:rPr lang="ru-RU"/>
              <a:pPr>
                <a:defRPr/>
              </a:pPr>
              <a:t>26.06.2015</a:t>
            </a:fld>
            <a:endParaRPr lang="ru-RU"/>
          </a:p>
        </p:txBody>
      </p:sp>
      <p:sp>
        <p:nvSpPr>
          <p:cNvPr id="21" name="Номер слайда 28"/>
          <p:cNvSpPr>
            <a:spLocks noGrp="1"/>
          </p:cNvSpPr>
          <p:nvPr>
            <p:ph type="sldNum" sz="quarter" idx="4"/>
          </p:nvPr>
        </p:nvSpPr>
        <p:spPr>
          <a:xfrm>
            <a:off x="8320088" y="1588"/>
            <a:ext cx="747712" cy="365125"/>
          </a:xfrm>
          <a:prstGeom prst="rect">
            <a:avLst/>
          </a:prstGeom>
        </p:spPr>
        <p:txBody>
          <a:bodyPr vert="horz" anchor="b"/>
          <a:lstStyle>
            <a:lvl1pPr algn="r">
              <a:defRPr sz="1800">
                <a:solidFill>
                  <a:schemeClr val="bg1"/>
                </a:solidFill>
                <a:latin typeface="+mn-lt"/>
                <a:cs typeface="+mn-cs"/>
              </a:defRPr>
            </a:lvl1pPr>
          </a:lstStyle>
          <a:p>
            <a:pPr>
              <a:defRPr/>
            </a:pPr>
            <a:fld id="{4F5F52D1-A3DA-4023-AC18-A92BDE639F7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753" r:id="rId1"/>
    <p:sldLayoutId id="2147484759" r:id="rId2"/>
    <p:sldLayoutId id="2147484755" r:id="rId3"/>
    <p:sldLayoutId id="2147484758" r:id="rId4"/>
    <p:sldLayoutId id="2147484760" r:id="rId5"/>
  </p:sldLayoutIdLst>
  <p:hf hdr="0" ftr="0"/>
  <p:txStyles>
    <p:title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Times New Roman" pitchFamily="18" charset="0"/>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Times New Roman" pitchFamily="18" charset="0"/>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Times New Roman" pitchFamily="18" charset="0"/>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Times New Roman" pitchFamily="18" charset="0"/>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Times New Roman" pitchFamily="18"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p:cNvSpPr>
          <p:nvPr>
            <p:ph type="ctrTitle"/>
          </p:nvPr>
        </p:nvSpPr>
        <p:spPr>
          <a:xfrm>
            <a:off x="443552" y="1132762"/>
            <a:ext cx="8458200" cy="2015811"/>
          </a:xfrm>
        </p:spPr>
        <p:txBody>
          <a:bodyPr/>
          <a:lstStyle/>
          <a:p>
            <a:pPr algn="l"/>
            <a:r>
              <a:rPr lang="ru-RU" sz="4000" b="1" dirty="0" smtClean="0"/>
              <a:t>Формирование государственных программ Российской Федерации и программного бюджета. Опыт, проблемы и перспективы.</a:t>
            </a:r>
            <a:endParaRPr lang="ru-RU" altLang="ru-RU" sz="4000" dirty="0" smtClean="0"/>
          </a:p>
        </p:txBody>
      </p:sp>
      <p:sp>
        <p:nvSpPr>
          <p:cNvPr id="7172" name="TextBox 3"/>
          <p:cNvSpPr txBox="1">
            <a:spLocks noChangeArrowheads="1"/>
          </p:cNvSpPr>
          <p:nvPr/>
        </p:nvSpPr>
        <p:spPr bwMode="auto">
          <a:xfrm>
            <a:off x="244475" y="4227513"/>
            <a:ext cx="517048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400" dirty="0"/>
              <a:t>БЕГЧИН</a:t>
            </a:r>
            <a:br>
              <a:rPr lang="ru-RU" altLang="ru-RU" sz="2400" dirty="0"/>
            </a:br>
            <a:r>
              <a:rPr lang="ru-RU" altLang="ru-RU" sz="2400" dirty="0"/>
              <a:t>Николай Аркадьевич</a:t>
            </a:r>
          </a:p>
          <a:p>
            <a:pPr algn="ctr" eaLnBrk="1" hangingPunct="1">
              <a:spcBef>
                <a:spcPct val="0"/>
              </a:spcBef>
              <a:buClrTx/>
              <a:buFontTx/>
              <a:buNone/>
            </a:pPr>
            <a:endParaRPr lang="ru-RU" altLang="ru-RU" sz="2000" dirty="0"/>
          </a:p>
          <a:p>
            <a:pPr algn="ctr" eaLnBrk="1" hangingPunct="1">
              <a:spcBef>
                <a:spcPct val="0"/>
              </a:spcBef>
              <a:buClrTx/>
              <a:buFontTx/>
              <a:buNone/>
            </a:pPr>
            <a:r>
              <a:rPr lang="ru-RU" altLang="ru-RU" sz="2000" dirty="0" smtClean="0"/>
              <a:t>заместитель директора</a:t>
            </a:r>
            <a:br>
              <a:rPr lang="ru-RU" altLang="ru-RU" sz="2000" dirty="0" smtClean="0"/>
            </a:br>
            <a:r>
              <a:rPr lang="ru-RU" altLang="ru-RU" sz="2000" dirty="0" smtClean="0"/>
              <a:t>Департамента бюджетной политики</a:t>
            </a:r>
            <a:endParaRPr lang="ru-RU" alt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4"/>
          <p:cNvSpPr>
            <a:spLocks noGrp="1"/>
          </p:cNvSpPr>
          <p:nvPr>
            <p:ph type="title" idx="4294967295"/>
          </p:nvPr>
        </p:nvSpPr>
        <p:spPr>
          <a:xfrm>
            <a:off x="914400" y="406400"/>
            <a:ext cx="8229600" cy="381000"/>
          </a:xfrm>
        </p:spPr>
        <p:txBody>
          <a:bodyPr/>
          <a:lstStyle/>
          <a:p>
            <a:pPr>
              <a:lnSpc>
                <a:spcPct val="90000"/>
              </a:lnSpc>
            </a:pPr>
            <a:r>
              <a:rPr lang="ru-RU" altLang="ru-RU" sz="2400" b="1" smtClean="0">
                <a:solidFill>
                  <a:schemeClr val="tx2"/>
                </a:solidFill>
                <a:latin typeface="Arial Narrow" pitchFamily="34" charset="0"/>
              </a:rPr>
              <a:t>Непрограммные направления</a:t>
            </a:r>
          </a:p>
        </p:txBody>
      </p:sp>
      <p:sp>
        <p:nvSpPr>
          <p:cNvPr id="45059" name="Объект 2"/>
          <p:cNvSpPr>
            <a:spLocks noGrp="1"/>
          </p:cNvSpPr>
          <p:nvPr>
            <p:ph idx="4294967295"/>
          </p:nvPr>
        </p:nvSpPr>
        <p:spPr>
          <a:xfrm>
            <a:off x="0" y="1030288"/>
            <a:ext cx="8229600" cy="5287962"/>
          </a:xfrm>
        </p:spPr>
        <p:txBody>
          <a:bodyPr/>
          <a:lstStyle/>
          <a:p>
            <a:pPr>
              <a:lnSpc>
                <a:spcPct val="120000"/>
              </a:lnSpc>
              <a:buClrTx/>
            </a:pPr>
            <a:r>
              <a:rPr lang="ru-RU" altLang="ru-RU" smtClean="0"/>
              <a:t>Судебная система</a:t>
            </a:r>
          </a:p>
          <a:p>
            <a:pPr>
              <a:lnSpc>
                <a:spcPct val="120000"/>
              </a:lnSpc>
              <a:buClrTx/>
            </a:pPr>
            <a:r>
              <a:rPr lang="ru-RU" altLang="ru-RU" smtClean="0"/>
              <a:t>Администрация Президента</a:t>
            </a:r>
          </a:p>
          <a:p>
            <a:pPr>
              <a:lnSpc>
                <a:spcPct val="120000"/>
              </a:lnSpc>
              <a:buClrTx/>
            </a:pPr>
            <a:r>
              <a:rPr lang="ru-RU" altLang="ru-RU" smtClean="0"/>
              <a:t>Аппарат Правительства</a:t>
            </a:r>
          </a:p>
          <a:p>
            <a:pPr>
              <a:lnSpc>
                <a:spcPct val="120000"/>
              </a:lnSpc>
              <a:buClrTx/>
            </a:pPr>
            <a:r>
              <a:rPr lang="ru-RU" altLang="ru-RU" smtClean="0"/>
              <a:t>Государственная Дума</a:t>
            </a:r>
          </a:p>
          <a:p>
            <a:pPr>
              <a:lnSpc>
                <a:spcPct val="120000"/>
              </a:lnSpc>
              <a:buClrTx/>
            </a:pPr>
            <a:r>
              <a:rPr lang="ru-RU" altLang="ru-RU" smtClean="0"/>
              <a:t>Совет Федерации</a:t>
            </a:r>
          </a:p>
          <a:p>
            <a:pPr>
              <a:lnSpc>
                <a:spcPct val="120000"/>
              </a:lnSpc>
              <a:buClrTx/>
            </a:pPr>
            <a:r>
              <a:rPr lang="ru-RU" altLang="ru-RU" smtClean="0"/>
              <a:t>Прокуратура</a:t>
            </a:r>
          </a:p>
          <a:p>
            <a:pPr>
              <a:lnSpc>
                <a:spcPct val="120000"/>
              </a:lnSpc>
              <a:buClrTx/>
            </a:pPr>
            <a:r>
              <a:rPr lang="ru-RU" altLang="ru-RU" smtClean="0"/>
              <a:t>Следственный комитет</a:t>
            </a:r>
          </a:p>
          <a:p>
            <a:pPr>
              <a:lnSpc>
                <a:spcPct val="120000"/>
              </a:lnSpc>
              <a:buClrTx/>
            </a:pPr>
            <a:r>
              <a:rPr lang="ru-RU" altLang="ru-RU" smtClean="0"/>
              <a:t>Счетная палата</a:t>
            </a:r>
          </a:p>
          <a:p>
            <a:pPr>
              <a:lnSpc>
                <a:spcPct val="120000"/>
              </a:lnSpc>
              <a:buClrTx/>
            </a:pPr>
            <a:r>
              <a:rPr lang="ru-RU" altLang="ru-RU" smtClean="0"/>
              <a:t>ГФС</a:t>
            </a:r>
          </a:p>
          <a:p>
            <a:pPr>
              <a:lnSpc>
                <a:spcPct val="120000"/>
              </a:lnSpc>
              <a:buClrTx/>
            </a:pPr>
            <a:endParaRPr lang="ru-RU" altLang="ru-RU" smtClean="0"/>
          </a:p>
        </p:txBody>
      </p:sp>
    </p:spTree>
    <p:extLst>
      <p:ext uri="{BB962C8B-B14F-4D97-AF65-F5344CB8AC3E}">
        <p14:creationId xmlns:p14="http://schemas.microsoft.com/office/powerpoint/2010/main" val="365616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2821"/>
            <a:ext cx="9144000" cy="646331"/>
          </a:xfrm>
          <a:prstGeom prst="rect">
            <a:avLst/>
          </a:prstGeom>
          <a:noFill/>
        </p:spPr>
        <p:txBody>
          <a:bodyPr wrap="square" rtlCol="0">
            <a:spAutoFit/>
          </a:bodyPr>
          <a:lstStyle/>
          <a:p>
            <a:pPr algn="ctr"/>
            <a:r>
              <a:rPr lang="ru-RU" b="1" dirty="0" smtClean="0">
                <a:solidFill>
                  <a:srgbClr val="002060"/>
                </a:solidFill>
              </a:rPr>
              <a:t>Основные проблемы действующей системы </a:t>
            </a:r>
            <a:br>
              <a:rPr lang="ru-RU" b="1" dirty="0" smtClean="0">
                <a:solidFill>
                  <a:srgbClr val="002060"/>
                </a:solidFill>
              </a:rPr>
            </a:br>
            <a:r>
              <a:rPr lang="ru-RU" b="1" dirty="0" smtClean="0">
                <a:solidFill>
                  <a:srgbClr val="002060"/>
                </a:solidFill>
              </a:rPr>
              <a:t>государственных программ Российской Федерации</a:t>
            </a:r>
            <a:endParaRPr lang="ru-RU"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261548448"/>
              </p:ext>
            </p:extLst>
          </p:nvPr>
        </p:nvGraphicFramePr>
        <p:xfrm>
          <a:off x="144420" y="1053891"/>
          <a:ext cx="8855161" cy="5372004"/>
        </p:xfrm>
        <a:graphic>
          <a:graphicData uri="http://schemas.openxmlformats.org/drawingml/2006/table">
            <a:tbl>
              <a:tblPr firstRow="1" bandRow="1">
                <a:tableStyleId>{5C22544A-7EE6-4342-B048-85BDC9FD1C3A}</a:tableStyleId>
              </a:tblPr>
              <a:tblGrid>
                <a:gridCol w="527455"/>
                <a:gridCol w="2645244"/>
                <a:gridCol w="5682462"/>
              </a:tblGrid>
              <a:tr h="419810">
                <a:tc>
                  <a:txBody>
                    <a:bodyPr/>
                    <a:lstStyle/>
                    <a:p>
                      <a:pPr algn="ctr"/>
                      <a:r>
                        <a:rPr lang="ru-RU" sz="1000" dirty="0" smtClean="0">
                          <a:latin typeface="Times New Roman" panose="02020603050405020304" pitchFamily="18" charset="0"/>
                          <a:cs typeface="Times New Roman" panose="02020603050405020304" pitchFamily="18" charset="0"/>
                        </a:rPr>
                        <a:t>№ п/п</a:t>
                      </a:r>
                      <a:endParaRPr lang="ru-RU" sz="1000" dirty="0">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latin typeface="Times New Roman" panose="02020603050405020304" pitchFamily="18" charset="0"/>
                          <a:cs typeface="Times New Roman" panose="02020603050405020304" pitchFamily="18" charset="0"/>
                        </a:rPr>
                        <a:t>Проблемы</a:t>
                      </a:r>
                      <a:endParaRPr lang="ru-RU" sz="1100" dirty="0">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424610">
                <a:tc rowSpan="7">
                  <a:txBody>
                    <a:bodyPr/>
                    <a:lstStyle/>
                    <a:p>
                      <a:pPr marL="0" indent="0" algn="ctr">
                        <a:lnSpc>
                          <a:spcPct val="90000"/>
                        </a:lnSpc>
                        <a:spcAft>
                          <a:spcPts val="600"/>
                        </a:spcAft>
                        <a:buFont typeface="Wingdings" panose="05000000000000000000" pitchFamily="2" charset="2"/>
                        <a:buNone/>
                      </a:pPr>
                      <a:r>
                        <a:rPr lang="en-US" sz="1200" dirty="0" smtClean="0">
                          <a:latin typeface="Times New Roman" panose="02020603050405020304" pitchFamily="18" charset="0"/>
                          <a:cs typeface="Times New Roman" panose="02020603050405020304" pitchFamily="18" charset="0"/>
                        </a:rPr>
                        <a:t>I.</a:t>
                      </a:r>
                      <a:endParaRPr lang="ru-RU" sz="1200" dirty="0">
                        <a:latin typeface="Times New Roman" panose="02020603050405020304" pitchFamily="18" charset="0"/>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marL="0" indent="0" algn="ctr">
                        <a:lnSpc>
                          <a:spcPct val="90000"/>
                        </a:lnSpc>
                        <a:spcAft>
                          <a:spcPts val="600"/>
                        </a:spcAft>
                        <a:buFont typeface="Wingdings" panose="05000000000000000000" pitchFamily="2" charset="2"/>
                        <a:buNone/>
                      </a:pPr>
                      <a:r>
                        <a:rPr lang="ru-RU" sz="1200" dirty="0" smtClean="0">
                          <a:latin typeface="Times New Roman" panose="02020603050405020304" pitchFamily="18" charset="0"/>
                          <a:cs typeface="Times New Roman" panose="02020603050405020304" pitchFamily="18" charset="0"/>
                        </a:rPr>
                        <a:t>Низкое качество госпрограмм</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Отсутствие полноценной системы стратегических документов,</a:t>
                      </a:r>
                      <a:r>
                        <a:rPr lang="ru-RU" sz="1200" kern="1200" baseline="0" dirty="0" smtClean="0">
                          <a:solidFill>
                            <a:schemeClr val="dk1"/>
                          </a:solidFill>
                          <a:latin typeface="Times New Roman" panose="02020603050405020304" pitchFamily="18" charset="0"/>
                          <a:ea typeface="+mn-ea"/>
                          <a:cs typeface="Times New Roman" panose="02020603050405020304" pitchFamily="18" charset="0"/>
                        </a:rPr>
                        <a:t> взаимосвязанной с госпрограммами</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pPr marL="0" indent="0" algn="just">
                        <a:lnSpc>
                          <a:spcPct val="90000"/>
                        </a:lnSpc>
                        <a:spcAft>
                          <a:spcPts val="600"/>
                        </a:spcAft>
                        <a:buFont typeface="Wingdings" panose="05000000000000000000" pitchFamily="2" charset="2"/>
                        <a:buNone/>
                      </a:pP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just">
                        <a:lnSpc>
                          <a:spcPct val="90000"/>
                        </a:lnSpc>
                        <a:spcAft>
                          <a:spcPts val="600"/>
                        </a:spcAft>
                        <a:buFont typeface="Wingdings" panose="05000000000000000000" pitchFamily="2" charset="2"/>
                        <a:buNone/>
                      </a:pPr>
                      <a:endParaRPr lang="ru-RU"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Недостаточное качество показателей</a:t>
                      </a:r>
                      <a:r>
                        <a:rPr lang="ru-RU" sz="120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200" kern="1200" dirty="0" smtClean="0">
                          <a:solidFill>
                            <a:schemeClr val="dk1"/>
                          </a:solidFill>
                          <a:latin typeface="Times New Roman" panose="02020603050405020304" pitchFamily="18" charset="0"/>
                          <a:ea typeface="+mn-ea"/>
                          <a:cs typeface="Times New Roman" panose="02020603050405020304" pitchFamily="18" charset="0"/>
                        </a:rPr>
                        <a:t>госпрограмм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endParaRPr lang="ru-RU"/>
                    </a:p>
                  </a:txBody>
                  <a:tcPr/>
                </a:tc>
                <a:tc vMerge="1">
                  <a:txBody>
                    <a:bodyPr/>
                    <a:lstStyle/>
                    <a:p>
                      <a:endParaRPr lang="ru-RU"/>
                    </a:p>
                  </a:txBody>
                  <a:tcPr/>
                </a:tc>
                <a:tc>
                  <a:txBody>
                    <a:bodyPr/>
                    <a:lstStyle/>
                    <a:p>
                      <a:pPr marL="0" marR="0" indent="0" algn="just" defTabSz="914400" rtl="0" eaLnBrk="1" fontAlgn="auto" latinLnBrk="0" hangingPunct="1">
                        <a:lnSpc>
                          <a:spcPct val="93000"/>
                        </a:lnSpc>
                        <a:spcBef>
                          <a:spcPts val="0"/>
                        </a:spcBef>
                        <a:spcAft>
                          <a:spcPts val="600"/>
                        </a:spcAft>
                        <a:buClrTx/>
                        <a:buSzTx/>
                        <a:buFont typeface="Wingdings" panose="05000000000000000000" pitchFamily="2" charset="2"/>
                        <a:buNone/>
                        <a:tabLst/>
                        <a:defRPr/>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Недостатки структуры ряда</a:t>
                      </a:r>
                      <a:r>
                        <a:rPr lang="ru-RU" sz="120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200" kern="1200" dirty="0" smtClean="0">
                          <a:solidFill>
                            <a:schemeClr val="dk1"/>
                          </a:solidFill>
                          <a:latin typeface="Times New Roman" panose="02020603050405020304" pitchFamily="18" charset="0"/>
                          <a:ea typeface="+mn-ea"/>
                          <a:cs typeface="Times New Roman" panose="02020603050405020304" pitchFamily="18" charset="0"/>
                        </a:rPr>
                        <a:t>госпрограмм</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endParaRPr lang="ru-RU"/>
                    </a:p>
                  </a:txBody>
                  <a:tcPr/>
                </a:tc>
                <a:tc vMerge="1">
                  <a:txBody>
                    <a:bodyPr/>
                    <a:lstStyle/>
                    <a:p>
                      <a:endParaRPr lang="ru-RU"/>
                    </a:p>
                  </a:txBody>
                  <a:tcPr/>
                </a:tc>
                <a:tc>
                  <a:txBody>
                    <a:bodyPr/>
                    <a:lstStyle/>
                    <a:p>
                      <a:pPr marL="0" marR="0" indent="0" algn="just" defTabSz="914400" rtl="0" eaLnBrk="1" fontAlgn="auto" latinLnBrk="0" hangingPunct="1">
                        <a:lnSpc>
                          <a:spcPct val="93000"/>
                        </a:lnSpc>
                        <a:spcBef>
                          <a:spcPts val="0"/>
                        </a:spcBef>
                        <a:spcAft>
                          <a:spcPts val="600"/>
                        </a:spcAft>
                        <a:buClrTx/>
                        <a:buSzTx/>
                        <a:buFont typeface="Wingdings" panose="05000000000000000000" pitchFamily="2" charset="2"/>
                        <a:buNone/>
                        <a:tabLst/>
                        <a:defRPr/>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Несоблюдение требований к содержанию госпрограмм</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endParaRPr lang="ru-RU"/>
                    </a:p>
                  </a:txBody>
                  <a:tcPr/>
                </a:tc>
                <a:tc vMerge="1">
                  <a:txBody>
                    <a:bodyPr/>
                    <a:lstStyle/>
                    <a:p>
                      <a:endParaRPr lang="ru-RU"/>
                    </a:p>
                  </a:txBody>
                  <a:tcPr/>
                </a:tc>
                <a:tc>
                  <a:txBody>
                    <a:bodyPr/>
                    <a:lstStyle/>
                    <a:p>
                      <a:pPr marL="0" marR="0" indent="0" algn="just" defTabSz="914400" rtl="0" eaLnBrk="1" fontAlgn="auto" latinLnBrk="0" hangingPunct="1">
                        <a:lnSpc>
                          <a:spcPct val="93000"/>
                        </a:lnSpc>
                        <a:spcBef>
                          <a:spcPts val="0"/>
                        </a:spcBef>
                        <a:spcAft>
                          <a:spcPts val="600"/>
                        </a:spcAft>
                        <a:buClrTx/>
                        <a:buSzTx/>
                        <a:buFont typeface="Wingdings" panose="05000000000000000000" pitchFamily="2" charset="2"/>
                        <a:buNone/>
                        <a:tabLst/>
                        <a:defRPr/>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Особый порядок разработки и утверждения ФЦП</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4610">
                <a:tc vMerge="1">
                  <a:txBody>
                    <a:bodyPr/>
                    <a:lstStyle/>
                    <a:p>
                      <a:endParaRPr lang="ru-RU"/>
                    </a:p>
                  </a:txBody>
                  <a:tcPr/>
                </a:tc>
                <a:tc vMerge="1">
                  <a:txBody>
                    <a:bodyPr/>
                    <a:lstStyle/>
                    <a:p>
                      <a:endParaRPr lang="ru-RU"/>
                    </a:p>
                  </a:txBody>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Неполное отражение финансовых ресурсов и иных инструментов государственной политики,</a:t>
                      </a:r>
                      <a:r>
                        <a:rPr lang="ru-RU" sz="1200" kern="1200" baseline="0" dirty="0" smtClean="0">
                          <a:solidFill>
                            <a:schemeClr val="dk1"/>
                          </a:solidFill>
                          <a:latin typeface="Times New Roman" panose="02020603050405020304" pitchFamily="18" charset="0"/>
                          <a:ea typeface="+mn-ea"/>
                          <a:cs typeface="Times New Roman" panose="02020603050405020304" pitchFamily="18" charset="0"/>
                        </a:rPr>
                        <a:t> </a:t>
                      </a:r>
                      <a:r>
                        <a:rPr lang="ru-RU" sz="1200" kern="1200" dirty="0" smtClean="0">
                          <a:solidFill>
                            <a:schemeClr val="dk1"/>
                          </a:solidFill>
                          <a:latin typeface="Times New Roman" panose="02020603050405020304" pitchFamily="18" charset="0"/>
                          <a:ea typeface="+mn-ea"/>
                          <a:cs typeface="Times New Roman" panose="02020603050405020304" pitchFamily="18" charset="0"/>
                        </a:rPr>
                        <a:t>влияющих на достижение целей госпрограмм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pPr marL="0" indent="0" algn="ctr">
                        <a:lnSpc>
                          <a:spcPct val="90000"/>
                        </a:lnSpc>
                        <a:spcAft>
                          <a:spcPts val="600"/>
                        </a:spcAft>
                        <a:buFont typeface="Wingdings" panose="05000000000000000000" pitchFamily="2" charset="2"/>
                        <a:buNone/>
                      </a:pPr>
                      <a:endParaRPr lang="ru-RU" sz="1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ctr">
                        <a:lnSpc>
                          <a:spcPct val="90000"/>
                        </a:lnSpc>
                        <a:spcAft>
                          <a:spcPts val="600"/>
                        </a:spcAft>
                        <a:buFont typeface="Wingdings" panose="05000000000000000000" pitchFamily="2" charset="2"/>
                        <a:buNone/>
                      </a:pPr>
                      <a:endParaRPr lang="ru-RU" sz="1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Нечеткое разделение сфер реализации госпрограмм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rowSpan="4">
                  <a:txBody>
                    <a:bodyPr/>
                    <a:lstStyle/>
                    <a:p>
                      <a:pPr marL="0" indent="0" algn="ctr" defTabSz="914400" rtl="0" eaLnBrk="1" latinLnBrk="0" hangingPunct="1">
                        <a:lnSpc>
                          <a:spcPct val="90000"/>
                        </a:lnSpc>
                        <a:spcAft>
                          <a:spcPts val="600"/>
                        </a:spcAft>
                        <a:buFont typeface="Wingdings" panose="05000000000000000000" pitchFamily="2" charset="2"/>
                        <a:buNone/>
                      </a:pPr>
                      <a:r>
                        <a:rPr lang="en-US" sz="1200" kern="1200" dirty="0" smtClean="0">
                          <a:solidFill>
                            <a:schemeClr val="dk1"/>
                          </a:solidFill>
                          <a:latin typeface="Times New Roman" panose="02020603050405020304" pitchFamily="18" charset="0"/>
                          <a:ea typeface="+mn-ea"/>
                          <a:cs typeface="Times New Roman" panose="02020603050405020304" pitchFamily="18" charset="0"/>
                        </a:rPr>
                        <a:t>II.</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indent="0" algn="ctr">
                        <a:lnSpc>
                          <a:spcPct val="90000"/>
                        </a:lnSpc>
                        <a:spcAft>
                          <a:spcPts val="600"/>
                        </a:spcAft>
                        <a:buFont typeface="Wingdings" panose="05000000000000000000" pitchFamily="2" charset="2"/>
                        <a:buNone/>
                      </a:pPr>
                      <a:r>
                        <a:rPr lang="ru-RU" sz="1200" dirty="0" smtClean="0">
                          <a:latin typeface="Times New Roman" panose="02020603050405020304" pitchFamily="18" charset="0"/>
                          <a:cs typeface="Times New Roman" panose="02020603050405020304" pitchFamily="18" charset="0"/>
                        </a:rPr>
                        <a:t>Неполная</a:t>
                      </a:r>
                      <a:r>
                        <a:rPr lang="ru-RU" sz="1200" baseline="0" dirty="0" smtClean="0">
                          <a:latin typeface="Times New Roman" panose="02020603050405020304" pitchFamily="18" charset="0"/>
                          <a:cs typeface="Times New Roman" panose="02020603050405020304" pitchFamily="18" charset="0"/>
                        </a:rPr>
                        <a:t> интеграция госпрограмм в бюджетный процесс</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Раздельное планирование «текущих» и «капитальных» расходов</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endParaRPr lang="ru-RU"/>
                    </a:p>
                  </a:txBody>
                  <a:tcPr/>
                </a:tc>
                <a:tc vMerge="1">
                  <a:txBody>
                    <a:bodyPr/>
                    <a:lstStyle/>
                    <a:p>
                      <a:endParaRPr lang="ru-RU"/>
                    </a:p>
                  </a:txBody>
                  <a:tcPr/>
                </a:tc>
                <a:tc>
                  <a:txBody>
                    <a:bodyPr/>
                    <a:lstStyle/>
                    <a:p>
                      <a:pPr marL="0" marR="0" indent="0" algn="just" defTabSz="914400" rtl="0" eaLnBrk="1" fontAlgn="auto" latinLnBrk="0" hangingPunct="1">
                        <a:lnSpc>
                          <a:spcPct val="93000"/>
                        </a:lnSpc>
                        <a:spcBef>
                          <a:spcPts val="0"/>
                        </a:spcBef>
                        <a:spcAft>
                          <a:spcPts val="600"/>
                        </a:spcAft>
                        <a:buClrTx/>
                        <a:buSzTx/>
                        <a:buFont typeface="Wingdings" panose="05000000000000000000" pitchFamily="2" charset="2"/>
                        <a:buNone/>
                        <a:tabLst/>
                        <a:defRPr/>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Отсутствие реалистичных потолков расходов на реализацию госпрограмм</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endParaRPr lang="ru-RU"/>
                    </a:p>
                  </a:txBody>
                  <a:tcPr/>
                </a:tc>
                <a:tc vMerge="1">
                  <a:txBody>
                    <a:bodyPr/>
                    <a:lstStyle/>
                    <a:p>
                      <a:endParaRPr lang="ru-RU"/>
                    </a:p>
                  </a:txBody>
                  <a:tcPr/>
                </a:tc>
                <a:tc>
                  <a:txBody>
                    <a:bodyPr/>
                    <a:lstStyle/>
                    <a:p>
                      <a:pPr marL="0" marR="0" indent="0" algn="just" defTabSz="914400" rtl="0" eaLnBrk="1" fontAlgn="auto" latinLnBrk="0" hangingPunct="1">
                        <a:lnSpc>
                          <a:spcPct val="93000"/>
                        </a:lnSpc>
                        <a:spcBef>
                          <a:spcPts val="0"/>
                        </a:spcBef>
                        <a:spcAft>
                          <a:spcPts val="600"/>
                        </a:spcAft>
                        <a:buClrTx/>
                        <a:buSzTx/>
                        <a:buFont typeface="Wingdings" panose="05000000000000000000" pitchFamily="2" charset="2"/>
                        <a:buNone/>
                        <a:tabLst/>
                        <a:defRPr/>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Неполный охват программным подходом расходов федерального бюджета</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051">
                <a:tc vMerge="1">
                  <a:txBody>
                    <a:bodyPr/>
                    <a:lstStyle/>
                    <a:p>
                      <a:pPr marL="0" indent="0" algn="ctr" defTabSz="914400" rtl="0" eaLnBrk="1" latinLnBrk="0" hangingPunct="1">
                        <a:lnSpc>
                          <a:spcPct val="90000"/>
                        </a:lnSpc>
                        <a:spcAft>
                          <a:spcPts val="600"/>
                        </a:spcAft>
                        <a:buFont typeface="Wingdings" panose="05000000000000000000" pitchFamily="2" charset="2"/>
                        <a:buNone/>
                      </a:pPr>
                      <a:endParaRPr lang="ru-RU" sz="1300" kern="1200" dirty="0">
                        <a:solidFill>
                          <a:schemeClr val="dk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ctr">
                        <a:lnSpc>
                          <a:spcPct val="90000"/>
                        </a:lnSpc>
                        <a:spcAft>
                          <a:spcPts val="600"/>
                        </a:spcAft>
                        <a:buFont typeface="Wingdings" panose="05000000000000000000" pitchFamily="2" charset="2"/>
                        <a:buNone/>
                      </a:pPr>
                      <a:endParaRPr lang="ru-RU" sz="13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93000"/>
                        </a:lnSpc>
                        <a:spcBef>
                          <a:spcPts val="0"/>
                        </a:spcBef>
                        <a:spcAft>
                          <a:spcPts val="600"/>
                        </a:spcAft>
                        <a:buClrTx/>
                        <a:buSzTx/>
                        <a:buFont typeface="Wingdings" panose="05000000000000000000" pitchFamily="2" charset="2"/>
                        <a:buNone/>
                        <a:tabLst/>
                        <a:defRPr/>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Неполное соответствие формата бюджета госпрограммам</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4610">
                <a:tc rowSpan="2">
                  <a:txBody>
                    <a:bodyPr/>
                    <a:lstStyle/>
                    <a:p>
                      <a:pPr marL="0" indent="0" algn="ctr" defTabSz="914400" rtl="0" eaLnBrk="1" latinLnBrk="0" hangingPunct="1">
                        <a:lnSpc>
                          <a:spcPct val="90000"/>
                        </a:lnSpc>
                        <a:spcAft>
                          <a:spcPts val="600"/>
                        </a:spcAft>
                        <a:buFont typeface="Wingdings" panose="05000000000000000000" pitchFamily="2" charset="2"/>
                        <a:buNone/>
                      </a:pPr>
                      <a:r>
                        <a:rPr lang="en-US" sz="1200" kern="1200" dirty="0" smtClean="0">
                          <a:solidFill>
                            <a:schemeClr val="dk1"/>
                          </a:solidFill>
                          <a:latin typeface="Times New Roman" panose="02020603050405020304" pitchFamily="18" charset="0"/>
                          <a:ea typeface="+mn-ea"/>
                          <a:cs typeface="Times New Roman" panose="02020603050405020304" pitchFamily="18" charset="0"/>
                        </a:rPr>
                        <a:t>III.</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indent="0" algn="ctr">
                        <a:lnSpc>
                          <a:spcPct val="90000"/>
                        </a:lnSpc>
                        <a:spcAft>
                          <a:spcPts val="600"/>
                        </a:spcAft>
                        <a:buFont typeface="Wingdings" panose="05000000000000000000" pitchFamily="2" charset="2"/>
                        <a:buNone/>
                      </a:pPr>
                      <a:r>
                        <a:rPr lang="ru-RU" sz="1200" dirty="0" smtClean="0">
                          <a:latin typeface="Times New Roman" panose="02020603050405020304" pitchFamily="18" charset="0"/>
                          <a:cs typeface="Times New Roman" panose="02020603050405020304" pitchFamily="18" charset="0"/>
                        </a:rPr>
                        <a:t>Проблемы</a:t>
                      </a:r>
                      <a:r>
                        <a:rPr lang="ru-RU" sz="1200" baseline="0" dirty="0" smtClean="0">
                          <a:latin typeface="Times New Roman" panose="02020603050405020304" pitchFamily="18" charset="0"/>
                          <a:cs typeface="Times New Roman" panose="02020603050405020304" pitchFamily="18" charset="0"/>
                        </a:rPr>
                        <a:t> текущей</a:t>
                      </a:r>
                      <a:r>
                        <a:rPr lang="ru-RU" sz="1200" dirty="0" smtClean="0">
                          <a:latin typeface="Times New Roman" panose="02020603050405020304" pitchFamily="18" charset="0"/>
                          <a:cs typeface="Times New Roman" panose="02020603050405020304" pitchFamily="18" charset="0"/>
                        </a:rPr>
                        <a:t> реализации госпрограмм, в том числе в рамках исполнения бюджета</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baseline="0" dirty="0" smtClean="0">
                          <a:solidFill>
                            <a:schemeClr val="dk1"/>
                          </a:solidFill>
                          <a:latin typeface="Times New Roman" panose="02020603050405020304" pitchFamily="18" charset="0"/>
                          <a:ea typeface="+mn-ea"/>
                          <a:cs typeface="Times New Roman" panose="02020603050405020304" pitchFamily="18" charset="0"/>
                        </a:rPr>
                        <a:t>Деятельность ФОИВ фактически осуществляется не в рамках госпрограмм, а по отдельным планам и поручениям</a:t>
                      </a:r>
                      <a:endParaRPr lang="ru-RU" sz="1200" kern="1200" baseline="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4610">
                <a:tc vMerge="1">
                  <a:txBody>
                    <a:bodyPr/>
                    <a:lstStyle/>
                    <a:p>
                      <a:pPr marL="0" indent="0" algn="ctr" defTabSz="914400" rtl="0" eaLnBrk="1" latinLnBrk="0" hangingPunct="1">
                        <a:lnSpc>
                          <a:spcPct val="90000"/>
                        </a:lnSpc>
                        <a:spcAft>
                          <a:spcPts val="600"/>
                        </a:spcAft>
                        <a:buFont typeface="Wingdings" panose="05000000000000000000" pitchFamily="2" charset="2"/>
                        <a:buNone/>
                      </a:pP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ctr">
                        <a:lnSpc>
                          <a:spcPct val="90000"/>
                        </a:lnSpc>
                        <a:spcAft>
                          <a:spcPts val="600"/>
                        </a:spcAft>
                        <a:buFont typeface="Wingdings" panose="05000000000000000000" pitchFamily="2" charset="2"/>
                        <a:buNone/>
                      </a:pPr>
                      <a:endParaRPr lang="ru-RU" sz="12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Чрезмерно</a:t>
                      </a:r>
                      <a:r>
                        <a:rPr lang="ru-RU" sz="1200" kern="1200" baseline="0" dirty="0" smtClean="0">
                          <a:solidFill>
                            <a:schemeClr val="dk1"/>
                          </a:solidFill>
                          <a:latin typeface="Times New Roman" panose="02020603050405020304" pitchFamily="18" charset="0"/>
                          <a:ea typeface="+mn-ea"/>
                          <a:cs typeface="Times New Roman" panose="02020603050405020304" pitchFamily="18" charset="0"/>
                        </a:rPr>
                        <a:t> ограниченные возможности перераспределения бюджетных ассигнований в процессе исполнения бюджета</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2308">
                <a:tc rowSpan="3">
                  <a:txBody>
                    <a:bodyPr/>
                    <a:lstStyle/>
                    <a:p>
                      <a:pPr marL="0" indent="0" algn="ctr" defTabSz="914400" rtl="0" eaLnBrk="1" latinLnBrk="0" hangingPunct="1">
                        <a:lnSpc>
                          <a:spcPct val="90000"/>
                        </a:lnSpc>
                        <a:spcAft>
                          <a:spcPts val="600"/>
                        </a:spcAft>
                        <a:buFont typeface="Wingdings" panose="05000000000000000000" pitchFamily="2" charset="2"/>
                        <a:buNone/>
                      </a:pPr>
                      <a:r>
                        <a:rPr lang="en-US" sz="1200" kern="1200" dirty="0" smtClean="0">
                          <a:solidFill>
                            <a:schemeClr val="dk1"/>
                          </a:solidFill>
                          <a:latin typeface="Times New Roman" panose="02020603050405020304" pitchFamily="18" charset="0"/>
                          <a:ea typeface="+mn-ea"/>
                          <a:cs typeface="Times New Roman" panose="02020603050405020304" pitchFamily="18" charset="0"/>
                        </a:rPr>
                        <a:t>IV.</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indent="0" algn="ctr">
                        <a:lnSpc>
                          <a:spcPct val="90000"/>
                        </a:lnSpc>
                        <a:spcAft>
                          <a:spcPts val="600"/>
                        </a:spcAft>
                        <a:buFont typeface="Wingdings" panose="05000000000000000000" pitchFamily="2" charset="2"/>
                        <a:buNone/>
                      </a:pPr>
                      <a:r>
                        <a:rPr lang="ru-RU" sz="1200" dirty="0" smtClean="0">
                          <a:latin typeface="Times New Roman" panose="02020603050405020304" pitchFamily="18" charset="0"/>
                          <a:cs typeface="Times New Roman" panose="02020603050405020304" pitchFamily="18" charset="0"/>
                        </a:rPr>
                        <a:t>Формальный характер </a:t>
                      </a:r>
                      <a:r>
                        <a:rPr lang="ru-RU" sz="1200" baseline="0" dirty="0" smtClean="0">
                          <a:latin typeface="Times New Roman" panose="02020603050405020304" pitchFamily="18" charset="0"/>
                          <a:cs typeface="Times New Roman" panose="02020603050405020304" pitchFamily="18" charset="0"/>
                        </a:rPr>
                        <a:t>оценки эффективности госпрограмм</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Несовершенство системы отчетности по госпрограммам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508">
                <a:tc vMerge="1">
                  <a:txBody>
                    <a:bodyPr/>
                    <a:lstStyle/>
                    <a:p>
                      <a:endParaRPr lang="ru-RU"/>
                    </a:p>
                  </a:txBody>
                  <a:tcPr/>
                </a:tc>
                <a:tc vMerge="1">
                  <a:txBody>
                    <a:bodyPr/>
                    <a:lstStyle/>
                    <a:p>
                      <a:endParaRPr lang="ru-RU"/>
                    </a:p>
                  </a:txBody>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kern="1200" dirty="0" smtClean="0">
                          <a:solidFill>
                            <a:schemeClr val="dk1"/>
                          </a:solidFill>
                          <a:latin typeface="Times New Roman" panose="02020603050405020304" pitchFamily="18" charset="0"/>
                          <a:ea typeface="+mn-ea"/>
                          <a:cs typeface="Times New Roman" panose="02020603050405020304" pitchFamily="18" charset="0"/>
                        </a:rPr>
                        <a:t>Отсутствие внешнего аудита эффективности госпрограмм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823">
                <a:tc vMerge="1">
                  <a:txBody>
                    <a:bodyPr/>
                    <a:lstStyle/>
                    <a:p>
                      <a:pPr marL="0" indent="0" algn="ctr" defTabSz="914400" rtl="0" eaLnBrk="1" latinLnBrk="0" hangingPunct="1">
                        <a:lnSpc>
                          <a:spcPct val="90000"/>
                        </a:lnSpc>
                        <a:spcAft>
                          <a:spcPts val="600"/>
                        </a:spcAft>
                        <a:buFont typeface="Wingdings" panose="05000000000000000000" pitchFamily="2" charset="2"/>
                        <a:buNone/>
                      </a:pPr>
                      <a:endParaRPr lang="ru-RU" sz="1300" kern="1200" dirty="0">
                        <a:solidFill>
                          <a:schemeClr val="dk1"/>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indent="0" algn="ctr">
                        <a:lnSpc>
                          <a:spcPct val="90000"/>
                        </a:lnSpc>
                        <a:spcAft>
                          <a:spcPts val="600"/>
                        </a:spcAft>
                        <a:buFont typeface="Wingdings" panose="05000000000000000000" pitchFamily="2" charset="2"/>
                        <a:buNone/>
                      </a:pPr>
                      <a:endParaRPr lang="ru-RU" sz="13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defTabSz="914400" rtl="0" eaLnBrk="1" latinLnBrk="0" hangingPunct="1">
                        <a:lnSpc>
                          <a:spcPct val="93000"/>
                        </a:lnSpc>
                        <a:spcAft>
                          <a:spcPts val="600"/>
                        </a:spcAft>
                        <a:buFont typeface="Wingdings" panose="05000000000000000000" pitchFamily="2" charset="2"/>
                        <a:buNone/>
                      </a:pPr>
                      <a:r>
                        <a:rPr lang="ru-RU" sz="1200" baseline="0" dirty="0" smtClean="0">
                          <a:latin typeface="Times New Roman" panose="02020603050405020304" pitchFamily="18" charset="0"/>
                          <a:cs typeface="Times New Roman" panose="02020603050405020304" pitchFamily="18" charset="0"/>
                        </a:rPr>
                        <a:t>Недостаточная ответственность руководителей за реализацию госпрограмм</a:t>
                      </a:r>
                      <a:endParaRPr lang="ru-RU" sz="1200" kern="1200" dirty="0">
                        <a:solidFill>
                          <a:schemeClr val="dk1"/>
                        </a:solidFill>
                        <a:latin typeface="Times New Roman" panose="02020603050405020304" pitchFamily="18" charset="0"/>
                        <a:ea typeface="+mn-ea"/>
                        <a:cs typeface="Times New Roman" panose="02020603050405020304" pitchFamily="18" charset="0"/>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97115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5"/>
          <p:cNvSpPr>
            <a:spLocks noGrp="1"/>
          </p:cNvSpPr>
          <p:nvPr>
            <p:ph type="title" idx="4294967295"/>
          </p:nvPr>
        </p:nvSpPr>
        <p:spPr>
          <a:xfrm>
            <a:off x="0" y="401638"/>
            <a:ext cx="8940800" cy="1063625"/>
          </a:xfrm>
        </p:spPr>
        <p:txBody>
          <a:bodyPr/>
          <a:lstStyle/>
          <a:p>
            <a:r>
              <a:rPr lang="ru-RU" altLang="ru-RU" smtClean="0"/>
              <a:t>Структура государственной программы </a:t>
            </a:r>
            <a:br>
              <a:rPr lang="ru-RU" altLang="ru-RU" smtClean="0"/>
            </a:br>
            <a:r>
              <a:rPr lang="ru-RU" altLang="ru-RU" smtClean="0"/>
              <a:t>и ее отражение в бюджетной классификации</a:t>
            </a:r>
          </a:p>
        </p:txBody>
      </p:sp>
      <p:grpSp>
        <p:nvGrpSpPr>
          <p:cNvPr id="21507" name="Группа 64"/>
          <p:cNvGrpSpPr>
            <a:grpSpLocks/>
          </p:cNvGrpSpPr>
          <p:nvPr/>
        </p:nvGrpSpPr>
        <p:grpSpPr bwMode="auto">
          <a:xfrm>
            <a:off x="455613" y="1917700"/>
            <a:ext cx="8104187" cy="4113213"/>
            <a:chOff x="455221" y="1917368"/>
            <a:chExt cx="8104911" cy="4114080"/>
          </a:xfrm>
        </p:grpSpPr>
        <p:sp>
          <p:nvSpPr>
            <p:cNvPr id="4" name="TextBox 3"/>
            <p:cNvSpPr txBox="1"/>
            <p:nvPr/>
          </p:nvSpPr>
          <p:spPr>
            <a:xfrm>
              <a:off x="455221" y="1917368"/>
              <a:ext cx="6637930"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lstStyle/>
            <a:p>
              <a:pPr algn="ctr">
                <a:defRPr/>
              </a:pPr>
              <a:r>
                <a:rPr lang="ru-RU" sz="2400" b="1" dirty="0">
                  <a:latin typeface="Arial Narrow" pitchFamily="34" charset="0"/>
                </a:rPr>
                <a:t>Государственная программа</a:t>
              </a:r>
            </a:p>
          </p:txBody>
        </p:sp>
        <p:sp>
          <p:nvSpPr>
            <p:cNvPr id="8" name="TextBox 7"/>
            <p:cNvSpPr txBox="1"/>
            <p:nvPr/>
          </p:nvSpPr>
          <p:spPr>
            <a:xfrm>
              <a:off x="455221" y="3039968"/>
              <a:ext cx="2078223"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Подпрограмма 1</a:t>
              </a:r>
            </a:p>
          </p:txBody>
        </p:sp>
        <p:sp>
          <p:nvSpPr>
            <p:cNvPr id="16" name="TextBox 15"/>
            <p:cNvSpPr txBox="1"/>
            <p:nvPr/>
          </p:nvSpPr>
          <p:spPr>
            <a:xfrm>
              <a:off x="2735075" y="3039968"/>
              <a:ext cx="2078223"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Подпрограмма 2</a:t>
              </a:r>
            </a:p>
          </p:txBody>
        </p:sp>
        <p:sp>
          <p:nvSpPr>
            <p:cNvPr id="17" name="TextBox 16"/>
            <p:cNvSpPr txBox="1"/>
            <p:nvPr/>
          </p:nvSpPr>
          <p:spPr>
            <a:xfrm>
              <a:off x="5014928" y="3039968"/>
              <a:ext cx="2078223"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ФЦП</a:t>
              </a:r>
            </a:p>
          </p:txBody>
        </p:sp>
        <p:sp>
          <p:nvSpPr>
            <p:cNvPr id="18" name="TextBox 17"/>
            <p:cNvSpPr txBox="1"/>
            <p:nvPr/>
          </p:nvSpPr>
          <p:spPr>
            <a:xfrm>
              <a:off x="455221" y="4180033"/>
              <a:ext cx="819223"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ВЦП 1</a:t>
              </a:r>
            </a:p>
          </p:txBody>
        </p:sp>
        <p:sp>
          <p:nvSpPr>
            <p:cNvPr id="20" name="TextBox 19"/>
            <p:cNvSpPr txBox="1"/>
            <p:nvPr/>
          </p:nvSpPr>
          <p:spPr>
            <a:xfrm>
              <a:off x="4772019" y="4183209"/>
              <a:ext cx="379447"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a:t>
              </a:r>
            </a:p>
          </p:txBody>
        </p:sp>
        <p:sp>
          <p:nvSpPr>
            <p:cNvPr id="21" name="TextBox 20"/>
            <p:cNvSpPr txBox="1"/>
            <p:nvPr/>
          </p:nvSpPr>
          <p:spPr>
            <a:xfrm>
              <a:off x="2819219" y="4180033"/>
              <a:ext cx="1875005"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Основное мероприятие 1</a:t>
              </a:r>
            </a:p>
          </p:txBody>
        </p:sp>
        <p:sp>
          <p:nvSpPr>
            <p:cNvPr id="24" name="TextBox 23"/>
            <p:cNvSpPr txBox="1"/>
            <p:nvPr/>
          </p:nvSpPr>
          <p:spPr>
            <a:xfrm>
              <a:off x="1857108" y="4180033"/>
              <a:ext cx="819223"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lIns="36000" rIns="36000" anchor="ctr" anchorCtr="1"/>
            <a:lstStyle/>
            <a:p>
              <a:pPr algn="ctr">
                <a:defRPr/>
              </a:pPr>
              <a:r>
                <a:rPr lang="ru-RU" sz="2000" b="1" dirty="0">
                  <a:latin typeface="Arial Narrow" pitchFamily="34" charset="0"/>
                </a:rPr>
                <a:t>ВЦП </a:t>
              </a:r>
              <a:r>
                <a:rPr lang="en-US" sz="2000" b="1" dirty="0">
                  <a:latin typeface="Arial Narrow" pitchFamily="34" charset="0"/>
                </a:rPr>
                <a:t>m</a:t>
              </a:r>
              <a:endParaRPr lang="ru-RU" sz="2000" b="1" dirty="0">
                <a:latin typeface="Arial Narrow" pitchFamily="34" charset="0"/>
              </a:endParaRPr>
            </a:p>
          </p:txBody>
        </p:sp>
        <p:sp>
          <p:nvSpPr>
            <p:cNvPr id="25" name="TextBox 24"/>
            <p:cNvSpPr txBox="1"/>
            <p:nvPr/>
          </p:nvSpPr>
          <p:spPr>
            <a:xfrm>
              <a:off x="5218146" y="4183209"/>
              <a:ext cx="1875004"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Основное мероприятие </a:t>
              </a:r>
              <a:r>
                <a:rPr lang="en-US" sz="2000" b="1" dirty="0">
                  <a:latin typeface="Arial Narrow" pitchFamily="34" charset="0"/>
                </a:rPr>
                <a:t>n</a:t>
              </a:r>
              <a:endParaRPr lang="ru-RU" sz="2000" b="1" dirty="0">
                <a:latin typeface="Arial Narrow" pitchFamily="34" charset="0"/>
              </a:endParaRPr>
            </a:p>
          </p:txBody>
        </p:sp>
        <p:sp>
          <p:nvSpPr>
            <p:cNvPr id="26" name="TextBox 25"/>
            <p:cNvSpPr txBox="1"/>
            <p:nvPr/>
          </p:nvSpPr>
          <p:spPr>
            <a:xfrm>
              <a:off x="1376053" y="4183209"/>
              <a:ext cx="379446" cy="720877"/>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a:t>
              </a:r>
            </a:p>
          </p:txBody>
        </p:sp>
        <p:sp>
          <p:nvSpPr>
            <p:cNvPr id="28" name="TextBox 27"/>
            <p:cNvSpPr txBox="1"/>
            <p:nvPr/>
          </p:nvSpPr>
          <p:spPr>
            <a:xfrm>
              <a:off x="1857108" y="5312158"/>
              <a:ext cx="379447"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a:t>
              </a:r>
            </a:p>
          </p:txBody>
        </p:sp>
        <p:sp>
          <p:nvSpPr>
            <p:cNvPr id="29" name="TextBox 28"/>
            <p:cNvSpPr txBox="1"/>
            <p:nvPr/>
          </p:nvSpPr>
          <p:spPr>
            <a:xfrm>
              <a:off x="455221" y="5312158"/>
              <a:ext cx="1258999"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err="1">
                  <a:latin typeface="Arial Narrow" pitchFamily="34" charset="0"/>
                </a:rPr>
                <a:t>Меропри</a:t>
              </a:r>
              <a:r>
                <a:rPr lang="ru-RU" sz="2000" b="1" dirty="0">
                  <a:latin typeface="Arial Narrow" pitchFamily="34" charset="0"/>
                </a:rPr>
                <a:t>-</a:t>
              </a:r>
            </a:p>
            <a:p>
              <a:pPr algn="ctr">
                <a:defRPr/>
              </a:pPr>
              <a:r>
                <a:rPr lang="ru-RU" sz="2000" b="1" dirty="0" err="1">
                  <a:latin typeface="Arial Narrow" pitchFamily="34" charset="0"/>
                </a:rPr>
                <a:t>ятие</a:t>
              </a:r>
              <a:r>
                <a:rPr lang="ru-RU" sz="2000" b="1" dirty="0">
                  <a:latin typeface="Arial Narrow" pitchFamily="34" charset="0"/>
                </a:rPr>
                <a:t> </a:t>
              </a:r>
              <a:r>
                <a:rPr lang="en-US" sz="2000" b="1" dirty="0">
                  <a:latin typeface="Arial Narrow" pitchFamily="34" charset="0"/>
                </a:rPr>
                <a:t>1</a:t>
              </a:r>
              <a:endParaRPr lang="ru-RU" sz="2000" b="1" dirty="0">
                <a:latin typeface="Arial Narrow" pitchFamily="34" charset="0"/>
              </a:endParaRPr>
            </a:p>
          </p:txBody>
        </p:sp>
        <p:sp>
          <p:nvSpPr>
            <p:cNvPr id="33" name="TextBox 32"/>
            <p:cNvSpPr txBox="1"/>
            <p:nvPr/>
          </p:nvSpPr>
          <p:spPr>
            <a:xfrm>
              <a:off x="2390556" y="5312158"/>
              <a:ext cx="1259000"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err="1">
                  <a:latin typeface="Arial Narrow" pitchFamily="34" charset="0"/>
                </a:rPr>
                <a:t>Меропри</a:t>
              </a:r>
              <a:r>
                <a:rPr lang="ru-RU" sz="2000" b="1" dirty="0">
                  <a:latin typeface="Arial Narrow" pitchFamily="34" charset="0"/>
                </a:rPr>
                <a:t>-</a:t>
              </a:r>
            </a:p>
            <a:p>
              <a:pPr algn="ctr">
                <a:defRPr/>
              </a:pPr>
              <a:r>
                <a:rPr lang="ru-RU" sz="2000" b="1" dirty="0" err="1">
                  <a:latin typeface="Arial Narrow" pitchFamily="34" charset="0"/>
                </a:rPr>
                <a:t>ятие</a:t>
              </a:r>
              <a:r>
                <a:rPr lang="ru-RU" sz="2000" b="1" dirty="0">
                  <a:latin typeface="Arial Narrow" pitchFamily="34" charset="0"/>
                </a:rPr>
                <a:t> </a:t>
              </a:r>
              <a:r>
                <a:rPr lang="en-US" sz="2000" b="1" dirty="0">
                  <a:latin typeface="Arial Narrow" pitchFamily="34" charset="0"/>
                </a:rPr>
                <a:t>k</a:t>
              </a:r>
              <a:endParaRPr lang="ru-RU" sz="2000" b="1" dirty="0">
                <a:latin typeface="Arial Narrow" pitchFamily="34" charset="0"/>
              </a:endParaRPr>
            </a:p>
          </p:txBody>
        </p:sp>
        <p:sp>
          <p:nvSpPr>
            <p:cNvPr id="34" name="TextBox 33"/>
            <p:cNvSpPr txBox="1"/>
            <p:nvPr/>
          </p:nvSpPr>
          <p:spPr>
            <a:xfrm>
              <a:off x="5300704" y="5312158"/>
              <a:ext cx="379446"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a:latin typeface="Arial Narrow" pitchFamily="34" charset="0"/>
                </a:rPr>
                <a:t>…</a:t>
              </a:r>
            </a:p>
          </p:txBody>
        </p:sp>
        <p:sp>
          <p:nvSpPr>
            <p:cNvPr id="35" name="TextBox 34"/>
            <p:cNvSpPr txBox="1"/>
            <p:nvPr/>
          </p:nvSpPr>
          <p:spPr>
            <a:xfrm>
              <a:off x="3898816" y="5312158"/>
              <a:ext cx="1259000"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err="1">
                  <a:latin typeface="Arial Narrow" pitchFamily="34" charset="0"/>
                </a:rPr>
                <a:t>Меропри</a:t>
              </a:r>
              <a:r>
                <a:rPr lang="ru-RU" sz="2000" b="1" dirty="0">
                  <a:latin typeface="Arial Narrow" pitchFamily="34" charset="0"/>
                </a:rPr>
                <a:t>-</a:t>
              </a:r>
            </a:p>
            <a:p>
              <a:pPr algn="ctr">
                <a:defRPr/>
              </a:pPr>
              <a:r>
                <a:rPr lang="ru-RU" sz="2000" b="1" dirty="0" err="1">
                  <a:latin typeface="Arial Narrow" pitchFamily="34" charset="0"/>
                </a:rPr>
                <a:t>ятие</a:t>
              </a:r>
              <a:r>
                <a:rPr lang="ru-RU" sz="2000" b="1" dirty="0">
                  <a:latin typeface="Arial Narrow" pitchFamily="34" charset="0"/>
                </a:rPr>
                <a:t> </a:t>
              </a:r>
              <a:r>
                <a:rPr lang="en-US" sz="2000" b="1" dirty="0">
                  <a:latin typeface="Arial Narrow" pitchFamily="34" charset="0"/>
                </a:rPr>
                <a:t>1</a:t>
              </a:r>
              <a:endParaRPr lang="ru-RU" sz="2000" b="1" dirty="0">
                <a:latin typeface="Arial Narrow" pitchFamily="34" charset="0"/>
              </a:endParaRPr>
            </a:p>
          </p:txBody>
        </p:sp>
        <p:sp>
          <p:nvSpPr>
            <p:cNvPr id="36" name="TextBox 35"/>
            <p:cNvSpPr txBox="1"/>
            <p:nvPr/>
          </p:nvSpPr>
          <p:spPr>
            <a:xfrm>
              <a:off x="5835739" y="5312158"/>
              <a:ext cx="1257412" cy="719290"/>
            </a:xfrm>
            <a:prstGeom prst="rect">
              <a:avLst/>
            </a:prstGeom>
            <a:solidFill>
              <a:srgbClr val="E6F1F2"/>
            </a:solidFill>
          </p:spPr>
          <p:style>
            <a:lnRef idx="2">
              <a:schemeClr val="dk1"/>
            </a:lnRef>
            <a:fillRef idx="1">
              <a:schemeClr val="lt1"/>
            </a:fillRef>
            <a:effectRef idx="0">
              <a:schemeClr val="dk1"/>
            </a:effectRef>
            <a:fontRef idx="minor">
              <a:schemeClr val="dk1"/>
            </a:fontRef>
          </p:style>
          <p:txBody>
            <a:bodyPr anchor="ctr" anchorCtr="1"/>
            <a:lstStyle/>
            <a:p>
              <a:pPr algn="ctr">
                <a:defRPr/>
              </a:pPr>
              <a:r>
                <a:rPr lang="ru-RU" sz="2000" b="1" dirty="0" err="1">
                  <a:latin typeface="Arial Narrow" pitchFamily="34" charset="0"/>
                </a:rPr>
                <a:t>Меропри</a:t>
              </a:r>
              <a:r>
                <a:rPr lang="ru-RU" sz="2000" b="1" dirty="0">
                  <a:latin typeface="Arial Narrow" pitchFamily="34" charset="0"/>
                </a:rPr>
                <a:t>-</a:t>
              </a:r>
            </a:p>
            <a:p>
              <a:pPr algn="ctr">
                <a:defRPr/>
              </a:pPr>
              <a:r>
                <a:rPr lang="ru-RU" sz="2000" b="1" dirty="0" err="1">
                  <a:latin typeface="Arial Narrow" pitchFamily="34" charset="0"/>
                </a:rPr>
                <a:t>ятие</a:t>
              </a:r>
              <a:r>
                <a:rPr lang="ru-RU" sz="2000" b="1" dirty="0">
                  <a:latin typeface="Arial Narrow" pitchFamily="34" charset="0"/>
                </a:rPr>
                <a:t> </a:t>
              </a:r>
              <a:r>
                <a:rPr lang="en-US" sz="2000" b="1" dirty="0">
                  <a:latin typeface="Arial Narrow" pitchFamily="34" charset="0"/>
                </a:rPr>
                <a:t>l</a:t>
              </a:r>
              <a:endParaRPr lang="ru-RU" sz="2000" b="1" dirty="0">
                <a:latin typeface="Arial Narrow" pitchFamily="34" charset="0"/>
              </a:endParaRPr>
            </a:p>
          </p:txBody>
        </p:sp>
        <p:cxnSp>
          <p:nvCxnSpPr>
            <p:cNvPr id="7" name="Прямая соединительная линия 6"/>
            <p:cNvCxnSpPr/>
            <p:nvPr/>
          </p:nvCxnSpPr>
          <p:spPr>
            <a:xfrm>
              <a:off x="1495126" y="2843076"/>
              <a:ext cx="455970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stCxn id="4" idx="2"/>
            </p:cNvCxnSpPr>
            <p:nvPr/>
          </p:nvCxnSpPr>
          <p:spPr>
            <a:xfrm>
              <a:off x="3774980" y="2636658"/>
              <a:ext cx="0" cy="206419"/>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1517353" y="284307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3774980" y="2851015"/>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a:off x="6048483" y="2851015"/>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3779743" y="3760844"/>
              <a:ext cx="0" cy="20483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3779743" y="3975202"/>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864833" y="3965675"/>
              <a:ext cx="52900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a:off x="877534" y="3976790"/>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p:nvPr/>
          </p:nvCxnSpPr>
          <p:spPr>
            <a:xfrm>
              <a:off x="1560220" y="3965675"/>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2266720" y="397996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p:nvPr/>
          </p:nvCxnSpPr>
          <p:spPr>
            <a:xfrm>
              <a:off x="4960948" y="3965675"/>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a:off x="6154855" y="397996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877534" y="4904085"/>
              <a:ext cx="0" cy="20483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877534" y="5108916"/>
              <a:ext cx="214331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p:nvPr/>
          </p:nvCxnSpPr>
          <p:spPr>
            <a:xfrm>
              <a:off x="1083927" y="510891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a:off x="2046038" y="510891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p:nvPr/>
          </p:nvCxnSpPr>
          <p:spPr>
            <a:xfrm>
              <a:off x="3020850" y="510891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Прямая со стрелкой 62"/>
            <p:cNvCxnSpPr/>
            <p:nvPr/>
          </p:nvCxnSpPr>
          <p:spPr>
            <a:xfrm>
              <a:off x="3779743" y="4904085"/>
              <a:ext cx="0" cy="20483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3774980" y="5108916"/>
              <a:ext cx="266565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p:nvPr/>
          </p:nvCxnSpPr>
          <p:spPr>
            <a:xfrm>
              <a:off x="4529110" y="510891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p:nvPr/>
          </p:nvCxnSpPr>
          <p:spPr>
            <a:xfrm>
              <a:off x="5478520" y="510891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Прямая со стрелкой 67"/>
            <p:cNvCxnSpPr/>
            <p:nvPr/>
          </p:nvCxnSpPr>
          <p:spPr>
            <a:xfrm>
              <a:off x="6440631" y="5108916"/>
              <a:ext cx="0" cy="2064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611766" y="1917369"/>
              <a:ext cx="380013" cy="72000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vert="vert270" anchor="ctr" anchorCtr="1"/>
            <a:lstStyle/>
            <a:p>
              <a:pPr algn="ctr">
                <a:defRPr/>
              </a:pPr>
              <a:r>
                <a:rPr lang="en-US" sz="2000" b="1" dirty="0">
                  <a:latin typeface="+mj-lt"/>
                </a:rPr>
                <a:t>X </a:t>
              </a:r>
              <a:r>
                <a:rPr lang="en-US" sz="2000" b="1" dirty="0" err="1">
                  <a:latin typeface="+mj-lt"/>
                </a:rPr>
                <a:t>X</a:t>
              </a:r>
              <a:endParaRPr lang="ru-RU" sz="2000" b="1" dirty="0">
                <a:latin typeface="+mj-lt"/>
              </a:endParaRPr>
            </a:p>
          </p:txBody>
        </p:sp>
        <p:sp>
          <p:nvSpPr>
            <p:cNvPr id="71" name="TextBox 70"/>
            <p:cNvSpPr txBox="1"/>
            <p:nvPr/>
          </p:nvSpPr>
          <p:spPr>
            <a:xfrm>
              <a:off x="7611766" y="3058056"/>
              <a:ext cx="380013" cy="72000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vert="vert270" anchor="ctr" anchorCtr="1"/>
            <a:lstStyle/>
            <a:p>
              <a:pPr algn="ctr">
                <a:defRPr/>
              </a:pPr>
              <a:r>
                <a:rPr lang="en-US" sz="2000" b="1" dirty="0" smtClean="0">
                  <a:latin typeface="+mj-lt"/>
                </a:rPr>
                <a:t>X</a:t>
              </a:r>
              <a:endParaRPr lang="ru-RU" sz="2000" b="1" dirty="0">
                <a:latin typeface="+mj-lt"/>
              </a:endParaRPr>
            </a:p>
          </p:txBody>
        </p:sp>
        <p:sp>
          <p:nvSpPr>
            <p:cNvPr id="72" name="TextBox 71"/>
            <p:cNvSpPr txBox="1"/>
            <p:nvPr/>
          </p:nvSpPr>
          <p:spPr>
            <a:xfrm>
              <a:off x="7611766" y="4172731"/>
              <a:ext cx="380013" cy="720000"/>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vert="vert270" anchor="ctr" anchorCtr="1"/>
            <a:lstStyle/>
            <a:p>
              <a:pPr algn="ctr">
                <a:defRPr/>
              </a:pPr>
              <a:r>
                <a:rPr lang="en-US" sz="2000" b="1" dirty="0">
                  <a:latin typeface="+mj-lt"/>
                </a:rPr>
                <a:t>X </a:t>
              </a:r>
              <a:r>
                <a:rPr lang="en-US" sz="2000" b="1" dirty="0" err="1">
                  <a:latin typeface="+mj-lt"/>
                </a:rPr>
                <a:t>X</a:t>
              </a:r>
              <a:endParaRPr lang="ru-RU" sz="2000" b="1" dirty="0">
                <a:latin typeface="+mj-lt"/>
              </a:endParaRPr>
            </a:p>
          </p:txBody>
        </p:sp>
        <p:sp>
          <p:nvSpPr>
            <p:cNvPr id="73" name="TextBox 72"/>
            <p:cNvSpPr txBox="1"/>
            <p:nvPr/>
          </p:nvSpPr>
          <p:spPr>
            <a:xfrm>
              <a:off x="7991756" y="1917368"/>
              <a:ext cx="568376" cy="1860942"/>
            </a:xfrm>
            <a:prstGeom prst="rect">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vert="vert" anchor="ctr" anchorCtr="1"/>
            <a:lstStyle/>
            <a:p>
              <a:pPr algn="ctr">
                <a:lnSpc>
                  <a:spcPct val="70000"/>
                </a:lnSpc>
                <a:defRPr/>
              </a:pPr>
              <a:r>
                <a:rPr lang="ru-RU" sz="1600" b="1" dirty="0">
                  <a:solidFill>
                    <a:schemeClr val="bg1"/>
                  </a:solidFill>
                </a:rPr>
                <a:t>Код классификации расходов</a:t>
              </a:r>
            </a:p>
          </p:txBody>
        </p:sp>
        <p:sp>
          <p:nvSpPr>
            <p:cNvPr id="48" name="TextBox 47"/>
            <p:cNvSpPr txBox="1"/>
            <p:nvPr/>
          </p:nvSpPr>
          <p:spPr>
            <a:xfrm>
              <a:off x="7991756" y="4043479"/>
              <a:ext cx="568376" cy="938410"/>
            </a:xfrm>
            <a:prstGeom prst="rect">
              <a:avLst/>
            </a:prstGeom>
            <a:solidFill>
              <a:schemeClr val="accent5">
                <a:lumMod val="75000"/>
              </a:schemeClr>
            </a:solidFill>
          </p:spPr>
          <p:style>
            <a:lnRef idx="2">
              <a:schemeClr val="dk1"/>
            </a:lnRef>
            <a:fillRef idx="1">
              <a:schemeClr val="lt1"/>
            </a:fillRef>
            <a:effectRef idx="0">
              <a:schemeClr val="dk1"/>
            </a:effectRef>
            <a:fontRef idx="minor">
              <a:schemeClr val="dk1"/>
            </a:fontRef>
          </p:style>
          <p:txBody>
            <a:bodyPr vert="vert" anchor="ctr" anchorCtr="1"/>
            <a:lstStyle/>
            <a:p>
              <a:pPr algn="ctr">
                <a:lnSpc>
                  <a:spcPct val="70000"/>
                </a:lnSpc>
                <a:defRPr/>
              </a:pPr>
              <a:r>
                <a:rPr lang="ru-RU" sz="1600" b="1" dirty="0" err="1">
                  <a:solidFill>
                    <a:schemeClr val="bg1"/>
                  </a:solidFill>
                </a:rPr>
                <a:t>Аналит</a:t>
              </a:r>
              <a:r>
                <a:rPr lang="ru-RU" sz="1600" b="1" dirty="0">
                  <a:solidFill>
                    <a:schemeClr val="bg1"/>
                  </a:solidFill>
                </a:rPr>
                <a:t>. код</a:t>
              </a:r>
            </a:p>
          </p:txBody>
        </p:sp>
      </p:grpSp>
    </p:spTree>
    <p:extLst>
      <p:ext uri="{BB962C8B-B14F-4D97-AF65-F5344CB8AC3E}">
        <p14:creationId xmlns:p14="http://schemas.microsoft.com/office/powerpoint/2010/main" val="3189597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2"/>
          <p:cNvSpPr>
            <a:spLocks noGrp="1"/>
          </p:cNvSpPr>
          <p:nvPr>
            <p:ph type="title" idx="4294967295"/>
          </p:nvPr>
        </p:nvSpPr>
        <p:spPr>
          <a:xfrm>
            <a:off x="0" y="200025"/>
            <a:ext cx="9144000" cy="825500"/>
          </a:xfrm>
        </p:spPr>
        <p:txBody>
          <a:bodyPr/>
          <a:lstStyle/>
          <a:p>
            <a:r>
              <a:rPr lang="ru-RU" altLang="ru-RU" sz="2400" b="1" dirty="0" smtClean="0"/>
              <a:t>Отражение основных мероприятий в бюджетной документации</a:t>
            </a:r>
          </a:p>
        </p:txBody>
      </p:sp>
      <p:graphicFrame>
        <p:nvGraphicFramePr>
          <p:cNvPr id="2" name="Таблица 1"/>
          <p:cNvGraphicFramePr>
            <a:graphicFrameLocks noGrp="1"/>
          </p:cNvGraphicFramePr>
          <p:nvPr>
            <p:extLst>
              <p:ext uri="{D42A27DB-BD31-4B8C-83A1-F6EECF244321}">
                <p14:modId xmlns:p14="http://schemas.microsoft.com/office/powerpoint/2010/main" val="3058571177"/>
              </p:ext>
            </p:extLst>
          </p:nvPr>
        </p:nvGraphicFramePr>
        <p:xfrm>
          <a:off x="204727" y="1586793"/>
          <a:ext cx="8529840" cy="1752600"/>
        </p:xfrm>
        <a:graphic>
          <a:graphicData uri="http://schemas.openxmlformats.org/drawingml/2006/table">
            <a:tbl>
              <a:tblPr>
                <a:tableStyleId>{5C22544A-7EE6-4342-B048-85BDC9FD1C3A}</a:tableStyleId>
              </a:tblPr>
              <a:tblGrid>
                <a:gridCol w="387720"/>
                <a:gridCol w="387720"/>
                <a:gridCol w="387720"/>
                <a:gridCol w="387720"/>
                <a:gridCol w="387720"/>
                <a:gridCol w="387720"/>
                <a:gridCol w="387720"/>
                <a:gridCol w="387720"/>
                <a:gridCol w="387720"/>
                <a:gridCol w="387720"/>
                <a:gridCol w="387720"/>
                <a:gridCol w="387720"/>
                <a:gridCol w="387720"/>
                <a:gridCol w="387720"/>
                <a:gridCol w="387720"/>
                <a:gridCol w="387720"/>
                <a:gridCol w="387720"/>
                <a:gridCol w="387720"/>
                <a:gridCol w="387720"/>
                <a:gridCol w="387720"/>
                <a:gridCol w="387720"/>
                <a:gridCol w="387720"/>
              </a:tblGrid>
              <a:tr h="370840">
                <a:tc rowSpan="2" gridSpan="3">
                  <a:txBody>
                    <a:bodyPr/>
                    <a:lstStyle/>
                    <a:p>
                      <a:pPr algn="ctr"/>
                      <a:r>
                        <a:rPr lang="ru-RU" dirty="0" smtClean="0">
                          <a:latin typeface="Times New Roman" panose="02020603050405020304" pitchFamily="18" charset="0"/>
                          <a:cs typeface="Times New Roman" panose="02020603050405020304" pitchFamily="18" charset="0"/>
                        </a:rPr>
                        <a:t>Глава</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ctr"/>
                      <a:r>
                        <a:rPr lang="ru-RU" dirty="0" smtClean="0">
                          <a:latin typeface="Times New Roman" panose="02020603050405020304" pitchFamily="18" charset="0"/>
                          <a:cs typeface="Times New Roman" panose="02020603050405020304" pitchFamily="18" charset="0"/>
                        </a:rPr>
                        <a:t>Раздел</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ctr"/>
                      <a:r>
                        <a:rPr lang="ru-RU" dirty="0" smtClean="0">
                          <a:latin typeface="Times New Roman" panose="02020603050405020304" pitchFamily="18" charset="0"/>
                          <a:cs typeface="Times New Roman" panose="02020603050405020304" pitchFamily="18" charset="0"/>
                        </a:rPr>
                        <a:t>Под-раздел</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7">
                  <a:txBody>
                    <a:bodyPr/>
                    <a:lstStyle/>
                    <a:p>
                      <a:pPr algn="ctr"/>
                      <a:r>
                        <a:rPr lang="ru-RU" dirty="0" smtClean="0">
                          <a:latin typeface="Times New Roman" panose="02020603050405020304" pitchFamily="18" charset="0"/>
                          <a:cs typeface="Times New Roman" panose="02020603050405020304" pitchFamily="18" charset="0"/>
                        </a:rPr>
                        <a:t>Целевая</a:t>
                      </a:r>
                      <a:r>
                        <a:rPr lang="ru-RU" baseline="0" dirty="0" smtClean="0">
                          <a:latin typeface="Times New Roman" panose="02020603050405020304" pitchFamily="18" charset="0"/>
                          <a:cs typeface="Times New Roman" panose="02020603050405020304" pitchFamily="18" charset="0"/>
                        </a:rPr>
                        <a:t> статья</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3">
                  <a:txBody>
                    <a:bodyPr/>
                    <a:lstStyle/>
                    <a:p>
                      <a:pPr algn="ctr"/>
                      <a:r>
                        <a:rPr lang="ru-RU" dirty="0" smtClean="0">
                          <a:latin typeface="Times New Roman" panose="02020603050405020304" pitchFamily="18" charset="0"/>
                          <a:cs typeface="Times New Roman" panose="02020603050405020304" pitchFamily="18" charset="0"/>
                        </a:rPr>
                        <a:t>Вид расходов</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pPr algn="ctr"/>
                      <a:endParaRPr lang="ru-RU">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3">
                  <a:txBody>
                    <a:bodyPr/>
                    <a:lstStyle/>
                    <a:p>
                      <a:pPr algn="ctr"/>
                      <a:r>
                        <a:rPr lang="ru-RU" dirty="0" smtClean="0">
                          <a:latin typeface="Times New Roman" panose="02020603050405020304" pitchFamily="18" charset="0"/>
                          <a:cs typeface="Times New Roman" panose="02020603050405020304" pitchFamily="18" charset="0"/>
                        </a:rPr>
                        <a:t>КОСГУ</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pPr algn="ctr"/>
                      <a:endParaRPr lang="ru-RU">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ctr"/>
                      <a:r>
                        <a:rPr lang="ru-RU" dirty="0" smtClean="0">
                          <a:latin typeface="Times New Roman" panose="02020603050405020304" pitchFamily="18" charset="0"/>
                          <a:cs typeface="Times New Roman" panose="02020603050405020304" pitchFamily="18" charset="0"/>
                        </a:rPr>
                        <a:t>ОМ</a:t>
                      </a:r>
                      <a:r>
                        <a:rPr lang="ru-RU" baseline="0" dirty="0" smtClean="0">
                          <a:latin typeface="Times New Roman" panose="02020603050405020304" pitchFamily="18" charset="0"/>
                          <a:cs typeface="Times New Roman" panose="02020603050405020304" pitchFamily="18" charset="0"/>
                        </a:rPr>
                        <a:t> </a:t>
                      </a:r>
                      <a:r>
                        <a:rPr lang="ru-RU" sz="1400" baseline="0" dirty="0" smtClean="0">
                          <a:latin typeface="Times New Roman" panose="02020603050405020304" pitchFamily="18" charset="0"/>
                          <a:cs typeface="Times New Roman" panose="02020603050405020304" pitchFamily="18" charset="0"/>
                        </a:rPr>
                        <a:t>(</a:t>
                      </a:r>
                      <a:r>
                        <a:rPr lang="ru-RU" sz="1400" baseline="0" dirty="0" err="1" smtClean="0">
                          <a:latin typeface="Times New Roman" panose="02020603050405020304" pitchFamily="18" charset="0"/>
                          <a:cs typeface="Times New Roman" panose="02020603050405020304" pitchFamily="18" charset="0"/>
                        </a:rPr>
                        <a:t>анали</a:t>
                      </a:r>
                      <a:r>
                        <a:rPr lang="ru-RU" sz="1400" baseline="0" dirty="0" smtClean="0">
                          <a:latin typeface="Times New Roman" panose="02020603050405020304" pitchFamily="18" charset="0"/>
                          <a:cs typeface="Times New Roman" panose="02020603050405020304" pitchFamily="18" charset="0"/>
                        </a:rPr>
                        <a:t>-тика)</a:t>
                      </a:r>
                      <a:endParaRPr lang="ru-RU" sz="1200"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3"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ru-RU" dirty="0" smtClean="0">
                          <a:latin typeface="Times New Roman" panose="02020603050405020304" pitchFamily="18" charset="0"/>
                          <a:cs typeface="Times New Roman" panose="02020603050405020304" pitchFamily="18" charset="0"/>
                        </a:rPr>
                        <a:t>ГП</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ПП</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4">
                  <a:txBody>
                    <a:bodyPr/>
                    <a:lstStyle/>
                    <a:p>
                      <a:pPr algn="ctr"/>
                      <a:r>
                        <a:rPr lang="ru-RU" dirty="0" smtClean="0">
                          <a:latin typeface="Times New Roman" panose="02020603050405020304" pitchFamily="18" charset="0"/>
                          <a:cs typeface="Times New Roman" panose="02020603050405020304" pitchFamily="18" charset="0"/>
                        </a:rPr>
                        <a:t>Направление расходов</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vMerge="1">
                  <a:txBody>
                    <a:bodyPr/>
                    <a:lstStyle/>
                    <a:p>
                      <a:pPr algn="ctr"/>
                      <a:endParaRPr lang="ru-RU">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vMerge="1">
                  <a:txBody>
                    <a:bodyPr/>
                    <a:lstStyle/>
                    <a:p>
                      <a:pPr algn="ctr"/>
                      <a:endParaRPr lang="ru-RU">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dirty="0" smtClean="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9</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10</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11</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12</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13</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14</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15</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16</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17</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18</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19</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20</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TextBox 2"/>
          <p:cNvSpPr txBox="1"/>
          <p:nvPr/>
        </p:nvSpPr>
        <p:spPr>
          <a:xfrm>
            <a:off x="2355559" y="1047335"/>
            <a:ext cx="5041701" cy="369332"/>
          </a:xfrm>
          <a:prstGeom prst="rect">
            <a:avLst/>
          </a:prstGeom>
          <a:noFill/>
        </p:spPr>
        <p:txBody>
          <a:bodyPr wrap="none" rtlCol="0">
            <a:spAutoFit/>
          </a:bodyPr>
          <a:lstStyle/>
          <a:p>
            <a:r>
              <a:rPr lang="ru-RU" dirty="0" smtClean="0"/>
              <a:t>Федеральный бюджет 2014-2016 гг., 2015-2017 гг.</a:t>
            </a:r>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4266030456"/>
              </p:ext>
            </p:extLst>
          </p:nvPr>
        </p:nvGraphicFramePr>
        <p:xfrm>
          <a:off x="185683" y="4390559"/>
          <a:ext cx="8548893" cy="1752600"/>
        </p:xfrm>
        <a:graphic>
          <a:graphicData uri="http://schemas.openxmlformats.org/drawingml/2006/table">
            <a:tbl>
              <a:tblPr>
                <a:tableStyleId>{5C22544A-7EE6-4342-B048-85BDC9FD1C3A}</a:tableStyleId>
              </a:tblPr>
              <a:tblGrid>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gridCol w="371691"/>
              </a:tblGrid>
              <a:tr h="370840">
                <a:tc rowSpan="2" gridSpan="3">
                  <a:txBody>
                    <a:bodyPr/>
                    <a:lstStyle/>
                    <a:p>
                      <a:pPr algn="ctr"/>
                      <a:r>
                        <a:rPr lang="ru-RU" dirty="0" smtClean="0">
                          <a:latin typeface="Times New Roman" panose="02020603050405020304" pitchFamily="18" charset="0"/>
                          <a:cs typeface="Times New Roman" panose="02020603050405020304" pitchFamily="18" charset="0"/>
                        </a:rPr>
                        <a:t>Глава</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ctr"/>
                      <a:r>
                        <a:rPr lang="ru-RU" dirty="0" smtClean="0">
                          <a:latin typeface="Times New Roman" panose="02020603050405020304" pitchFamily="18" charset="0"/>
                          <a:cs typeface="Times New Roman" panose="02020603050405020304" pitchFamily="18" charset="0"/>
                        </a:rPr>
                        <a:t>Раздел</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2">
                  <a:txBody>
                    <a:bodyPr/>
                    <a:lstStyle/>
                    <a:p>
                      <a:pPr algn="ctr"/>
                      <a:r>
                        <a:rPr lang="ru-RU" dirty="0" smtClean="0">
                          <a:latin typeface="Times New Roman" panose="02020603050405020304" pitchFamily="18" charset="0"/>
                          <a:cs typeface="Times New Roman" panose="02020603050405020304" pitchFamily="18" charset="0"/>
                        </a:rPr>
                        <a:t>Под-раздел</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0">
                  <a:txBody>
                    <a:bodyPr/>
                    <a:lstStyle/>
                    <a:p>
                      <a:pPr algn="ctr"/>
                      <a:r>
                        <a:rPr lang="ru-RU" dirty="0" smtClean="0">
                          <a:latin typeface="Times New Roman" panose="02020603050405020304" pitchFamily="18" charset="0"/>
                          <a:cs typeface="Times New Roman" panose="02020603050405020304" pitchFamily="18" charset="0"/>
                        </a:rPr>
                        <a:t>Целевая</a:t>
                      </a:r>
                      <a:r>
                        <a:rPr lang="ru-RU" baseline="0" dirty="0" smtClean="0">
                          <a:latin typeface="Times New Roman" panose="02020603050405020304" pitchFamily="18" charset="0"/>
                          <a:cs typeface="Times New Roman" panose="02020603050405020304" pitchFamily="18" charset="0"/>
                        </a:rPr>
                        <a:t> статья</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gridSpan="3">
                  <a:txBody>
                    <a:bodyPr/>
                    <a:lstStyle/>
                    <a:p>
                      <a:pPr algn="ctr"/>
                      <a:r>
                        <a:rPr lang="ru-RU" dirty="0" smtClean="0">
                          <a:latin typeface="Times New Roman" panose="02020603050405020304" pitchFamily="18" charset="0"/>
                          <a:cs typeface="Times New Roman" panose="02020603050405020304" pitchFamily="18" charset="0"/>
                        </a:rPr>
                        <a:t>Вид расходов</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gridSpan="3">
                  <a:txBody>
                    <a:bodyPr/>
                    <a:lstStyle/>
                    <a:p>
                      <a:pPr algn="ctr"/>
                      <a:r>
                        <a:rPr lang="ru-RU" dirty="0" smtClean="0">
                          <a:latin typeface="Times New Roman" panose="02020603050405020304" pitchFamily="18" charset="0"/>
                          <a:cs typeface="Times New Roman" panose="02020603050405020304" pitchFamily="18" charset="0"/>
                        </a:rPr>
                        <a:t>КОСГУ</a:t>
                      </a:r>
                      <a:r>
                        <a:rPr lang="ru-RU" baseline="0" dirty="0" smtClean="0">
                          <a:latin typeface="Times New Roman" panose="02020603050405020304" pitchFamily="18" charset="0"/>
                          <a:cs typeface="Times New Roman" panose="02020603050405020304" pitchFamily="18" charset="0"/>
                        </a:rPr>
                        <a:t> </a:t>
                      </a:r>
                      <a:r>
                        <a:rPr lang="ru-RU" sz="1400" baseline="0" dirty="0" smtClean="0">
                          <a:latin typeface="Times New Roman" panose="02020603050405020304" pitchFamily="18" charset="0"/>
                          <a:cs typeface="Times New Roman" panose="02020603050405020304" pitchFamily="18" charset="0"/>
                        </a:rPr>
                        <a:t>(учет и отчетность)</a:t>
                      </a:r>
                      <a:endParaRPr lang="ru-RU" sz="1200"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hMerge="1">
                  <a:txBody>
                    <a:bodyPr/>
                    <a:lstStyle/>
                    <a:p>
                      <a:endParaRPr lang="ru-RU"/>
                    </a:p>
                  </a:txBody>
                  <a:tcPr/>
                </a:tc>
                <a:tc rowSpan="2"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3"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ru-RU" dirty="0" smtClean="0">
                          <a:latin typeface="Times New Roman" panose="02020603050405020304" pitchFamily="18" charset="0"/>
                          <a:cs typeface="Times New Roman" panose="02020603050405020304" pitchFamily="18" charset="0"/>
                        </a:rPr>
                        <a:t>ГП</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dirty="0" smtClean="0">
                          <a:latin typeface="Times New Roman" panose="02020603050405020304" pitchFamily="18" charset="0"/>
                          <a:cs typeface="Times New Roman" panose="02020603050405020304" pitchFamily="18" charset="0"/>
                        </a:rPr>
                        <a:t>ПП</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ctr"/>
                      <a:r>
                        <a:rPr lang="ru-RU" dirty="0" smtClean="0">
                          <a:latin typeface="Times New Roman" panose="02020603050405020304" pitchFamily="18" charset="0"/>
                          <a:cs typeface="Times New Roman" panose="02020603050405020304" pitchFamily="18" charset="0"/>
                        </a:rPr>
                        <a:t>ОМ</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5">
                  <a:txBody>
                    <a:bodyPr/>
                    <a:lstStyle/>
                    <a:p>
                      <a:pPr algn="ctr"/>
                      <a:r>
                        <a:rPr lang="ru-RU" dirty="0" smtClean="0">
                          <a:latin typeface="Times New Roman" panose="02020603050405020304" pitchFamily="18" charset="0"/>
                          <a:cs typeface="Times New Roman" panose="02020603050405020304" pitchFamily="18" charset="0"/>
                        </a:rPr>
                        <a:t>Направление расходов</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3"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3"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ru-RU"/>
                    </a:p>
                  </a:txBody>
                  <a:tcPr/>
                </a:tc>
                <a:tc hMerge="1" vMerge="1">
                  <a:txBody>
                    <a:bodyPr/>
                    <a:lstStyle/>
                    <a:p>
                      <a:pPr algn="ct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ru-RU" dirty="0" smtClean="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4</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5</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7</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8</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9</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10</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11</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12</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13</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14</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15</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16</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17</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18</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19</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20</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ru-RU" dirty="0" smtClean="0">
                          <a:latin typeface="Times New Roman" panose="02020603050405020304" pitchFamily="18" charset="0"/>
                          <a:cs typeface="Times New Roman" panose="02020603050405020304" pitchFamily="18" charset="0"/>
                        </a:rPr>
                        <a:t>Х</a:t>
                      </a:r>
                      <a:endParaRPr lang="ru-RU" dirty="0">
                        <a:latin typeface="Times New Roman" panose="02020603050405020304" pitchFamily="18" charset="0"/>
                        <a:cs typeface="Times New Roman" panose="02020603050405020304" pitchFamily="18" charset="0"/>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9" name="TextBox 8"/>
          <p:cNvSpPr txBox="1"/>
          <p:nvPr/>
        </p:nvSpPr>
        <p:spPr>
          <a:xfrm>
            <a:off x="2336509" y="3905693"/>
            <a:ext cx="4569008" cy="369332"/>
          </a:xfrm>
          <a:prstGeom prst="rect">
            <a:avLst/>
          </a:prstGeom>
          <a:noFill/>
        </p:spPr>
        <p:txBody>
          <a:bodyPr wrap="none" rtlCol="0">
            <a:spAutoFit/>
          </a:bodyPr>
          <a:lstStyle/>
          <a:p>
            <a:r>
              <a:rPr lang="ru-RU" dirty="0" smtClean="0"/>
              <a:t>Федеральный бюджет 2016-2018 гг., вариант</a:t>
            </a:r>
            <a:endParaRPr lang="ru-RU" dirty="0"/>
          </a:p>
        </p:txBody>
      </p:sp>
    </p:spTree>
    <p:extLst>
      <p:ext uri="{BB962C8B-B14F-4D97-AF65-F5344CB8AC3E}">
        <p14:creationId xmlns:p14="http://schemas.microsoft.com/office/powerpoint/2010/main" val="3441822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553657314"/>
              </p:ext>
            </p:extLst>
          </p:nvPr>
        </p:nvGraphicFramePr>
        <p:xfrm>
          <a:off x="57436" y="804119"/>
          <a:ext cx="9048461" cy="5955550"/>
        </p:xfrm>
        <a:graphic>
          <a:graphicData uri="http://schemas.openxmlformats.org/drawingml/2006/table">
            <a:tbl>
              <a:tblPr>
                <a:tableStyleId>{5C22544A-7EE6-4342-B048-85BDC9FD1C3A}</a:tableStyleId>
              </a:tblPr>
              <a:tblGrid>
                <a:gridCol w="5143214"/>
                <a:gridCol w="314325"/>
                <a:gridCol w="247650"/>
                <a:gridCol w="381000"/>
                <a:gridCol w="419100"/>
                <a:gridCol w="352425"/>
                <a:gridCol w="730249"/>
                <a:gridCol w="730249"/>
                <a:gridCol w="730249"/>
              </a:tblGrid>
              <a:tr h="184171">
                <a:tc>
                  <a:txBody>
                    <a:bodyPr/>
                    <a:lstStyle/>
                    <a:p>
                      <a:pPr algn="ctr" fontAlgn="ctr"/>
                      <a:r>
                        <a:rPr lang="ru-RU" sz="1100" b="0" i="0" u="none" strike="noStrike" dirty="0">
                          <a:solidFill>
                            <a:srgbClr val="000000"/>
                          </a:solidFill>
                          <a:effectLst/>
                          <a:latin typeface="Times New Roman"/>
                        </a:rPr>
                        <a:t>Наименование</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a:solidFill>
                            <a:srgbClr val="000000"/>
                          </a:solidFill>
                          <a:effectLst/>
                          <a:latin typeface="Times New Roman"/>
                        </a:rPr>
                        <a:t>ГП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ПП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ОМ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err="1">
                          <a:solidFill>
                            <a:srgbClr val="000000"/>
                          </a:solidFill>
                          <a:effectLst/>
                          <a:latin typeface="Times New Roman"/>
                        </a:rPr>
                        <a:t>Напр</a:t>
                      </a:r>
                      <a:endParaRPr lang="ru-RU"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ВР</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2015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2016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2017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303906">
                <a:tc>
                  <a:txBody>
                    <a:bodyPr/>
                    <a:lstStyle/>
                    <a:p>
                      <a:pPr algn="just" fontAlgn="ctr">
                        <a:lnSpc>
                          <a:spcPct val="85000"/>
                        </a:lnSpc>
                      </a:pPr>
                      <a:r>
                        <a:rPr lang="ru-RU" sz="1200" b="1" i="0" u="none" strike="noStrike" kern="1200" dirty="0">
                          <a:solidFill>
                            <a:srgbClr val="000000"/>
                          </a:solidFill>
                          <a:effectLst/>
                          <a:latin typeface="Times New Roman"/>
                          <a:ea typeface="+mn-ea"/>
                          <a:cs typeface="+mn-cs"/>
                        </a:rPr>
                        <a:t>Государственная программа Российской Федерации </a:t>
                      </a:r>
                      <a:r>
                        <a:rPr lang="ru-RU" sz="1200" b="1" i="0" u="none" strike="noStrike" kern="1200" dirty="0" smtClean="0">
                          <a:solidFill>
                            <a:srgbClr val="000000"/>
                          </a:solidFill>
                          <a:effectLst/>
                          <a:latin typeface="Times New Roman"/>
                          <a:ea typeface="+mn-ea"/>
                          <a:cs typeface="+mn-cs"/>
                        </a:rPr>
                        <a:t>«Развитие здравоохранения»</a:t>
                      </a:r>
                      <a:endParaRPr lang="ru-RU" sz="1200" b="1"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271 181,2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272 808,7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264 405,2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1" i="0" u="none" strike="noStrike" kern="1200" dirty="0">
                          <a:solidFill>
                            <a:srgbClr val="000000"/>
                          </a:solidFill>
                          <a:effectLst/>
                          <a:latin typeface="Times New Roman"/>
                          <a:ea typeface="+mn-ea"/>
                          <a:cs typeface="+mn-cs"/>
                        </a:rPr>
                        <a:t>Подпрограмма </a:t>
                      </a:r>
                      <a:r>
                        <a:rPr lang="ru-RU" sz="1200" b="1" i="0" u="none" strike="noStrike" kern="1200" dirty="0" smtClean="0">
                          <a:solidFill>
                            <a:srgbClr val="000000"/>
                          </a:solidFill>
                          <a:effectLst/>
                          <a:latin typeface="Times New Roman"/>
                          <a:ea typeface="+mn-ea"/>
                          <a:cs typeface="+mn-cs"/>
                        </a:rPr>
                        <a:t>«Профилактика </a:t>
                      </a:r>
                      <a:r>
                        <a:rPr lang="ru-RU" sz="1200" b="1" i="0" u="none" strike="noStrike" kern="1200" dirty="0">
                          <a:solidFill>
                            <a:srgbClr val="000000"/>
                          </a:solidFill>
                          <a:effectLst/>
                          <a:latin typeface="Times New Roman"/>
                          <a:ea typeface="+mn-ea"/>
                          <a:cs typeface="+mn-cs"/>
                        </a:rPr>
                        <a:t>заболеваний и формирование здорового образа жизни. Развитие первичной медико-санитарной </a:t>
                      </a:r>
                      <a:r>
                        <a:rPr lang="ru-RU" sz="1200" b="1" i="0" u="none" strike="noStrike" kern="1200" dirty="0" smtClean="0">
                          <a:solidFill>
                            <a:srgbClr val="000000"/>
                          </a:solidFill>
                          <a:effectLst/>
                          <a:latin typeface="Times New Roman"/>
                          <a:ea typeface="+mn-ea"/>
                          <a:cs typeface="+mn-cs"/>
                        </a:rPr>
                        <a:t>помощи»</a:t>
                      </a:r>
                      <a:endParaRPr lang="ru-RU" sz="1200" b="1"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70 381,6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68 850,4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68 819,2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1" i="1" u="none" strike="noStrike" kern="1200" dirty="0">
                          <a:solidFill>
                            <a:srgbClr val="000000"/>
                          </a:solidFill>
                          <a:effectLst/>
                          <a:latin typeface="Times New Roman"/>
                          <a:ea typeface="+mn-ea"/>
                          <a:cs typeface="+mn-cs"/>
                        </a:rPr>
                        <a:t>Профилактика инфекционных заболеваний, включая иммунопрофилактику</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FF0000"/>
                          </a:solidFill>
                          <a:effectLst/>
                          <a:latin typeface="Times New Roman"/>
                          <a:ea typeface="+mn-ea"/>
                          <a:cs typeface="+mn-cs"/>
                        </a:rPr>
                        <a:t>02</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10 256,8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Мероприятия в рамках национального календаря профилактических </a:t>
                      </a:r>
                      <a:r>
                        <a:rPr lang="ru-RU" sz="1200" b="0" i="0" u="none" strike="noStrike" kern="1200" dirty="0" smtClean="0">
                          <a:solidFill>
                            <a:srgbClr val="000000"/>
                          </a:solidFill>
                          <a:effectLst/>
                          <a:latin typeface="Times New Roman"/>
                          <a:ea typeface="+mn-ea"/>
                          <a:cs typeface="+mn-cs"/>
                        </a:rPr>
                        <a:t>прививок</a:t>
                      </a:r>
                      <a:endParaRPr lang="ru-RU" sz="1200" b="0"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02</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2034</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10 256,8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Закупка товаров, работ и услуг для государственных (муниципальных) нужд</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02</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2034</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200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10 256,8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1" i="1" u="none" strike="noStrike" kern="1200" dirty="0">
                          <a:solidFill>
                            <a:srgbClr val="000000"/>
                          </a:solidFill>
                          <a:effectLst/>
                          <a:latin typeface="Times New Roman"/>
                          <a:ea typeface="+mn-ea"/>
                          <a:cs typeface="+mn-cs"/>
                        </a:rPr>
                        <a:t>Профилактика ВИЧ-инфекции, вирусных гепатитов В и С</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FF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a:solidFill>
                            <a:srgbClr val="000000"/>
                          </a:solidFill>
                          <a:effectLst/>
                          <a:latin typeface="Times New Roman"/>
                        </a:rPr>
                        <a:t>400,0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396,2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396,2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Мероприятия по профилактике, выявлению, мониторингу лечения и лечению лиц, инфицированных вирусами иммунодефицита человека и гепатитов B и </a:t>
                      </a:r>
                      <a:r>
                        <a:rPr lang="ru-RU" sz="1200" b="0" i="0" u="none" strike="noStrike" kern="1200" dirty="0" smtClean="0">
                          <a:solidFill>
                            <a:srgbClr val="000000"/>
                          </a:solidFill>
                          <a:effectLst/>
                          <a:latin typeface="Times New Roman"/>
                          <a:ea typeface="+mn-ea"/>
                          <a:cs typeface="+mn-cs"/>
                        </a:rPr>
                        <a:t>C</a:t>
                      </a:r>
                      <a:endParaRPr lang="ru-RU" sz="1200" b="0"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2011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240,0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Закупка товаров, работ и услуг для государственных (муниципальных) нужд</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2011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Иные межбюджетные трансферты на реализацию мероприятий по профилактике ВИЧ-инфекции и гепатитов B и </a:t>
                      </a:r>
                      <a:r>
                        <a:rPr lang="ru-RU" sz="1200" b="0" i="0" u="none" strike="noStrike" kern="1200" dirty="0" smtClean="0">
                          <a:solidFill>
                            <a:srgbClr val="000000"/>
                          </a:solidFill>
                          <a:effectLst/>
                          <a:latin typeface="Times New Roman"/>
                          <a:ea typeface="+mn-ea"/>
                          <a:cs typeface="+mn-cs"/>
                        </a:rPr>
                        <a:t>C</a:t>
                      </a:r>
                      <a:endParaRPr lang="ru-RU" sz="1200" b="0"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5179</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156,8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Межбюджетные трансферты</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5179</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285">
                <a:tc>
                  <a:txBody>
                    <a:bodyPr/>
                    <a:lstStyle/>
                    <a:p>
                      <a:pPr algn="just" fontAlgn="ctr">
                        <a:lnSpc>
                          <a:spcPct val="85000"/>
                        </a:lnSpc>
                      </a:pPr>
                      <a:r>
                        <a:rPr lang="ru-RU" sz="1200" b="1" i="1" u="none" strike="noStrike" kern="1200" dirty="0">
                          <a:solidFill>
                            <a:srgbClr val="000000"/>
                          </a:solidFill>
                          <a:effectLst/>
                          <a:latin typeface="Times New Roman"/>
                          <a:ea typeface="+mn-ea"/>
                          <a:cs typeface="+mn-cs"/>
                        </a:rPr>
                        <a:t>Совершенствование механизмов обеспечения населения лекарственными препаратами, медицинскими изделиями, специализированными продуктами лечебного питания для детей в амбулаторных условиях</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FF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a:solidFill>
                            <a:srgbClr val="000000"/>
                          </a:solidFill>
                          <a:effectLst/>
                          <a:latin typeface="Times New Roman"/>
                        </a:rPr>
                        <a:t>59 209,2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58 404,0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58 404,0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0043">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Закупки лекарственных препаратов, предназначенных для лечения больных злокачественными новообразованиями лимфоидной, кроветворной и родственных им тканей, гемофилией, </a:t>
                      </a:r>
                      <a:r>
                        <a:rPr lang="ru-RU" sz="1200" b="0" i="0" u="none" strike="noStrike" kern="1200" dirty="0" err="1">
                          <a:solidFill>
                            <a:srgbClr val="000000"/>
                          </a:solidFill>
                          <a:effectLst/>
                          <a:latin typeface="Times New Roman"/>
                          <a:ea typeface="+mn-ea"/>
                          <a:cs typeface="+mn-cs"/>
                        </a:rPr>
                        <a:t>муковисцидозом</a:t>
                      </a:r>
                      <a:r>
                        <a:rPr lang="ru-RU" sz="1200" b="0" i="0" u="none" strike="noStrike" kern="1200" dirty="0">
                          <a:solidFill>
                            <a:srgbClr val="000000"/>
                          </a:solidFill>
                          <a:effectLst/>
                          <a:latin typeface="Times New Roman"/>
                          <a:ea typeface="+mn-ea"/>
                          <a:cs typeface="+mn-cs"/>
                        </a:rPr>
                        <a:t>, гипофизарным нанизмом, болезнью Гоше, рассеянным склерозом, а также после трансплантации органов и (или) </a:t>
                      </a:r>
                      <a:r>
                        <a:rPr lang="ru-RU" sz="1200" b="0" i="0" u="none" strike="noStrike" kern="1200" dirty="0" smtClean="0">
                          <a:solidFill>
                            <a:srgbClr val="000000"/>
                          </a:solidFill>
                          <a:effectLst/>
                          <a:latin typeface="Times New Roman"/>
                          <a:ea typeface="+mn-ea"/>
                          <a:cs typeface="+mn-cs"/>
                        </a:rPr>
                        <a:t>тканей</a:t>
                      </a:r>
                      <a:endParaRPr lang="ru-RU" sz="1200" b="0"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2030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44 119,0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43 615,5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43 615,5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Закупка товаров, работ и услуг для государственных (муниципальных) нужд</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2030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44 119,0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43 615,5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43 615,5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542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Иные межбюджетные трансферты на осуществление организационных мероприятий по обеспечению лиц лекарственными препаратами, предназначенными для лечения больных злокачественными новообразованиями лимфоидной, кроветворной и родственных им тканей, гемофилией, </a:t>
                      </a:r>
                      <a:r>
                        <a:rPr lang="ru-RU" sz="1200" b="0" i="0" u="none" strike="noStrike" kern="1200" dirty="0" err="1">
                          <a:solidFill>
                            <a:srgbClr val="000000"/>
                          </a:solidFill>
                          <a:effectLst/>
                          <a:latin typeface="Times New Roman"/>
                          <a:ea typeface="+mn-ea"/>
                          <a:cs typeface="+mn-cs"/>
                        </a:rPr>
                        <a:t>муковисцидозом</a:t>
                      </a:r>
                      <a:r>
                        <a:rPr lang="ru-RU" sz="1200" b="0" i="0" u="none" strike="noStrike" kern="1200" dirty="0">
                          <a:solidFill>
                            <a:srgbClr val="000000"/>
                          </a:solidFill>
                          <a:effectLst/>
                          <a:latin typeface="Times New Roman"/>
                          <a:ea typeface="+mn-ea"/>
                          <a:cs typeface="+mn-cs"/>
                        </a:rPr>
                        <a:t>, гипофизарным нанизмом, болезнью Гоше, рассеянным склерозом, а также после трансплантации органов и (или) </a:t>
                      </a:r>
                      <a:r>
                        <a:rPr lang="ru-RU" sz="1200" b="0" i="0" u="none" strike="noStrike" kern="1200" dirty="0" smtClean="0">
                          <a:solidFill>
                            <a:srgbClr val="000000"/>
                          </a:solidFill>
                          <a:effectLst/>
                          <a:latin typeface="Times New Roman"/>
                          <a:ea typeface="+mn-ea"/>
                          <a:cs typeface="+mn-cs"/>
                        </a:rPr>
                        <a:t>тканей</a:t>
                      </a:r>
                      <a:endParaRPr lang="ru-RU" sz="1200" b="0"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5133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1 090,3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1 068,5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1 068,5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Межбюджетные трансферты</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5133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1 090,3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1 068,5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1 068,5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Иные межбюджетные трансферты на реализацию отдельных полномочий в области лекарственного </a:t>
                      </a:r>
                      <a:r>
                        <a:rPr lang="ru-RU" sz="1200" b="0" i="0" u="none" strike="noStrike" kern="1200" dirty="0" smtClean="0">
                          <a:solidFill>
                            <a:srgbClr val="000000"/>
                          </a:solidFill>
                          <a:effectLst/>
                          <a:latin typeface="Times New Roman"/>
                          <a:ea typeface="+mn-ea"/>
                          <a:cs typeface="+mn-cs"/>
                        </a:rPr>
                        <a:t>обеспечения</a:t>
                      </a:r>
                      <a:endParaRPr lang="ru-RU" sz="1200" b="0"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5161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14 000,0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13 720,0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13 720,0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Межбюджетные трансферты</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5161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14 000,0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a:solidFill>
                            <a:srgbClr val="000000"/>
                          </a:solidFill>
                          <a:effectLst/>
                          <a:latin typeface="Times New Roman"/>
                        </a:rPr>
                        <a:t>13 720,0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13 720,0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971550" y="352425"/>
            <a:ext cx="7639050" cy="369332"/>
          </a:xfrm>
          <a:prstGeom prst="rect">
            <a:avLst/>
          </a:prstGeom>
          <a:noFill/>
        </p:spPr>
        <p:txBody>
          <a:bodyPr wrap="square" rtlCol="0">
            <a:spAutoFit/>
          </a:bodyPr>
          <a:lstStyle/>
          <a:p>
            <a:pPr algn="ctr"/>
            <a:r>
              <a:rPr lang="ru-RU" b="1" dirty="0" smtClean="0"/>
              <a:t>Пример программной структуры бюджетных расходов</a:t>
            </a:r>
            <a:endParaRPr lang="ru-RU" b="1" dirty="0"/>
          </a:p>
        </p:txBody>
      </p:sp>
      <p:sp>
        <p:nvSpPr>
          <p:cNvPr id="4" name="TextBox 3"/>
          <p:cNvSpPr txBox="1"/>
          <p:nvPr/>
        </p:nvSpPr>
        <p:spPr>
          <a:xfrm>
            <a:off x="8181975" y="575191"/>
            <a:ext cx="962025" cy="261610"/>
          </a:xfrm>
          <a:prstGeom prst="rect">
            <a:avLst/>
          </a:prstGeom>
          <a:noFill/>
        </p:spPr>
        <p:txBody>
          <a:bodyPr wrap="square" rtlCol="0">
            <a:spAutoFit/>
          </a:bodyPr>
          <a:lstStyle/>
          <a:p>
            <a:pPr algn="r"/>
            <a:r>
              <a:rPr lang="ru-RU" sz="1100" dirty="0" smtClean="0"/>
              <a:t>млн. рублей</a:t>
            </a:r>
            <a:endParaRPr lang="ru-RU" sz="1100" dirty="0"/>
          </a:p>
        </p:txBody>
      </p:sp>
      <p:graphicFrame>
        <p:nvGraphicFramePr>
          <p:cNvPr id="5" name="Таблица 4"/>
          <p:cNvGraphicFramePr>
            <a:graphicFrameLocks noGrp="1"/>
          </p:cNvGraphicFramePr>
          <p:nvPr>
            <p:extLst>
              <p:ext uri="{D42A27DB-BD31-4B8C-83A1-F6EECF244321}">
                <p14:modId xmlns:p14="http://schemas.microsoft.com/office/powerpoint/2010/main" val="4228754423"/>
              </p:ext>
            </p:extLst>
          </p:nvPr>
        </p:nvGraphicFramePr>
        <p:xfrm>
          <a:off x="28575" y="805442"/>
          <a:ext cx="9086564" cy="2766433"/>
        </p:xfrm>
        <a:graphic>
          <a:graphicData uri="http://schemas.openxmlformats.org/drawingml/2006/table">
            <a:tbl>
              <a:tblPr>
                <a:tableStyleId>{5C22544A-7EE6-4342-B048-85BDC9FD1C3A}</a:tableStyleId>
              </a:tblPr>
              <a:tblGrid>
                <a:gridCol w="5188541"/>
                <a:gridCol w="421992"/>
                <a:gridCol w="421992"/>
                <a:gridCol w="421992"/>
                <a:gridCol w="421992"/>
                <a:gridCol w="736685"/>
                <a:gridCol w="736685"/>
                <a:gridCol w="736685"/>
              </a:tblGrid>
              <a:tr h="184171">
                <a:tc>
                  <a:txBody>
                    <a:bodyPr/>
                    <a:lstStyle/>
                    <a:p>
                      <a:pPr algn="ctr" fontAlgn="ctr"/>
                      <a:r>
                        <a:rPr lang="ru-RU" sz="1100" b="0" i="0" u="none" strike="noStrike" dirty="0">
                          <a:solidFill>
                            <a:srgbClr val="000000"/>
                          </a:solidFill>
                          <a:effectLst/>
                          <a:latin typeface="Times New Roman"/>
                        </a:rPr>
                        <a:t>Наименование</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ГП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ПП</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ОМ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smtClean="0">
                          <a:solidFill>
                            <a:srgbClr val="000000"/>
                          </a:solidFill>
                          <a:effectLst/>
                          <a:latin typeface="Times New Roman"/>
                        </a:rPr>
                        <a:t>ВР</a:t>
                      </a:r>
                      <a:endParaRPr lang="ru-RU"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2015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2016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c>
                  <a:txBody>
                    <a:bodyPr/>
                    <a:lstStyle/>
                    <a:p>
                      <a:pPr algn="ctr" fontAlgn="ctr"/>
                      <a:r>
                        <a:rPr lang="ru-RU" sz="1100" b="0" i="0" u="none" strike="noStrike" dirty="0">
                          <a:solidFill>
                            <a:srgbClr val="000000"/>
                          </a:solidFill>
                          <a:effectLst/>
                          <a:latin typeface="Times New Roman"/>
                        </a:rPr>
                        <a:t>2017 год</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303906">
                <a:tc>
                  <a:txBody>
                    <a:bodyPr/>
                    <a:lstStyle/>
                    <a:p>
                      <a:pPr algn="just" fontAlgn="ctr">
                        <a:lnSpc>
                          <a:spcPct val="85000"/>
                        </a:lnSpc>
                      </a:pPr>
                      <a:r>
                        <a:rPr lang="ru-RU" sz="1200" b="1" i="0" u="none" strike="noStrike" kern="1200" dirty="0">
                          <a:solidFill>
                            <a:srgbClr val="000000"/>
                          </a:solidFill>
                          <a:effectLst/>
                          <a:latin typeface="Times New Roman"/>
                          <a:ea typeface="+mn-ea"/>
                          <a:cs typeface="+mn-cs"/>
                        </a:rPr>
                        <a:t>Государственная программа Российской Федерации </a:t>
                      </a:r>
                      <a:r>
                        <a:rPr lang="ru-RU" sz="1200" b="1" i="0" u="none" strike="noStrike" kern="1200" dirty="0" smtClean="0">
                          <a:solidFill>
                            <a:srgbClr val="000000"/>
                          </a:solidFill>
                          <a:effectLst/>
                          <a:latin typeface="Times New Roman"/>
                          <a:ea typeface="+mn-ea"/>
                          <a:cs typeface="+mn-cs"/>
                        </a:rPr>
                        <a:t>«Развитие здравоохранения»</a:t>
                      </a:r>
                      <a:endParaRPr lang="ru-RU" sz="1200" b="1"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ru-RU" sz="12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271 181,2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272 808,7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264 405,2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1" i="0" u="none" strike="noStrike" kern="1200" dirty="0">
                          <a:solidFill>
                            <a:srgbClr val="000000"/>
                          </a:solidFill>
                          <a:effectLst/>
                          <a:latin typeface="Times New Roman"/>
                          <a:ea typeface="+mn-ea"/>
                          <a:cs typeface="+mn-cs"/>
                        </a:rPr>
                        <a:t>Подпрограмма </a:t>
                      </a:r>
                      <a:r>
                        <a:rPr lang="ru-RU" sz="1200" b="1" i="0" u="none" strike="noStrike" kern="1200" dirty="0" smtClean="0">
                          <a:solidFill>
                            <a:srgbClr val="000000"/>
                          </a:solidFill>
                          <a:effectLst/>
                          <a:latin typeface="Times New Roman"/>
                          <a:ea typeface="+mn-ea"/>
                          <a:cs typeface="+mn-cs"/>
                        </a:rPr>
                        <a:t>«Профилактика </a:t>
                      </a:r>
                      <a:r>
                        <a:rPr lang="ru-RU" sz="1200" b="1" i="0" u="none" strike="noStrike" kern="1200" dirty="0">
                          <a:solidFill>
                            <a:srgbClr val="000000"/>
                          </a:solidFill>
                          <a:effectLst/>
                          <a:latin typeface="Times New Roman"/>
                          <a:ea typeface="+mn-ea"/>
                          <a:cs typeface="+mn-cs"/>
                        </a:rPr>
                        <a:t>заболеваний и формирование здорового образа жизни. Развитие первичной медико-санитарной </a:t>
                      </a:r>
                      <a:r>
                        <a:rPr lang="ru-RU" sz="1200" b="1" i="0" u="none" strike="noStrike" kern="1200" dirty="0" smtClean="0">
                          <a:solidFill>
                            <a:srgbClr val="000000"/>
                          </a:solidFill>
                          <a:effectLst/>
                          <a:latin typeface="Times New Roman"/>
                          <a:ea typeface="+mn-ea"/>
                          <a:cs typeface="+mn-cs"/>
                        </a:rPr>
                        <a:t>помощи»</a:t>
                      </a:r>
                      <a:endParaRPr lang="ru-RU" sz="1200" b="1" i="0" u="none" strike="noStrike" kern="1200" dirty="0">
                        <a:solidFill>
                          <a:srgbClr val="000000"/>
                        </a:solidFill>
                        <a:effectLst/>
                        <a:latin typeface="Times New Roman"/>
                        <a:ea typeface="+mn-ea"/>
                        <a:cs typeface="+mn-cs"/>
                      </a:endParaRP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kern="1200" dirty="0">
                          <a:solidFill>
                            <a:srgbClr val="000000"/>
                          </a:solidFill>
                          <a:effectLst/>
                          <a:latin typeface="Times New Roman"/>
                          <a:ea typeface="+mn-ea"/>
                          <a:cs typeface="+mn-cs"/>
                        </a:rPr>
                        <a:t> </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ru-RU" sz="1200" b="1"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70 381,6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68 850,4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0" u="none" strike="noStrike" dirty="0">
                          <a:solidFill>
                            <a:srgbClr val="000000"/>
                          </a:solidFill>
                          <a:effectLst/>
                          <a:latin typeface="Times New Roman"/>
                        </a:rPr>
                        <a:t>68 819,2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906">
                <a:tc>
                  <a:txBody>
                    <a:bodyPr/>
                    <a:lstStyle/>
                    <a:p>
                      <a:pPr algn="just" fontAlgn="ctr">
                        <a:lnSpc>
                          <a:spcPct val="85000"/>
                        </a:lnSpc>
                      </a:pPr>
                      <a:r>
                        <a:rPr lang="ru-RU" sz="1200" b="1" i="1" u="none" strike="noStrike" kern="1200" dirty="0">
                          <a:solidFill>
                            <a:srgbClr val="000000"/>
                          </a:solidFill>
                          <a:effectLst/>
                          <a:latin typeface="Times New Roman"/>
                          <a:ea typeface="+mn-ea"/>
                          <a:cs typeface="+mn-cs"/>
                        </a:rPr>
                        <a:t>Профилактика инфекционных заболеваний, включая иммунопрофилактику</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FF0000"/>
                          </a:solidFill>
                          <a:effectLst/>
                          <a:latin typeface="Times New Roman"/>
                          <a:ea typeface="+mn-ea"/>
                          <a:cs typeface="+mn-cs"/>
                        </a:rPr>
                        <a:t>02</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ru-RU" sz="1200" b="1" i="1"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10 256,8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9 659,6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Закупка товаров, работ и услуг для государственных (муниципальных) нужд</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02</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smtClean="0">
                          <a:solidFill>
                            <a:srgbClr val="000000"/>
                          </a:solidFill>
                          <a:effectLst/>
                          <a:latin typeface="Times New Roman"/>
                          <a:ea typeface="+mn-ea"/>
                          <a:cs typeface="+mn-cs"/>
                        </a:rPr>
                        <a:t>200</a:t>
                      </a:r>
                      <a:endParaRPr lang="ru-RU" sz="1200" b="0" i="0" u="none" strike="noStrike" kern="1200" dirty="0">
                        <a:solidFill>
                          <a:srgbClr val="000000"/>
                        </a:solidFill>
                        <a:effectLst/>
                        <a:latin typeface="Times New Roman"/>
                        <a:ea typeface="+mn-ea"/>
                        <a:cs typeface="+mn-cs"/>
                      </a:endParaRP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smtClean="0">
                          <a:solidFill>
                            <a:srgbClr val="000000"/>
                          </a:solidFill>
                          <a:effectLst/>
                          <a:latin typeface="Times New Roman"/>
                          <a:ea typeface="+mn-ea"/>
                          <a:cs typeface="+mn-cs"/>
                        </a:rPr>
                        <a:t>10 256,8</a:t>
                      </a:r>
                      <a:endParaRPr lang="ru-RU" sz="1200" b="0" i="0" u="none" strike="noStrike" kern="1200" dirty="0">
                        <a:solidFill>
                          <a:srgbClr val="000000"/>
                        </a:solidFill>
                        <a:effectLst/>
                        <a:latin typeface="Times New Roman"/>
                        <a:ea typeface="+mn-ea"/>
                        <a:cs typeface="+mn-cs"/>
                      </a:endParaRP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smtClean="0">
                          <a:solidFill>
                            <a:srgbClr val="000000"/>
                          </a:solidFill>
                          <a:effectLst/>
                          <a:latin typeface="Times New Roman"/>
                        </a:rPr>
                        <a:t>9 659,6</a:t>
                      </a:r>
                      <a:endParaRPr lang="ru-RU" sz="12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smtClean="0">
                          <a:solidFill>
                            <a:srgbClr val="000000"/>
                          </a:solidFill>
                          <a:effectLst/>
                          <a:latin typeface="Times New Roman"/>
                        </a:rPr>
                        <a:t>9 659,6</a:t>
                      </a:r>
                      <a:endParaRPr lang="ru-RU" sz="12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942">
                <a:tc>
                  <a:txBody>
                    <a:bodyPr/>
                    <a:lstStyle/>
                    <a:p>
                      <a:pPr algn="just" fontAlgn="ctr">
                        <a:lnSpc>
                          <a:spcPct val="85000"/>
                        </a:lnSpc>
                      </a:pPr>
                      <a:r>
                        <a:rPr lang="ru-RU" sz="1200" b="1" i="1" u="none" strike="noStrike" kern="1200" dirty="0">
                          <a:solidFill>
                            <a:srgbClr val="000000"/>
                          </a:solidFill>
                          <a:effectLst/>
                          <a:latin typeface="Times New Roman"/>
                          <a:ea typeface="+mn-ea"/>
                          <a:cs typeface="+mn-cs"/>
                        </a:rPr>
                        <a:t>Профилактика ВИЧ-инфекции, вирусных гепатитов В и С</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FF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ru-RU" sz="1200" b="1" i="1"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400,0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396,2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396,2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2181">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Закупка товаров, работ и услуг для государственных (муниципальных) нужд</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239,4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3126">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Межбюджетные трансферты</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03</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156,8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285">
                <a:tc>
                  <a:txBody>
                    <a:bodyPr/>
                    <a:lstStyle/>
                    <a:p>
                      <a:pPr algn="just" fontAlgn="ctr">
                        <a:lnSpc>
                          <a:spcPct val="85000"/>
                        </a:lnSpc>
                      </a:pPr>
                      <a:r>
                        <a:rPr lang="ru-RU" sz="1200" b="1" i="1" u="none" strike="noStrike" kern="1200" dirty="0">
                          <a:solidFill>
                            <a:srgbClr val="000000"/>
                          </a:solidFill>
                          <a:effectLst/>
                          <a:latin typeface="Times New Roman"/>
                          <a:ea typeface="+mn-ea"/>
                          <a:cs typeface="+mn-cs"/>
                        </a:rPr>
                        <a:t>Совершенствование механизмов обеспечения населения лекарственными препаратами, медицинскими изделиями, специализированными продуктами лечебного питания для детей в амбулаторных условиях</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kern="1200" dirty="0">
                          <a:solidFill>
                            <a:srgbClr val="FF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ru-RU" sz="1200" b="1" i="1"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59 209,2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58 404,0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i="1" u="none" strike="noStrike" dirty="0">
                          <a:solidFill>
                            <a:srgbClr val="000000"/>
                          </a:solidFill>
                          <a:effectLst/>
                          <a:latin typeface="Times New Roman"/>
                        </a:rPr>
                        <a:t>58 404,0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Закупка товаров, работ и услуг для государственных (муниципальных) нужд</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200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44 119,0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43 615,5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a:solidFill>
                            <a:srgbClr val="000000"/>
                          </a:solidFill>
                          <a:effectLst/>
                          <a:latin typeface="Times New Roman"/>
                        </a:rPr>
                        <a:t>43 615,5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022">
                <a:tc>
                  <a:txBody>
                    <a:bodyPr/>
                    <a:lstStyle/>
                    <a:p>
                      <a:pPr algn="just" fontAlgn="ctr">
                        <a:lnSpc>
                          <a:spcPct val="85000"/>
                        </a:lnSpc>
                      </a:pPr>
                      <a:r>
                        <a:rPr lang="ru-RU" sz="1200" b="0" i="0" u="none" strike="noStrike" kern="1200" dirty="0">
                          <a:solidFill>
                            <a:srgbClr val="000000"/>
                          </a:solidFill>
                          <a:effectLst/>
                          <a:latin typeface="Times New Roman"/>
                          <a:ea typeface="+mn-ea"/>
                          <a:cs typeface="+mn-cs"/>
                        </a:rPr>
                        <a:t>Межбюджетные трансферты</a:t>
                      </a:r>
                    </a:p>
                  </a:txBody>
                  <a:tcPr marL="18000" marR="18000" marT="72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a:solidFill>
                            <a:srgbClr val="000000"/>
                          </a:solidFill>
                          <a:effectLst/>
                          <a:latin typeface="Times New Roman"/>
                          <a:ea typeface="+mn-ea"/>
                          <a:cs typeface="+mn-cs"/>
                        </a:rPr>
                        <a:t>1</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05</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kern="1200" dirty="0">
                          <a:solidFill>
                            <a:srgbClr val="000000"/>
                          </a:solidFill>
                          <a:effectLst/>
                          <a:latin typeface="Times New Roman"/>
                          <a:ea typeface="+mn-ea"/>
                          <a:cs typeface="+mn-cs"/>
                        </a:rPr>
                        <a:t>500</a:t>
                      </a:r>
                    </a:p>
                  </a:txBody>
                  <a:tcPr marL="6151" marR="6151" marT="61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smtClean="0">
                          <a:solidFill>
                            <a:srgbClr val="000000"/>
                          </a:solidFill>
                          <a:effectLst/>
                          <a:latin typeface="Times New Roman"/>
                        </a:rPr>
                        <a:t>15 </a:t>
                      </a:r>
                      <a:r>
                        <a:rPr lang="ru-RU" sz="1200" b="0" i="0" u="none" strike="noStrike" dirty="0">
                          <a:solidFill>
                            <a:srgbClr val="000000"/>
                          </a:solidFill>
                          <a:effectLst/>
                          <a:latin typeface="Times New Roman"/>
                        </a:rPr>
                        <a:t>090,3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smtClean="0">
                          <a:solidFill>
                            <a:srgbClr val="000000"/>
                          </a:solidFill>
                          <a:effectLst/>
                          <a:latin typeface="Times New Roman"/>
                        </a:rPr>
                        <a:t>14 788,5</a:t>
                      </a:r>
                      <a:endParaRPr lang="ru-RU" sz="12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0" i="0" u="none" strike="noStrike" dirty="0" smtClean="0">
                          <a:solidFill>
                            <a:srgbClr val="000000"/>
                          </a:solidFill>
                          <a:effectLst/>
                          <a:latin typeface="Times New Roman"/>
                        </a:rPr>
                        <a:t>14 788,5</a:t>
                      </a:r>
                      <a:endParaRPr lang="ru-RU" sz="12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0324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5"/>
          <p:cNvSpPr>
            <a:spLocks noGrp="1"/>
          </p:cNvSpPr>
          <p:nvPr>
            <p:ph type="title" idx="4294967295"/>
          </p:nvPr>
        </p:nvSpPr>
        <p:spPr>
          <a:xfrm>
            <a:off x="0" y="211138"/>
            <a:ext cx="8229600" cy="1063625"/>
          </a:xfrm>
        </p:spPr>
        <p:txBody>
          <a:bodyPr/>
          <a:lstStyle/>
          <a:p>
            <a:r>
              <a:rPr lang="ru-RU" altLang="ru-RU" sz="2400" smtClean="0"/>
              <a:t>Иерархия целей, задач, подпрограмм и индикаторов</a:t>
            </a:r>
          </a:p>
        </p:txBody>
      </p:sp>
      <p:sp>
        <p:nvSpPr>
          <p:cNvPr id="2" name="Прямоугольник 1"/>
          <p:cNvSpPr/>
          <p:nvPr/>
        </p:nvSpPr>
        <p:spPr>
          <a:xfrm>
            <a:off x="1662113" y="1152525"/>
            <a:ext cx="5819775" cy="795338"/>
          </a:xfrm>
          <a:prstGeom prst="rect">
            <a:avLst/>
          </a:prstGeom>
          <a:solidFill>
            <a:srgbClr val="ABACC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Государственная программа /</a:t>
            </a:r>
          </a:p>
          <a:p>
            <a:pPr algn="ctr">
              <a:defRPr/>
            </a:pPr>
            <a:r>
              <a:rPr lang="ru-RU" dirty="0">
                <a:solidFill>
                  <a:schemeClr val="tx1"/>
                </a:solidFill>
              </a:rPr>
              <a:t>цель (цели) государственной программы</a:t>
            </a:r>
          </a:p>
        </p:txBody>
      </p:sp>
      <p:sp>
        <p:nvSpPr>
          <p:cNvPr id="6" name="Прямоугольник 5"/>
          <p:cNvSpPr/>
          <p:nvPr/>
        </p:nvSpPr>
        <p:spPr>
          <a:xfrm>
            <a:off x="261938" y="3214688"/>
            <a:ext cx="1935162" cy="10953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подпрограмма 1</a:t>
            </a:r>
          </a:p>
          <a:p>
            <a:pPr algn="ctr">
              <a:defRPr/>
            </a:pPr>
            <a:r>
              <a:rPr lang="ru-RU" dirty="0">
                <a:solidFill>
                  <a:schemeClr val="tx1"/>
                </a:solidFill>
              </a:rPr>
              <a:t>цель </a:t>
            </a:r>
            <a:r>
              <a:rPr lang="ru-RU" dirty="0" err="1">
                <a:solidFill>
                  <a:schemeClr val="tx1"/>
                </a:solidFill>
              </a:rPr>
              <a:t>пГП</a:t>
            </a:r>
            <a:r>
              <a:rPr lang="ru-RU" dirty="0">
                <a:solidFill>
                  <a:schemeClr val="tx1"/>
                </a:solidFill>
              </a:rPr>
              <a:t> 1 = задача ГП </a:t>
            </a:r>
          </a:p>
        </p:txBody>
      </p:sp>
      <p:sp>
        <p:nvSpPr>
          <p:cNvPr id="12" name="Прямоугольник 11"/>
          <p:cNvSpPr/>
          <p:nvPr/>
        </p:nvSpPr>
        <p:spPr>
          <a:xfrm>
            <a:off x="5599113" y="2693988"/>
            <a:ext cx="2166937" cy="74612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обеспечивающая</a:t>
            </a:r>
          </a:p>
          <a:p>
            <a:pPr algn="ctr">
              <a:defRPr/>
            </a:pPr>
            <a:r>
              <a:rPr lang="ru-RU" dirty="0">
                <a:solidFill>
                  <a:schemeClr val="tx1"/>
                </a:solidFill>
              </a:rPr>
              <a:t>подпрограмма</a:t>
            </a:r>
          </a:p>
        </p:txBody>
      </p:sp>
      <p:sp>
        <p:nvSpPr>
          <p:cNvPr id="13" name="Прямоугольник 12"/>
          <p:cNvSpPr/>
          <p:nvPr/>
        </p:nvSpPr>
        <p:spPr>
          <a:xfrm>
            <a:off x="4113213" y="3246438"/>
            <a:ext cx="1200150" cy="1117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err="1">
                <a:solidFill>
                  <a:schemeClr val="tx1"/>
                </a:solidFill>
              </a:rPr>
              <a:t>подпро</a:t>
            </a:r>
            <a:r>
              <a:rPr lang="en-US" dirty="0">
                <a:solidFill>
                  <a:schemeClr val="tx1"/>
                </a:solidFill>
              </a:rPr>
              <a:t>-</a:t>
            </a:r>
            <a:r>
              <a:rPr lang="ru-RU" dirty="0">
                <a:solidFill>
                  <a:schemeClr val="tx1"/>
                </a:solidFill>
              </a:rPr>
              <a:t>грамма </a:t>
            </a:r>
            <a:r>
              <a:rPr lang="en-US" dirty="0">
                <a:solidFill>
                  <a:schemeClr val="tx1"/>
                </a:solidFill>
              </a:rPr>
              <a:t>m</a:t>
            </a:r>
            <a:endParaRPr lang="ru-RU" dirty="0">
              <a:solidFill>
                <a:schemeClr val="tx1"/>
              </a:solidFill>
            </a:endParaRPr>
          </a:p>
        </p:txBody>
      </p:sp>
      <p:sp>
        <p:nvSpPr>
          <p:cNvPr id="17" name="Прямоугольник 16"/>
          <p:cNvSpPr/>
          <p:nvPr/>
        </p:nvSpPr>
        <p:spPr>
          <a:xfrm>
            <a:off x="2717800" y="3233738"/>
            <a:ext cx="1163638" cy="1117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ФЦП</a:t>
            </a:r>
          </a:p>
        </p:txBody>
      </p:sp>
      <p:cxnSp>
        <p:nvCxnSpPr>
          <p:cNvPr id="15" name="Соединительная линия уступом 14"/>
          <p:cNvCxnSpPr>
            <a:stCxn id="2" idx="2"/>
            <a:endCxn id="2054" idx="0"/>
          </p:cNvCxnSpPr>
          <p:nvPr/>
        </p:nvCxnSpPr>
        <p:spPr>
          <a:xfrm rot="5400000">
            <a:off x="2682875" y="487363"/>
            <a:ext cx="428625" cy="3349625"/>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Соединительная линия уступом 20"/>
          <p:cNvCxnSpPr>
            <a:stCxn id="2" idx="2"/>
            <a:endCxn id="41" idx="0"/>
          </p:cNvCxnSpPr>
          <p:nvPr/>
        </p:nvCxnSpPr>
        <p:spPr>
          <a:xfrm rot="5400000">
            <a:off x="4097338" y="1930400"/>
            <a:ext cx="457200" cy="492125"/>
          </a:xfrm>
          <a:prstGeom prst="bentConnector3">
            <a:avLst>
              <a:gd name="adj1" fmla="val 4481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Соединительная линия уступом 22"/>
          <p:cNvCxnSpPr>
            <a:stCxn id="2054" idx="2"/>
            <a:endCxn id="6" idx="0"/>
          </p:cNvCxnSpPr>
          <p:nvPr/>
        </p:nvCxnSpPr>
        <p:spPr>
          <a:xfrm rot="16200000" flipH="1">
            <a:off x="954881" y="2940844"/>
            <a:ext cx="541338" cy="635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Соединительная линия уступом 28"/>
          <p:cNvCxnSpPr>
            <a:stCxn id="41" idx="2"/>
            <a:endCxn id="17" idx="0"/>
          </p:cNvCxnSpPr>
          <p:nvPr/>
        </p:nvCxnSpPr>
        <p:spPr>
          <a:xfrm rot="5400000">
            <a:off x="3424237" y="2578101"/>
            <a:ext cx="531813" cy="779462"/>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8" name="Соединительная линия уступом 2047"/>
          <p:cNvCxnSpPr>
            <a:stCxn id="2" idx="2"/>
            <a:endCxn id="12" idx="0"/>
          </p:cNvCxnSpPr>
          <p:nvPr/>
        </p:nvCxnSpPr>
        <p:spPr>
          <a:xfrm rot="16200000" flipH="1">
            <a:off x="5254625" y="1265238"/>
            <a:ext cx="746125" cy="2111375"/>
          </a:xfrm>
          <a:prstGeom prst="bentConnector3">
            <a:avLst>
              <a:gd name="adj1" fmla="val 2611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805" name="TextBox 2051"/>
          <p:cNvSpPr txBox="1">
            <a:spLocks noChangeArrowheads="1"/>
          </p:cNvSpPr>
          <p:nvPr/>
        </p:nvSpPr>
        <p:spPr bwMode="auto">
          <a:xfrm>
            <a:off x="3871913" y="4619625"/>
            <a:ext cx="219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eaLnBrk="1" hangingPunct="1">
              <a:spcBef>
                <a:spcPct val="0"/>
              </a:spcBef>
              <a:buClrTx/>
              <a:buFontTx/>
              <a:buNone/>
            </a:pPr>
            <a:endParaRPr lang="ru-RU" altLang="ru-RU" sz="1800"/>
          </a:p>
        </p:txBody>
      </p:sp>
      <p:sp>
        <p:nvSpPr>
          <p:cNvPr id="2054" name="Скругленный прямоугольник 2053"/>
          <p:cNvSpPr/>
          <p:nvPr/>
        </p:nvSpPr>
        <p:spPr>
          <a:xfrm>
            <a:off x="463550" y="2376488"/>
            <a:ext cx="1519238" cy="296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задача ГП 1</a:t>
            </a:r>
          </a:p>
        </p:txBody>
      </p:sp>
      <p:sp>
        <p:nvSpPr>
          <p:cNvPr id="41" name="Скругленный прямоугольник 40"/>
          <p:cNvSpPr/>
          <p:nvPr/>
        </p:nvSpPr>
        <p:spPr>
          <a:xfrm>
            <a:off x="3224213" y="2405063"/>
            <a:ext cx="1709737" cy="296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задача ГП </a:t>
            </a:r>
            <a:r>
              <a:rPr lang="en-US" dirty="0"/>
              <a:t>m</a:t>
            </a:r>
            <a:endParaRPr lang="ru-RU" dirty="0"/>
          </a:p>
        </p:txBody>
      </p:sp>
      <p:sp>
        <p:nvSpPr>
          <p:cNvPr id="44" name="Скругленный прямоугольник 43"/>
          <p:cNvSpPr/>
          <p:nvPr/>
        </p:nvSpPr>
        <p:spPr>
          <a:xfrm>
            <a:off x="249238" y="4552950"/>
            <a:ext cx="1935162" cy="503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задача 1 </a:t>
            </a:r>
            <a:r>
              <a:rPr lang="ru-RU" dirty="0" err="1"/>
              <a:t>пГП</a:t>
            </a:r>
            <a:r>
              <a:rPr lang="ru-RU" dirty="0"/>
              <a:t> </a:t>
            </a:r>
            <a:r>
              <a:rPr lang="en-US" dirty="0"/>
              <a:t>1</a:t>
            </a:r>
            <a:endParaRPr lang="ru-RU" dirty="0"/>
          </a:p>
        </p:txBody>
      </p:sp>
      <p:sp>
        <p:nvSpPr>
          <p:cNvPr id="45" name="Скругленный прямоугольник 44"/>
          <p:cNvSpPr/>
          <p:nvPr/>
        </p:nvSpPr>
        <p:spPr>
          <a:xfrm>
            <a:off x="3544888" y="4564063"/>
            <a:ext cx="2054225"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задача </a:t>
            </a:r>
            <a:r>
              <a:rPr lang="en-US" dirty="0"/>
              <a:t>2</a:t>
            </a:r>
            <a:r>
              <a:rPr lang="ru-RU" dirty="0"/>
              <a:t> </a:t>
            </a:r>
            <a:r>
              <a:rPr lang="ru-RU" dirty="0" err="1"/>
              <a:t>пГП</a:t>
            </a:r>
            <a:r>
              <a:rPr lang="ru-RU" dirty="0"/>
              <a:t> </a:t>
            </a:r>
            <a:r>
              <a:rPr lang="en-US" dirty="0"/>
              <a:t>1</a:t>
            </a:r>
            <a:endParaRPr lang="ru-RU" dirty="0"/>
          </a:p>
        </p:txBody>
      </p:sp>
      <p:sp>
        <p:nvSpPr>
          <p:cNvPr id="47" name="Прямоугольник 46"/>
          <p:cNvSpPr/>
          <p:nvPr/>
        </p:nvSpPr>
        <p:spPr>
          <a:xfrm>
            <a:off x="249238" y="5338763"/>
            <a:ext cx="1935162" cy="109537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ВЦП </a:t>
            </a:r>
            <a:r>
              <a:rPr lang="ru-RU" dirty="0" err="1">
                <a:solidFill>
                  <a:schemeClr val="tx1"/>
                </a:solidFill>
              </a:rPr>
              <a:t>гПГ</a:t>
            </a:r>
            <a:r>
              <a:rPr lang="ru-RU" dirty="0">
                <a:solidFill>
                  <a:schemeClr val="tx1"/>
                </a:solidFill>
              </a:rPr>
              <a:t> 1</a:t>
            </a:r>
          </a:p>
          <a:p>
            <a:pPr algn="ctr">
              <a:defRPr/>
            </a:pPr>
            <a:r>
              <a:rPr lang="ru-RU" dirty="0">
                <a:solidFill>
                  <a:schemeClr val="tx1"/>
                </a:solidFill>
              </a:rPr>
              <a:t>цель ВЦП = задача </a:t>
            </a:r>
            <a:r>
              <a:rPr lang="ru-RU" dirty="0" err="1">
                <a:solidFill>
                  <a:schemeClr val="tx1"/>
                </a:solidFill>
              </a:rPr>
              <a:t>пГП</a:t>
            </a:r>
            <a:r>
              <a:rPr lang="ru-RU" dirty="0">
                <a:solidFill>
                  <a:schemeClr val="tx1"/>
                </a:solidFill>
              </a:rPr>
              <a:t> </a:t>
            </a:r>
          </a:p>
        </p:txBody>
      </p:sp>
      <p:sp>
        <p:nvSpPr>
          <p:cNvPr id="48" name="Прямоугольник 47"/>
          <p:cNvSpPr/>
          <p:nvPr/>
        </p:nvSpPr>
        <p:spPr>
          <a:xfrm>
            <a:off x="2466975" y="5327650"/>
            <a:ext cx="1935163" cy="109537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основное мероприятие 1 </a:t>
            </a:r>
            <a:r>
              <a:rPr lang="ru-RU" dirty="0" err="1">
                <a:solidFill>
                  <a:schemeClr val="tx1"/>
                </a:solidFill>
              </a:rPr>
              <a:t>пГП</a:t>
            </a:r>
            <a:r>
              <a:rPr lang="ru-RU" dirty="0">
                <a:solidFill>
                  <a:schemeClr val="tx1"/>
                </a:solidFill>
              </a:rPr>
              <a:t> 1</a:t>
            </a:r>
          </a:p>
        </p:txBody>
      </p:sp>
      <p:sp>
        <p:nvSpPr>
          <p:cNvPr id="49" name="Прямоугольник 48"/>
          <p:cNvSpPr/>
          <p:nvPr/>
        </p:nvSpPr>
        <p:spPr>
          <a:xfrm>
            <a:off x="4713288" y="5327650"/>
            <a:ext cx="1935162" cy="109537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rPr>
              <a:t>основное мероприятие </a:t>
            </a:r>
            <a:r>
              <a:rPr lang="en-US" dirty="0">
                <a:solidFill>
                  <a:schemeClr val="tx1"/>
                </a:solidFill>
              </a:rPr>
              <a:t>n</a:t>
            </a:r>
            <a:r>
              <a:rPr lang="ru-RU" dirty="0">
                <a:solidFill>
                  <a:schemeClr val="tx1"/>
                </a:solidFill>
              </a:rPr>
              <a:t> </a:t>
            </a:r>
            <a:r>
              <a:rPr lang="ru-RU" dirty="0" err="1">
                <a:solidFill>
                  <a:schemeClr val="tx1"/>
                </a:solidFill>
              </a:rPr>
              <a:t>пГП</a:t>
            </a:r>
            <a:r>
              <a:rPr lang="ru-RU" dirty="0">
                <a:solidFill>
                  <a:schemeClr val="tx1"/>
                </a:solidFill>
              </a:rPr>
              <a:t> 1</a:t>
            </a:r>
          </a:p>
        </p:txBody>
      </p:sp>
      <p:cxnSp>
        <p:nvCxnSpPr>
          <p:cNvPr id="2061" name="Соединительная линия уступом 2060"/>
          <p:cNvCxnSpPr>
            <a:stCxn id="6" idx="2"/>
            <a:endCxn id="44" idx="0"/>
          </p:cNvCxnSpPr>
          <p:nvPr/>
        </p:nvCxnSpPr>
        <p:spPr>
          <a:xfrm rot="5400000">
            <a:off x="1101725" y="4425951"/>
            <a:ext cx="242887" cy="11112"/>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3" name="Соединительная линия уступом 2062"/>
          <p:cNvCxnSpPr>
            <a:stCxn id="6" idx="2"/>
            <a:endCxn id="45" idx="0"/>
          </p:cNvCxnSpPr>
          <p:nvPr/>
        </p:nvCxnSpPr>
        <p:spPr>
          <a:xfrm rot="16200000" flipH="1">
            <a:off x="2773363" y="2765425"/>
            <a:ext cx="254000" cy="3343275"/>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8" name="Соединительная линия уступом 2067"/>
          <p:cNvCxnSpPr>
            <a:stCxn id="44" idx="2"/>
            <a:endCxn id="47" idx="0"/>
          </p:cNvCxnSpPr>
          <p:nvPr/>
        </p:nvCxnSpPr>
        <p:spPr>
          <a:xfrm rot="5400000">
            <a:off x="1076325" y="5197476"/>
            <a:ext cx="282575" cy="1270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0" name="Соединительная линия уступом 2069"/>
          <p:cNvCxnSpPr>
            <a:stCxn id="45" idx="2"/>
            <a:endCxn id="48" idx="0"/>
          </p:cNvCxnSpPr>
          <p:nvPr/>
        </p:nvCxnSpPr>
        <p:spPr>
          <a:xfrm rot="5400000">
            <a:off x="3873500" y="4629150"/>
            <a:ext cx="260350" cy="113665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2" name="Соединительная линия уступом 2071"/>
          <p:cNvCxnSpPr>
            <a:stCxn id="45" idx="2"/>
            <a:endCxn id="49" idx="0"/>
          </p:cNvCxnSpPr>
          <p:nvPr/>
        </p:nvCxnSpPr>
        <p:spPr>
          <a:xfrm rot="16200000" flipH="1">
            <a:off x="4995863" y="4643437"/>
            <a:ext cx="260350" cy="1108075"/>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8" name="Соединительная линия уступом 2077"/>
          <p:cNvCxnSpPr>
            <a:endCxn id="2" idx="3"/>
          </p:cNvCxnSpPr>
          <p:nvPr/>
        </p:nvCxnSpPr>
        <p:spPr>
          <a:xfrm rot="10800000">
            <a:off x="7481888" y="1549400"/>
            <a:ext cx="665162" cy="2260600"/>
          </a:xfrm>
          <a:prstGeom prst="bentConnector3">
            <a:avLst>
              <a:gd name="adj1" fmla="val 26786"/>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6" name="Соединительная линия уступом 35"/>
          <p:cNvCxnSpPr>
            <a:stCxn id="41" idx="2"/>
            <a:endCxn id="13" idx="0"/>
          </p:cNvCxnSpPr>
          <p:nvPr/>
        </p:nvCxnSpPr>
        <p:spPr>
          <a:xfrm rot="16200000" flipH="1">
            <a:off x="4124325" y="2657475"/>
            <a:ext cx="544513" cy="633413"/>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Соединительная линия уступом 37"/>
          <p:cNvCxnSpPr>
            <a:endCxn id="13" idx="3"/>
          </p:cNvCxnSpPr>
          <p:nvPr/>
        </p:nvCxnSpPr>
        <p:spPr>
          <a:xfrm rot="10800000">
            <a:off x="5313363" y="3805238"/>
            <a:ext cx="2833687" cy="4762"/>
          </a:xfrm>
          <a:prstGeom prst="bentConnector3">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0" name="Соединительная линия уступом 39"/>
          <p:cNvCxnSpPr>
            <a:endCxn id="49" idx="3"/>
          </p:cNvCxnSpPr>
          <p:nvPr/>
        </p:nvCxnSpPr>
        <p:spPr>
          <a:xfrm rot="10800000" flipV="1">
            <a:off x="6648450" y="3810000"/>
            <a:ext cx="1498600" cy="2065338"/>
          </a:xfrm>
          <a:prstGeom prst="bentConnector3">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6" name="Соединительная линия уступом 45"/>
          <p:cNvCxnSpPr>
            <a:endCxn id="12" idx="3"/>
          </p:cNvCxnSpPr>
          <p:nvPr/>
        </p:nvCxnSpPr>
        <p:spPr>
          <a:xfrm rot="10800000">
            <a:off x="7766050" y="3067050"/>
            <a:ext cx="381000" cy="74295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Соединительная линия уступом 50"/>
          <p:cNvCxnSpPr>
            <a:endCxn id="47" idx="2"/>
          </p:cNvCxnSpPr>
          <p:nvPr/>
        </p:nvCxnSpPr>
        <p:spPr>
          <a:xfrm rot="10800000" flipV="1">
            <a:off x="1217613" y="3810000"/>
            <a:ext cx="6929437" cy="2624138"/>
          </a:xfrm>
          <a:prstGeom prst="bentConnector4">
            <a:avLst>
              <a:gd name="adj1" fmla="val 2570"/>
              <a:gd name="adj2" fmla="val 109125"/>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Прямоугольник 34"/>
          <p:cNvSpPr/>
          <p:nvPr/>
        </p:nvSpPr>
        <p:spPr>
          <a:xfrm>
            <a:off x="8158925" y="1163482"/>
            <a:ext cx="653143" cy="32735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ru-RU" dirty="0">
                <a:solidFill>
                  <a:schemeClr val="tx1"/>
                </a:solidFill>
              </a:rPr>
              <a:t>ЦЕЛЕВАЯ СТАТЬЯ РАСХОДОВ</a:t>
            </a:r>
          </a:p>
        </p:txBody>
      </p:sp>
    </p:spTree>
    <p:extLst>
      <p:ext uri="{BB962C8B-B14F-4D97-AF65-F5344CB8AC3E}">
        <p14:creationId xmlns:p14="http://schemas.microsoft.com/office/powerpoint/2010/main" val="1253276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60057"/>
            <a:ext cx="9144000" cy="369332"/>
          </a:xfrm>
          <a:prstGeom prst="rect">
            <a:avLst/>
          </a:prstGeom>
          <a:noFill/>
        </p:spPr>
        <p:txBody>
          <a:bodyPr wrap="square" rtlCol="0">
            <a:spAutoFit/>
          </a:bodyPr>
          <a:lstStyle/>
          <a:p>
            <a:pPr algn="ctr"/>
            <a:r>
              <a:rPr lang="ru-RU" dirty="0" smtClean="0">
                <a:solidFill>
                  <a:prstClr val="black"/>
                </a:solidFill>
                <a:latin typeface="Times New Roman" panose="02020603050405020304" pitchFamily="18" charset="0"/>
                <a:cs typeface="Times New Roman" panose="02020603050405020304" pitchFamily="18" charset="0"/>
              </a:rPr>
              <a:t>Недостатки </a:t>
            </a:r>
            <a:r>
              <a:rPr lang="ru-RU" dirty="0">
                <a:solidFill>
                  <a:prstClr val="black"/>
                </a:solidFill>
                <a:latin typeface="Times New Roman" panose="02020603050405020304" pitchFamily="18" charset="0"/>
                <a:cs typeface="Times New Roman" panose="02020603050405020304" pitchFamily="18" charset="0"/>
              </a:rPr>
              <a:t>структуры ряда </a:t>
            </a:r>
            <a:r>
              <a:rPr lang="ru-RU" dirty="0" smtClean="0">
                <a:solidFill>
                  <a:prstClr val="black"/>
                </a:solidFill>
                <a:latin typeface="Times New Roman" panose="02020603050405020304" pitchFamily="18" charset="0"/>
                <a:cs typeface="Times New Roman" panose="02020603050405020304" pitchFamily="18" charset="0"/>
              </a:rPr>
              <a:t>госпрограмм</a:t>
            </a:r>
            <a:endParaRPr lang="ru-RU" dirty="0">
              <a:solidFill>
                <a:prstClr val="black"/>
              </a:solidFill>
              <a:latin typeface="Times New Roman" panose="02020603050405020304" pitchFamily="18" charset="0"/>
              <a:cs typeface="Times New Roman" panose="02020603050405020304" pitchFamily="18" charset="0"/>
            </a:endParaRPr>
          </a:p>
        </p:txBody>
      </p:sp>
      <p:sp>
        <p:nvSpPr>
          <p:cNvPr id="96" name="Прямоугольник 95"/>
          <p:cNvSpPr/>
          <p:nvPr/>
        </p:nvSpPr>
        <p:spPr>
          <a:xfrm flipH="1">
            <a:off x="7552592" y="1892646"/>
            <a:ext cx="1450730" cy="2254313"/>
          </a:xfrm>
          <a:prstGeom prst="rect">
            <a:avLst/>
          </a:prstGeom>
        </p:spPr>
        <p:txBody>
          <a:bodyPr wrap="square" lIns="33231" tIns="33231" rIns="33231" bIns="33231">
            <a:spAutoFit/>
          </a:bodyPr>
          <a:lstStyle/>
          <a:p>
            <a:pPr algn="ctr" fontAlgn="auto">
              <a:spcBef>
                <a:spcPts val="0"/>
              </a:spcBef>
              <a:spcAft>
                <a:spcPts val="0"/>
              </a:spcAft>
            </a:pPr>
            <a:r>
              <a:rPr lang="ru-RU" sz="1292" i="1" dirty="0">
                <a:solidFill>
                  <a:prstClr val="black"/>
                </a:solidFill>
                <a:cs typeface="Times New Roman" panose="02020603050405020304" pitchFamily="18" charset="0"/>
              </a:rPr>
              <a:t>выделение в госпрограммах отдельных подпрограмм, содержащих только инвестиционные расходы, направленные на достижение целей иных подпрограмм</a:t>
            </a:r>
          </a:p>
        </p:txBody>
      </p:sp>
      <p:sp>
        <p:nvSpPr>
          <p:cNvPr id="100" name="TextBox 3"/>
          <p:cNvSpPr txBox="1">
            <a:spLocks noChangeArrowheads="1"/>
          </p:cNvSpPr>
          <p:nvPr/>
        </p:nvSpPr>
        <p:spPr bwMode="auto">
          <a:xfrm>
            <a:off x="225610" y="1100112"/>
            <a:ext cx="8628244" cy="262829"/>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108" b="1" dirty="0">
                <a:solidFill>
                  <a:prstClr val="black"/>
                </a:solidFill>
                <a:cs typeface="Times New Roman" pitchFamily="18" charset="0"/>
              </a:rPr>
              <a:t>Государственная программа Российской Федерации «Развитие рыбохозяйственного комплекса»</a:t>
            </a:r>
          </a:p>
        </p:txBody>
      </p:sp>
      <p:sp>
        <p:nvSpPr>
          <p:cNvPr id="101" name="Скругленный прямоугольник 100"/>
          <p:cNvSpPr/>
          <p:nvPr/>
        </p:nvSpPr>
        <p:spPr>
          <a:xfrm>
            <a:off x="131885" y="1517501"/>
            <a:ext cx="7218485" cy="2271667"/>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923"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2" name="Скругленный прямоугольник 101"/>
          <p:cNvSpPr/>
          <p:nvPr/>
        </p:nvSpPr>
        <p:spPr>
          <a:xfrm>
            <a:off x="251987" y="2026077"/>
            <a:ext cx="1374498" cy="588716"/>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b="1" i="1" dirty="0">
                <a:solidFill>
                  <a:prstClr val="black"/>
                </a:solidFill>
                <a:latin typeface="Times New Roman" panose="02020603050405020304" pitchFamily="18" charset="0"/>
                <a:cs typeface="Times New Roman" panose="02020603050405020304" pitchFamily="18" charset="0"/>
              </a:rPr>
              <a:t>Строительство и реконструкция </a:t>
            </a:r>
            <a:r>
              <a:rPr lang="ru-RU" sz="969" dirty="0">
                <a:solidFill>
                  <a:prstClr val="black"/>
                </a:solidFill>
                <a:latin typeface="Times New Roman" panose="02020603050405020304" pitchFamily="18" charset="0"/>
                <a:cs typeface="Times New Roman" panose="02020603050405020304" pitchFamily="18" charset="0"/>
              </a:rPr>
              <a:t>рыбоводных заводов</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3" name="Скругленный прямоугольник 102"/>
          <p:cNvSpPr/>
          <p:nvPr/>
        </p:nvSpPr>
        <p:spPr>
          <a:xfrm>
            <a:off x="240202" y="2714779"/>
            <a:ext cx="1456713" cy="78807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Развитие научно-производственной базы </a:t>
            </a:r>
            <a:r>
              <a:rPr lang="ru-RU" sz="969" dirty="0" err="1">
                <a:solidFill>
                  <a:prstClr val="black"/>
                </a:solidFill>
                <a:latin typeface="Times New Roman" panose="02020603050405020304" pitchFamily="18" charset="0"/>
                <a:cs typeface="Times New Roman" panose="02020603050405020304" pitchFamily="18" charset="0"/>
              </a:rPr>
              <a:t>аквакультуры</a:t>
            </a:r>
            <a:r>
              <a:rPr lang="ru-RU" sz="969" dirty="0">
                <a:solidFill>
                  <a:prstClr val="black"/>
                </a:solidFill>
                <a:latin typeface="Times New Roman" panose="02020603050405020304" pitchFamily="18" charset="0"/>
                <a:cs typeface="Times New Roman" panose="02020603050405020304" pitchFamily="18" charset="0"/>
              </a:rPr>
              <a:t> </a:t>
            </a:r>
            <a:r>
              <a:rPr lang="ru-RU" sz="969" b="1" i="1" dirty="0">
                <a:solidFill>
                  <a:prstClr val="black"/>
                </a:solidFill>
                <a:latin typeface="Times New Roman" panose="02020603050405020304" pitchFamily="18" charset="0"/>
                <a:cs typeface="Times New Roman" panose="02020603050405020304" pitchFamily="18" charset="0"/>
              </a:rPr>
              <a:t>(капстроительство)</a:t>
            </a:r>
            <a:endParaRPr lang="ru-RU" sz="969" b="1"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4" name="Скругленный прямоугольник 103"/>
          <p:cNvSpPr/>
          <p:nvPr/>
        </p:nvSpPr>
        <p:spPr>
          <a:xfrm>
            <a:off x="1820526" y="2950582"/>
            <a:ext cx="1762339" cy="77135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Обеспечение эффективной и безопасной добычи водных биологических ресурсов </a:t>
            </a:r>
            <a:r>
              <a:rPr lang="ru-RU" sz="969" b="1" i="1" dirty="0">
                <a:solidFill>
                  <a:prstClr val="black"/>
                </a:solidFill>
                <a:latin typeface="Times New Roman" panose="02020603050405020304" pitchFamily="18" charset="0"/>
                <a:cs typeface="Times New Roman" panose="02020603050405020304" pitchFamily="18" charset="0"/>
              </a:rPr>
              <a:t>(капстроительство)</a:t>
            </a:r>
            <a:endParaRPr lang="ru-RU" sz="969" b="1"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5" name="Скругленный прямоугольник 104"/>
          <p:cNvSpPr/>
          <p:nvPr/>
        </p:nvSpPr>
        <p:spPr>
          <a:xfrm>
            <a:off x="5767755" y="2034495"/>
            <a:ext cx="1494691" cy="110891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Повышение качества государственного мониторинга контроля добычи водных биологических ресурсов </a:t>
            </a:r>
            <a:r>
              <a:rPr lang="ru-RU" sz="969" b="1" i="1" dirty="0">
                <a:solidFill>
                  <a:prstClr val="black"/>
                </a:solidFill>
                <a:latin typeface="Times New Roman" panose="02020603050405020304" pitchFamily="18" charset="0"/>
                <a:cs typeface="Times New Roman" panose="02020603050405020304" pitchFamily="18" charset="0"/>
              </a:rPr>
              <a:t>(капстроительства)</a:t>
            </a:r>
            <a:endParaRPr lang="ru-RU" sz="969" b="1"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6" name="Скругленный прямоугольник 105"/>
          <p:cNvSpPr/>
          <p:nvPr/>
        </p:nvSpPr>
        <p:spPr>
          <a:xfrm>
            <a:off x="1785357" y="2016152"/>
            <a:ext cx="1863449" cy="852306"/>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b="1" i="1" dirty="0">
                <a:solidFill>
                  <a:prstClr val="black"/>
                </a:solidFill>
                <a:latin typeface="Times New Roman" panose="02020603050405020304" pitchFamily="18" charset="0"/>
                <a:cs typeface="Times New Roman" panose="02020603050405020304" pitchFamily="18" charset="0"/>
              </a:rPr>
              <a:t>Реконструкция</a:t>
            </a:r>
            <a:r>
              <a:rPr lang="ru-RU" sz="969" dirty="0">
                <a:solidFill>
                  <a:prstClr val="black"/>
                </a:solidFill>
                <a:latin typeface="Times New Roman" panose="02020603050405020304" pitchFamily="18" charset="0"/>
                <a:cs typeface="Times New Roman" panose="02020603050405020304" pitchFamily="18" charset="0"/>
              </a:rPr>
              <a:t> объектов федеральной собственности портовых сооружений рыбных терминалов морских портов</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7" name="Скругленный прямоугольник 106"/>
          <p:cNvSpPr/>
          <p:nvPr/>
        </p:nvSpPr>
        <p:spPr>
          <a:xfrm>
            <a:off x="3916713" y="2053655"/>
            <a:ext cx="1673791" cy="69130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Комплексная </a:t>
            </a:r>
            <a:r>
              <a:rPr lang="ru-RU" sz="969" b="1" i="1" dirty="0">
                <a:solidFill>
                  <a:prstClr val="black"/>
                </a:solidFill>
                <a:latin typeface="Times New Roman" panose="02020603050405020304" pitchFamily="18" charset="0"/>
                <a:cs typeface="Times New Roman" panose="02020603050405020304" pitchFamily="18" charset="0"/>
              </a:rPr>
              <a:t>капитальная реконструкция </a:t>
            </a:r>
            <a:r>
              <a:rPr lang="ru-RU" sz="969" dirty="0">
                <a:solidFill>
                  <a:prstClr val="black"/>
                </a:solidFill>
                <a:latin typeface="Times New Roman" panose="02020603050405020304" pitchFamily="18" charset="0"/>
                <a:cs typeface="Times New Roman" panose="02020603050405020304" pitchFamily="18" charset="0"/>
              </a:rPr>
              <a:t>научно-исследовательских судов</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8" name="Скругленный прямоугольник 107"/>
          <p:cNvSpPr/>
          <p:nvPr/>
        </p:nvSpPr>
        <p:spPr>
          <a:xfrm>
            <a:off x="1802424" y="4526482"/>
            <a:ext cx="1720483" cy="634603"/>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92" dirty="0">
                <a:solidFill>
                  <a:prstClr val="black"/>
                </a:solidFill>
                <a:latin typeface="Times New Roman" panose="02020603050405020304" pitchFamily="18" charset="0"/>
                <a:cs typeface="Times New Roman" panose="02020603050405020304" pitchFamily="18" charset="0"/>
              </a:rPr>
              <a:t>Подпрограмма «Организация рыболовства»</a:t>
            </a:r>
            <a:endParaRPr lang="ru-RU" sz="1292"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9" name="Скругленный прямоугольник 108"/>
          <p:cNvSpPr/>
          <p:nvPr/>
        </p:nvSpPr>
        <p:spPr>
          <a:xfrm>
            <a:off x="178655" y="4256385"/>
            <a:ext cx="1342415" cy="75523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92" dirty="0">
                <a:solidFill>
                  <a:prstClr val="black"/>
                </a:solidFill>
                <a:latin typeface="Times New Roman" panose="02020603050405020304" pitchFamily="18" charset="0"/>
                <a:cs typeface="Times New Roman" panose="02020603050405020304" pitchFamily="18" charset="0"/>
              </a:rPr>
              <a:t>Подпрограмма «Развитие </a:t>
            </a:r>
            <a:r>
              <a:rPr lang="ru-RU" sz="1292" dirty="0" err="1">
                <a:solidFill>
                  <a:prstClr val="black"/>
                </a:solidFill>
                <a:latin typeface="Times New Roman" panose="02020603050405020304" pitchFamily="18" charset="0"/>
                <a:cs typeface="Times New Roman" panose="02020603050405020304" pitchFamily="18" charset="0"/>
              </a:rPr>
              <a:t>аквакультуры</a:t>
            </a:r>
            <a:r>
              <a:rPr lang="ru-RU" sz="1292" dirty="0">
                <a:solidFill>
                  <a:prstClr val="black"/>
                </a:solidFill>
                <a:latin typeface="Times New Roman" panose="02020603050405020304" pitchFamily="18" charset="0"/>
                <a:cs typeface="Times New Roman" panose="02020603050405020304" pitchFamily="18" charset="0"/>
              </a:rPr>
              <a:t>»</a:t>
            </a:r>
            <a:endParaRPr lang="ru-RU" sz="1292" i="1" dirty="0">
              <a:solidFill>
                <a:prstClr val="black"/>
              </a:solidFill>
              <a:latin typeface="Times New Roman" panose="02020603050405020304" pitchFamily="18" charset="0"/>
              <a:ea typeface="Calibri"/>
              <a:cs typeface="Times New Roman" panose="02020603050405020304" pitchFamily="18" charset="0"/>
            </a:endParaRPr>
          </a:p>
        </p:txBody>
      </p:sp>
      <p:sp>
        <p:nvSpPr>
          <p:cNvPr id="110" name="Скругленный прямоугольник 109"/>
          <p:cNvSpPr/>
          <p:nvPr/>
        </p:nvSpPr>
        <p:spPr>
          <a:xfrm>
            <a:off x="3748424" y="4450957"/>
            <a:ext cx="1789326" cy="560658"/>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92" dirty="0">
                <a:solidFill>
                  <a:prstClr val="black"/>
                </a:solidFill>
                <a:latin typeface="Times New Roman" panose="02020603050405020304" pitchFamily="18" charset="0"/>
                <a:cs typeface="Times New Roman" panose="02020603050405020304" pitchFamily="18" charset="0"/>
              </a:rPr>
              <a:t>Подпрограмма «Наука и инновации»</a:t>
            </a:r>
            <a:endParaRPr lang="ru-RU" sz="1292" i="1" dirty="0">
              <a:solidFill>
                <a:prstClr val="black"/>
              </a:solidFill>
              <a:latin typeface="Times New Roman" panose="02020603050405020304" pitchFamily="18" charset="0"/>
              <a:ea typeface="Calibri"/>
              <a:cs typeface="Times New Roman" panose="02020603050405020304" pitchFamily="18" charset="0"/>
            </a:endParaRPr>
          </a:p>
        </p:txBody>
      </p:sp>
      <p:sp>
        <p:nvSpPr>
          <p:cNvPr id="111" name="Скругленный прямоугольник 110"/>
          <p:cNvSpPr/>
          <p:nvPr/>
        </p:nvSpPr>
        <p:spPr>
          <a:xfrm>
            <a:off x="5838092" y="4402942"/>
            <a:ext cx="1506479" cy="608673"/>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92" dirty="0">
                <a:solidFill>
                  <a:prstClr val="black"/>
                </a:solidFill>
                <a:latin typeface="Times New Roman" panose="02020603050405020304" pitchFamily="18" charset="0"/>
                <a:cs typeface="Times New Roman" panose="02020603050405020304" pitchFamily="18" charset="0"/>
              </a:rPr>
              <a:t>Подпрограмма «Охрана и контроль»</a:t>
            </a:r>
            <a:endParaRPr lang="ru-RU" sz="1292" i="1" dirty="0">
              <a:solidFill>
                <a:prstClr val="black"/>
              </a:solidFill>
              <a:latin typeface="Times New Roman" panose="02020603050405020304" pitchFamily="18" charset="0"/>
              <a:ea typeface="Calibri"/>
              <a:cs typeface="Times New Roman" panose="02020603050405020304" pitchFamily="18" charset="0"/>
            </a:endParaRPr>
          </a:p>
        </p:txBody>
      </p:sp>
      <p:sp>
        <p:nvSpPr>
          <p:cNvPr id="112" name="Прямоугольник 111"/>
          <p:cNvSpPr/>
          <p:nvPr/>
        </p:nvSpPr>
        <p:spPr>
          <a:xfrm>
            <a:off x="251987" y="1512604"/>
            <a:ext cx="7098382" cy="433324"/>
          </a:xfrm>
          <a:prstGeom prst="rect">
            <a:avLst/>
          </a:prstGeom>
        </p:spPr>
        <p:txBody>
          <a:bodyPr wrap="square">
            <a:spAutoFit/>
          </a:bodyPr>
          <a:lstStyle/>
          <a:p>
            <a:pPr algn="ctr"/>
            <a:r>
              <a:rPr lang="ru-RU" sz="1108" b="1" dirty="0">
                <a:solidFill>
                  <a:srgbClr val="0B03A5"/>
                </a:solidFill>
                <a:cs typeface="Times New Roman" panose="02020603050405020304" pitchFamily="18" charset="0"/>
              </a:rPr>
              <a:t>Подпрограмма «Повышение эффективности использования и развитие ресурсного потенциала рыбохозяйственного комплекса»</a:t>
            </a:r>
            <a:endParaRPr lang="ru-RU" sz="1108" b="1" dirty="0">
              <a:solidFill>
                <a:srgbClr val="0B03A5"/>
              </a:solidFill>
            </a:endParaRPr>
          </a:p>
        </p:txBody>
      </p:sp>
      <p:sp>
        <p:nvSpPr>
          <p:cNvPr id="113" name="Прямоугольник 112"/>
          <p:cNvSpPr/>
          <p:nvPr/>
        </p:nvSpPr>
        <p:spPr>
          <a:xfrm>
            <a:off x="4154304" y="3345903"/>
            <a:ext cx="2692005" cy="262829"/>
          </a:xfrm>
          <a:prstGeom prst="rect">
            <a:avLst/>
          </a:prstGeom>
        </p:spPr>
        <p:txBody>
          <a:bodyPr wrap="square">
            <a:spAutoFit/>
          </a:bodyPr>
          <a:lstStyle/>
          <a:p>
            <a:pPr algn="ctr"/>
            <a:r>
              <a:rPr lang="ru-RU" sz="1108" b="1" dirty="0">
                <a:solidFill>
                  <a:srgbClr val="0B03A5"/>
                </a:solidFill>
                <a:cs typeface="Times New Roman" panose="02020603050405020304" pitchFamily="18" charset="0"/>
              </a:rPr>
              <a:t>Основные мероприятия</a:t>
            </a:r>
            <a:endParaRPr lang="ru-RU" sz="1108" b="1" dirty="0">
              <a:solidFill>
                <a:srgbClr val="0B03A5"/>
              </a:solidFill>
            </a:endParaRPr>
          </a:p>
        </p:txBody>
      </p:sp>
      <p:sp>
        <p:nvSpPr>
          <p:cNvPr id="114" name="Штриховая стрелка вправо 113"/>
          <p:cNvSpPr/>
          <p:nvPr/>
        </p:nvSpPr>
        <p:spPr>
          <a:xfrm rot="5400000">
            <a:off x="489362" y="3636360"/>
            <a:ext cx="691814" cy="488679"/>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prstClr val="black"/>
              </a:solidFill>
            </a:endParaRPr>
          </a:p>
        </p:txBody>
      </p:sp>
      <p:sp>
        <p:nvSpPr>
          <p:cNvPr id="115" name="Штриховая стрелка вправо 114"/>
          <p:cNvSpPr/>
          <p:nvPr/>
        </p:nvSpPr>
        <p:spPr>
          <a:xfrm rot="5400000">
            <a:off x="2316757" y="3901066"/>
            <a:ext cx="691814" cy="488679"/>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prstClr val="black"/>
              </a:solidFill>
            </a:endParaRPr>
          </a:p>
        </p:txBody>
      </p:sp>
      <p:sp>
        <p:nvSpPr>
          <p:cNvPr id="116" name="Штриховая стрелка вправо 115"/>
          <p:cNvSpPr/>
          <p:nvPr/>
        </p:nvSpPr>
        <p:spPr>
          <a:xfrm rot="5400000">
            <a:off x="3603664" y="3370570"/>
            <a:ext cx="1452971" cy="488679"/>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prstClr val="black"/>
              </a:solidFill>
            </a:endParaRPr>
          </a:p>
        </p:txBody>
      </p:sp>
      <p:sp>
        <p:nvSpPr>
          <p:cNvPr id="117" name="Штриховая стрелка вправо 116"/>
          <p:cNvSpPr/>
          <p:nvPr/>
        </p:nvSpPr>
        <p:spPr>
          <a:xfrm rot="5400000">
            <a:off x="6111779" y="3539935"/>
            <a:ext cx="1114248" cy="488679"/>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a:solidFill>
                <a:prstClr val="black"/>
              </a:solidFill>
            </a:endParaRPr>
          </a:p>
        </p:txBody>
      </p:sp>
    </p:spTree>
    <p:extLst>
      <p:ext uri="{BB962C8B-B14F-4D97-AF65-F5344CB8AC3E}">
        <p14:creationId xmlns:p14="http://schemas.microsoft.com/office/powerpoint/2010/main" val="2329342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60057"/>
            <a:ext cx="9144000" cy="369332"/>
          </a:xfrm>
          <a:prstGeom prst="rect">
            <a:avLst/>
          </a:prstGeom>
          <a:noFill/>
        </p:spPr>
        <p:txBody>
          <a:bodyPr wrap="square" rtlCol="0">
            <a:spAutoFit/>
          </a:bodyPr>
          <a:lstStyle/>
          <a:p>
            <a:pPr algn="ctr"/>
            <a:r>
              <a:rPr lang="ru-RU" dirty="0" smtClean="0">
                <a:solidFill>
                  <a:prstClr val="black"/>
                </a:solidFill>
                <a:latin typeface="Times New Roman" panose="02020603050405020304" pitchFamily="18" charset="0"/>
                <a:cs typeface="Times New Roman" panose="02020603050405020304" pitchFamily="18" charset="0"/>
              </a:rPr>
              <a:t>Недостатки </a:t>
            </a:r>
            <a:r>
              <a:rPr lang="ru-RU" dirty="0">
                <a:solidFill>
                  <a:prstClr val="black"/>
                </a:solidFill>
                <a:latin typeface="Times New Roman" panose="02020603050405020304" pitchFamily="18" charset="0"/>
                <a:cs typeface="Times New Roman" panose="02020603050405020304" pitchFamily="18" charset="0"/>
              </a:rPr>
              <a:t>структуры ряда </a:t>
            </a:r>
            <a:r>
              <a:rPr lang="ru-RU" dirty="0" smtClean="0">
                <a:solidFill>
                  <a:prstClr val="black"/>
                </a:solidFill>
                <a:latin typeface="Times New Roman" panose="02020603050405020304" pitchFamily="18" charset="0"/>
                <a:cs typeface="Times New Roman" panose="02020603050405020304" pitchFamily="18" charset="0"/>
              </a:rPr>
              <a:t>госпрограмм</a:t>
            </a:r>
            <a:endParaRPr lang="ru-RU" dirty="0">
              <a:solidFill>
                <a:prstClr val="black"/>
              </a:solidFill>
              <a:latin typeface="Times New Roman" panose="02020603050405020304" pitchFamily="18" charset="0"/>
              <a:cs typeface="Times New Roman" panose="02020603050405020304" pitchFamily="18" charset="0"/>
            </a:endParaRPr>
          </a:p>
        </p:txBody>
      </p:sp>
      <p:sp>
        <p:nvSpPr>
          <p:cNvPr id="13" name="TextBox 3"/>
          <p:cNvSpPr txBox="1">
            <a:spLocks noChangeArrowheads="1"/>
          </p:cNvSpPr>
          <p:nvPr/>
        </p:nvSpPr>
        <p:spPr bwMode="auto">
          <a:xfrm>
            <a:off x="108317" y="928537"/>
            <a:ext cx="8675199" cy="433324"/>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108" b="1" dirty="0">
                <a:solidFill>
                  <a:prstClr val="black"/>
                </a:solidFill>
                <a:cs typeface="Times New Roman" pitchFamily="18" charset="0"/>
              </a:rPr>
              <a:t>Государственная программа развития сельского хозяйства и регулирования рынков сельскохозяйственной продукции, сырья и продовольствия на 2013 - 2020 годы</a:t>
            </a:r>
          </a:p>
        </p:txBody>
      </p:sp>
      <p:sp>
        <p:nvSpPr>
          <p:cNvPr id="14" name="Скругленный прямоугольник 13"/>
          <p:cNvSpPr/>
          <p:nvPr/>
        </p:nvSpPr>
        <p:spPr>
          <a:xfrm>
            <a:off x="3982917" y="2719205"/>
            <a:ext cx="1881552" cy="410308"/>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мясного скотоводства»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20" name="Скругленный прямоугольник 19"/>
          <p:cNvSpPr/>
          <p:nvPr/>
        </p:nvSpPr>
        <p:spPr>
          <a:xfrm>
            <a:off x="4568085" y="4835769"/>
            <a:ext cx="1712792" cy="60520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«Поддержка малых форм хозяйствования»</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21" name="Скругленный прямоугольник 20"/>
          <p:cNvSpPr/>
          <p:nvPr/>
        </p:nvSpPr>
        <p:spPr>
          <a:xfrm>
            <a:off x="262487" y="1534143"/>
            <a:ext cx="2185866" cy="69910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a:t>
            </a:r>
            <a:r>
              <a:rPr lang="ru-RU" sz="923" dirty="0" err="1">
                <a:solidFill>
                  <a:prstClr val="black"/>
                </a:solidFill>
                <a:latin typeface="Times New Roman" panose="02020603050405020304" pitchFamily="18" charset="0"/>
                <a:cs typeface="Times New Roman" panose="02020603050405020304" pitchFamily="18" charset="0"/>
              </a:rPr>
              <a:t>подотрасли</a:t>
            </a:r>
            <a:r>
              <a:rPr lang="ru-RU" sz="923" dirty="0">
                <a:solidFill>
                  <a:prstClr val="black"/>
                </a:solidFill>
                <a:latin typeface="Times New Roman" panose="02020603050405020304" pitchFamily="18" charset="0"/>
                <a:cs typeface="Times New Roman" panose="02020603050405020304" pitchFamily="18" charset="0"/>
              </a:rPr>
              <a:t> растениеводства, переработки и реализации продукции растениеводства»</a:t>
            </a:r>
            <a:endParaRPr lang="ru-RU" sz="923" i="1" dirty="0">
              <a:solidFill>
                <a:prstClr val="black"/>
              </a:solidFill>
              <a:latin typeface="Times New Roman" panose="02020603050405020304" pitchFamily="18" charset="0"/>
              <a:ea typeface="Calibri"/>
              <a:cs typeface="Times New Roman" panose="02020603050405020304" pitchFamily="18" charset="0"/>
            </a:endParaRPr>
          </a:p>
        </p:txBody>
      </p:sp>
      <p:sp>
        <p:nvSpPr>
          <p:cNvPr id="22" name="Скругленный прямоугольник 21"/>
          <p:cNvSpPr/>
          <p:nvPr/>
        </p:nvSpPr>
        <p:spPr>
          <a:xfrm>
            <a:off x="359203" y="2857776"/>
            <a:ext cx="2089150" cy="562708"/>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a:t>
            </a:r>
            <a:r>
              <a:rPr lang="ru-RU" sz="923" dirty="0" err="1">
                <a:solidFill>
                  <a:prstClr val="black"/>
                </a:solidFill>
                <a:latin typeface="Times New Roman" panose="02020603050405020304" pitchFamily="18" charset="0"/>
                <a:cs typeface="Times New Roman" panose="02020603050405020304" pitchFamily="18" charset="0"/>
              </a:rPr>
              <a:t>подотрасли</a:t>
            </a:r>
            <a:r>
              <a:rPr lang="ru-RU" sz="923" dirty="0">
                <a:solidFill>
                  <a:prstClr val="black"/>
                </a:solidFill>
                <a:latin typeface="Times New Roman" panose="02020603050405020304" pitchFamily="18" charset="0"/>
                <a:cs typeface="Times New Roman" panose="02020603050405020304" pitchFamily="18" charset="0"/>
              </a:rPr>
              <a:t> животноводства, переработки и реализации продукции животноводства»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23" name="Скругленный прямоугольник 22"/>
          <p:cNvSpPr/>
          <p:nvPr/>
        </p:nvSpPr>
        <p:spPr>
          <a:xfrm>
            <a:off x="4572000" y="3956540"/>
            <a:ext cx="1738065" cy="62663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«Техническая и технологическая модернизация, инновационное развитие»</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24" name="Скругленный прямоугольник 23"/>
          <p:cNvSpPr/>
          <p:nvPr/>
        </p:nvSpPr>
        <p:spPr>
          <a:xfrm>
            <a:off x="2421976" y="5662523"/>
            <a:ext cx="1712792" cy="53193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ru-RU" sz="923" dirty="0">
                <a:solidFill>
                  <a:prstClr val="black"/>
                </a:solidFill>
                <a:latin typeface="Times New Roman" panose="02020603050405020304" pitchFamily="18" charset="0"/>
                <a:cs typeface="Times New Roman" panose="02020603050405020304" pitchFamily="18" charset="0"/>
              </a:rPr>
              <a:t>Подпрограмма «Обеспечение реализации Государственной программы»</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57" name="Равно 56"/>
          <p:cNvSpPr/>
          <p:nvPr/>
        </p:nvSpPr>
        <p:spPr>
          <a:xfrm>
            <a:off x="3099348" y="2948538"/>
            <a:ext cx="360363" cy="398585"/>
          </a:xfrm>
          <a:prstGeom prst="mathEqua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black"/>
              </a:solidFill>
            </a:endParaRPr>
          </a:p>
        </p:txBody>
      </p:sp>
      <p:sp>
        <p:nvSpPr>
          <p:cNvPr id="59" name="Скругленный прямоугольник 58"/>
          <p:cNvSpPr/>
          <p:nvPr/>
        </p:nvSpPr>
        <p:spPr>
          <a:xfrm>
            <a:off x="149470" y="2576422"/>
            <a:ext cx="6131406" cy="1151516"/>
          </a:xfrm>
          <a:prstGeom prst="roundRect">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5" name="Прямоугольник 94"/>
          <p:cNvSpPr/>
          <p:nvPr/>
        </p:nvSpPr>
        <p:spPr>
          <a:xfrm>
            <a:off x="6726115" y="2716585"/>
            <a:ext cx="1943100" cy="2006103"/>
          </a:xfrm>
          <a:prstGeom prst="rect">
            <a:avLst/>
          </a:prstGeom>
        </p:spPr>
        <p:txBody>
          <a:bodyPr wrap="square" lIns="33231" tIns="33231" rIns="33231" bIns="33231">
            <a:spAutoFit/>
          </a:bodyPr>
          <a:lstStyle/>
          <a:p>
            <a:pPr algn="ctr" fontAlgn="auto">
              <a:spcBef>
                <a:spcPts val="0"/>
              </a:spcBef>
              <a:spcAft>
                <a:spcPts val="0"/>
              </a:spcAft>
              <a:defRPr/>
            </a:pPr>
            <a:r>
              <a:rPr lang="ru-RU" i="1" dirty="0">
                <a:solidFill>
                  <a:prstClr val="black"/>
                </a:solidFill>
                <a:latin typeface="Times New Roman" panose="02020603050405020304" pitchFamily="18" charset="0"/>
                <a:cs typeface="Times New Roman" panose="02020603050405020304" pitchFamily="18" charset="0"/>
              </a:rPr>
              <a:t>выделение отдельных подпрограмм, </a:t>
            </a:r>
            <a:r>
              <a:rPr lang="ru-RU" i="1" dirty="0" smtClean="0">
                <a:solidFill>
                  <a:prstClr val="black"/>
                </a:solidFill>
                <a:latin typeface="Times New Roman" panose="02020603050405020304" pitchFamily="18" charset="0"/>
                <a:cs typeface="Times New Roman" panose="02020603050405020304" pitchFamily="18" charset="0"/>
              </a:rPr>
              <a:t>дублирующих направления реализации иных </a:t>
            </a:r>
            <a:r>
              <a:rPr lang="ru-RU" i="1" dirty="0">
                <a:solidFill>
                  <a:prstClr val="black"/>
                </a:solidFill>
                <a:latin typeface="Times New Roman" panose="02020603050405020304" pitchFamily="18" charset="0"/>
                <a:cs typeface="Times New Roman" panose="02020603050405020304" pitchFamily="18" charset="0"/>
              </a:rPr>
              <a:t>подпрограмм</a:t>
            </a:r>
          </a:p>
        </p:txBody>
      </p:sp>
      <p:sp>
        <p:nvSpPr>
          <p:cNvPr id="98" name="Нашивка 97"/>
          <p:cNvSpPr/>
          <p:nvPr/>
        </p:nvSpPr>
        <p:spPr>
          <a:xfrm>
            <a:off x="3402625" y="2963008"/>
            <a:ext cx="263767" cy="368729"/>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dirty="0">
              <a:solidFill>
                <a:prstClr val="black"/>
              </a:solidFill>
            </a:endParaRPr>
          </a:p>
        </p:txBody>
      </p:sp>
      <p:sp>
        <p:nvSpPr>
          <p:cNvPr id="99" name="Нашивка 98"/>
          <p:cNvSpPr/>
          <p:nvPr/>
        </p:nvSpPr>
        <p:spPr>
          <a:xfrm rot="10800000">
            <a:off x="2887969" y="2972259"/>
            <a:ext cx="263767" cy="368729"/>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dirty="0">
              <a:solidFill>
                <a:prstClr val="black"/>
              </a:solidFill>
            </a:endParaRPr>
          </a:p>
        </p:txBody>
      </p:sp>
      <p:sp>
        <p:nvSpPr>
          <p:cNvPr id="34" name="Скругленный прямоугольник 33"/>
          <p:cNvSpPr/>
          <p:nvPr/>
        </p:nvSpPr>
        <p:spPr>
          <a:xfrm>
            <a:off x="3903787" y="1567847"/>
            <a:ext cx="2004644" cy="64781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овощеводства открытого и защищенного грунта и семенного картофелеводства»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35" name="Скругленный прямоугольник 34"/>
          <p:cNvSpPr/>
          <p:nvPr/>
        </p:nvSpPr>
        <p:spPr>
          <a:xfrm>
            <a:off x="122786" y="1468476"/>
            <a:ext cx="6158089" cy="817524"/>
          </a:xfrm>
          <a:prstGeom prst="roundRect">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36" name="Равно 35"/>
          <p:cNvSpPr/>
          <p:nvPr/>
        </p:nvSpPr>
        <p:spPr>
          <a:xfrm>
            <a:off x="3063815" y="1642719"/>
            <a:ext cx="360363" cy="398585"/>
          </a:xfrm>
          <a:prstGeom prst="mathEqua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black"/>
              </a:solidFill>
            </a:endParaRPr>
          </a:p>
        </p:txBody>
      </p:sp>
      <p:sp>
        <p:nvSpPr>
          <p:cNvPr id="37" name="Нашивка 36"/>
          <p:cNvSpPr/>
          <p:nvPr/>
        </p:nvSpPr>
        <p:spPr>
          <a:xfrm>
            <a:off x="3367091" y="1657188"/>
            <a:ext cx="263767" cy="368729"/>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dirty="0">
              <a:solidFill>
                <a:prstClr val="black"/>
              </a:solidFill>
            </a:endParaRPr>
          </a:p>
        </p:txBody>
      </p:sp>
      <p:sp>
        <p:nvSpPr>
          <p:cNvPr id="38" name="Нашивка 37"/>
          <p:cNvSpPr/>
          <p:nvPr/>
        </p:nvSpPr>
        <p:spPr>
          <a:xfrm rot="10800000">
            <a:off x="2852435" y="1666439"/>
            <a:ext cx="263767" cy="368729"/>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ru-RU" dirty="0">
              <a:solidFill>
                <a:prstClr val="black"/>
              </a:solidFill>
            </a:endParaRPr>
          </a:p>
        </p:txBody>
      </p:sp>
      <p:sp>
        <p:nvSpPr>
          <p:cNvPr id="39" name="Скругленный прямоугольник 38"/>
          <p:cNvSpPr/>
          <p:nvPr/>
        </p:nvSpPr>
        <p:spPr>
          <a:xfrm>
            <a:off x="3982917" y="3161249"/>
            <a:ext cx="1881552" cy="45239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молочного скотоводства»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40" name="Скругленный прямоугольник 39"/>
          <p:cNvSpPr/>
          <p:nvPr/>
        </p:nvSpPr>
        <p:spPr>
          <a:xfrm>
            <a:off x="4568084" y="5663714"/>
            <a:ext cx="1712792" cy="60520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«Поддержка племенного дела, селекции и семеноводства»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41" name="Скругленный прямоугольник 40"/>
          <p:cNvSpPr/>
          <p:nvPr/>
        </p:nvSpPr>
        <p:spPr>
          <a:xfrm>
            <a:off x="244905" y="3956540"/>
            <a:ext cx="1856455" cy="62663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Федеральная целевая программа «Социальное развитие села до 2013 года»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42" name="Скругленный прямоугольник 41"/>
          <p:cNvSpPr/>
          <p:nvPr/>
        </p:nvSpPr>
        <p:spPr>
          <a:xfrm>
            <a:off x="244904" y="5662247"/>
            <a:ext cx="1948108" cy="773723"/>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Федеральная целевая программа «Развитие мелиорации земель сельскохозяйственного назначения  России на 2014 - 2020 годы»</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43" name="Скругленный прямоугольник 42"/>
          <p:cNvSpPr/>
          <p:nvPr/>
        </p:nvSpPr>
        <p:spPr>
          <a:xfrm>
            <a:off x="244905" y="4730262"/>
            <a:ext cx="1856456" cy="817685"/>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Федеральная целевая программа «Устойчивое развитие сельских территорий на 2014 - 2017 годы и на период до 2020 года»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44" name="Скругленный прямоугольник 43"/>
          <p:cNvSpPr/>
          <p:nvPr/>
        </p:nvSpPr>
        <p:spPr>
          <a:xfrm>
            <a:off x="2366538" y="3956539"/>
            <a:ext cx="1897731" cy="626635"/>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оптово-распределительных центров и инфраструктуры системы социального питания»</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
        <p:nvSpPr>
          <p:cNvPr id="45" name="Скругленный прямоугольник 44"/>
          <p:cNvSpPr/>
          <p:nvPr/>
        </p:nvSpPr>
        <p:spPr>
          <a:xfrm>
            <a:off x="2421976" y="4826978"/>
            <a:ext cx="1738065" cy="62663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23" dirty="0">
                <a:solidFill>
                  <a:prstClr val="black"/>
                </a:solidFill>
                <a:latin typeface="Times New Roman" panose="02020603050405020304" pitchFamily="18" charset="0"/>
                <a:cs typeface="Times New Roman" panose="02020603050405020304" pitchFamily="18" charset="0"/>
              </a:rPr>
              <a:t>Подпрограмма "Развитие финансово-кредитной системы агропромышленного комплекса"</a:t>
            </a:r>
            <a:endParaRPr lang="ru-RU" sz="923" dirty="0">
              <a:solidFill>
                <a:prstClr val="black"/>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962621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60057"/>
            <a:ext cx="9144000" cy="369332"/>
          </a:xfrm>
          <a:prstGeom prst="rect">
            <a:avLst/>
          </a:prstGeom>
          <a:noFill/>
        </p:spPr>
        <p:txBody>
          <a:bodyPr wrap="square" rtlCol="0">
            <a:spAutoFit/>
          </a:bodyPr>
          <a:lstStyle/>
          <a:p>
            <a:pPr algn="ctr"/>
            <a:r>
              <a:rPr lang="ru-RU" dirty="0" smtClean="0">
                <a:solidFill>
                  <a:prstClr val="black"/>
                </a:solidFill>
                <a:latin typeface="Times New Roman" panose="02020603050405020304" pitchFamily="18" charset="0"/>
                <a:cs typeface="Times New Roman" panose="02020603050405020304" pitchFamily="18" charset="0"/>
              </a:rPr>
              <a:t>Недостатки </a:t>
            </a:r>
            <a:r>
              <a:rPr lang="ru-RU" dirty="0">
                <a:solidFill>
                  <a:prstClr val="black"/>
                </a:solidFill>
                <a:latin typeface="Times New Roman" panose="02020603050405020304" pitchFamily="18" charset="0"/>
                <a:cs typeface="Times New Roman" panose="02020603050405020304" pitchFamily="18" charset="0"/>
              </a:rPr>
              <a:t>структуры ряда </a:t>
            </a:r>
            <a:r>
              <a:rPr lang="ru-RU" dirty="0" smtClean="0">
                <a:solidFill>
                  <a:prstClr val="black"/>
                </a:solidFill>
                <a:latin typeface="Times New Roman" panose="02020603050405020304" pitchFamily="18" charset="0"/>
                <a:cs typeface="Times New Roman" panose="02020603050405020304" pitchFamily="18" charset="0"/>
              </a:rPr>
              <a:t>госпрограмм</a:t>
            </a:r>
            <a:endParaRPr lang="ru-RU" dirty="0">
              <a:solidFill>
                <a:prstClr val="black"/>
              </a:solidFill>
              <a:latin typeface="Times New Roman" panose="02020603050405020304" pitchFamily="18" charset="0"/>
              <a:cs typeface="Times New Roman" panose="02020603050405020304" pitchFamily="18" charset="0"/>
            </a:endParaRPr>
          </a:p>
        </p:txBody>
      </p:sp>
      <p:sp>
        <p:nvSpPr>
          <p:cNvPr id="97" name="Прямоугольник 96"/>
          <p:cNvSpPr/>
          <p:nvPr/>
        </p:nvSpPr>
        <p:spPr>
          <a:xfrm>
            <a:off x="105232" y="3482760"/>
            <a:ext cx="8983828" cy="461665"/>
          </a:xfrm>
          <a:prstGeom prst="rect">
            <a:avLst/>
          </a:prstGeom>
        </p:spPr>
        <p:txBody>
          <a:bodyPr wrap="square">
            <a:spAutoFit/>
          </a:bodyPr>
          <a:lstStyle/>
          <a:p>
            <a:pPr algn="ctr" fontAlgn="auto">
              <a:spcBef>
                <a:spcPts val="0"/>
              </a:spcBef>
              <a:spcAft>
                <a:spcPts val="0"/>
              </a:spcAft>
              <a:defRPr/>
            </a:pPr>
            <a:r>
              <a:rPr lang="ru-RU" sz="2400" i="1" dirty="0">
                <a:solidFill>
                  <a:srgbClr val="FF0000"/>
                </a:solidFill>
                <a:cs typeface="Times New Roman" panose="02020603050405020304" pitchFamily="18" charset="0"/>
              </a:rPr>
              <a:t>чрезмерная детализация подпрограмм и основных мероприятий</a:t>
            </a:r>
          </a:p>
        </p:txBody>
      </p:sp>
      <p:sp>
        <p:nvSpPr>
          <p:cNvPr id="35" name="TextBox 3"/>
          <p:cNvSpPr txBox="1">
            <a:spLocks noChangeArrowheads="1"/>
          </p:cNvSpPr>
          <p:nvPr/>
        </p:nvSpPr>
        <p:spPr bwMode="auto">
          <a:xfrm>
            <a:off x="108317" y="900197"/>
            <a:ext cx="8903799" cy="490006"/>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292" b="1" dirty="0">
                <a:solidFill>
                  <a:prstClr val="black"/>
                </a:solidFill>
                <a:cs typeface="Times New Roman" pitchFamily="18" charset="0"/>
              </a:rPr>
              <a:t>Государственная программа Российской Федерации «Развитие промышленности и повышение ее конкурентоспособности»</a:t>
            </a:r>
          </a:p>
        </p:txBody>
      </p:sp>
      <p:sp>
        <p:nvSpPr>
          <p:cNvPr id="36" name="Скругленный прямоугольник 35"/>
          <p:cNvSpPr/>
          <p:nvPr/>
        </p:nvSpPr>
        <p:spPr>
          <a:xfrm>
            <a:off x="185905" y="1626363"/>
            <a:ext cx="1975460" cy="932758"/>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«Сельскохозяйственное </a:t>
            </a:r>
            <a:r>
              <a:rPr lang="ru-RU" sz="969" b="1" i="1" dirty="0">
                <a:solidFill>
                  <a:prstClr val="black"/>
                </a:solidFill>
                <a:latin typeface="Times New Roman" panose="02020603050405020304" pitchFamily="18" charset="0"/>
                <a:cs typeface="Times New Roman" panose="02020603050405020304" pitchFamily="18" charset="0"/>
              </a:rPr>
              <a:t>машиностроение</a:t>
            </a:r>
            <a:r>
              <a:rPr lang="ru-RU" sz="969" dirty="0">
                <a:solidFill>
                  <a:prstClr val="black"/>
                </a:solidFill>
                <a:latin typeface="Times New Roman" panose="02020603050405020304" pitchFamily="18" charset="0"/>
                <a:cs typeface="Times New Roman" panose="02020603050405020304" pitchFamily="18" charset="0"/>
              </a:rPr>
              <a:t>, </a:t>
            </a:r>
            <a:r>
              <a:rPr lang="ru-RU" sz="969" b="1" i="1" dirty="0">
                <a:solidFill>
                  <a:prstClr val="black"/>
                </a:solidFill>
                <a:latin typeface="Times New Roman" panose="02020603050405020304" pitchFamily="18" charset="0"/>
                <a:cs typeface="Times New Roman" panose="02020603050405020304" pitchFamily="18" charset="0"/>
              </a:rPr>
              <a:t>машиностроение</a:t>
            </a:r>
            <a:r>
              <a:rPr lang="ru-RU" sz="969" dirty="0">
                <a:solidFill>
                  <a:prstClr val="black"/>
                </a:solidFill>
                <a:latin typeface="Times New Roman" panose="02020603050405020304" pitchFamily="18" charset="0"/>
                <a:cs typeface="Times New Roman" panose="02020603050405020304" pitchFamily="18" charset="0"/>
              </a:rPr>
              <a:t> для пищевой и перерабатывающей промышленности»</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37" name="Скругленный прямоугольник 36"/>
          <p:cNvSpPr/>
          <p:nvPr/>
        </p:nvSpPr>
        <p:spPr>
          <a:xfrm>
            <a:off x="2273584" y="1588986"/>
            <a:ext cx="2298417" cy="93353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a:t>
            </a:r>
            <a:r>
              <a:rPr lang="ru-RU" sz="969" b="1" i="1" dirty="0">
                <a:solidFill>
                  <a:prstClr val="black"/>
                </a:solidFill>
                <a:latin typeface="Times New Roman" panose="02020603050405020304" pitchFamily="18" charset="0"/>
                <a:cs typeface="Times New Roman" panose="02020603050405020304" pitchFamily="18" charset="0"/>
              </a:rPr>
              <a:t> «Машиностроение</a:t>
            </a:r>
            <a:r>
              <a:rPr lang="ru-RU" sz="969" dirty="0">
                <a:solidFill>
                  <a:prstClr val="black"/>
                </a:solidFill>
                <a:latin typeface="Times New Roman" panose="02020603050405020304" pitchFamily="18" charset="0"/>
                <a:cs typeface="Times New Roman" panose="02020603050405020304" pitchFamily="18" charset="0"/>
              </a:rPr>
              <a:t> специализированных производств (строительно-дорожная и коммунальная техника, пожарная, аэродромная, лесная техника)»</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38" name="Скругленный прямоугольник 37"/>
          <p:cNvSpPr/>
          <p:nvPr/>
        </p:nvSpPr>
        <p:spPr>
          <a:xfrm>
            <a:off x="4769137" y="2104527"/>
            <a:ext cx="2011273" cy="486071"/>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«Транспортное </a:t>
            </a:r>
            <a:r>
              <a:rPr lang="ru-RU" sz="969" b="1" i="1" dirty="0">
                <a:solidFill>
                  <a:prstClr val="black"/>
                </a:solidFill>
                <a:latin typeface="Times New Roman" panose="02020603050405020304" pitchFamily="18" charset="0"/>
                <a:cs typeface="Times New Roman" panose="02020603050405020304" pitchFamily="18" charset="0"/>
              </a:rPr>
              <a:t>машиностроение</a:t>
            </a:r>
            <a:r>
              <a:rPr lang="ru-RU" sz="969" dirty="0">
                <a:solidFill>
                  <a:prstClr val="black"/>
                </a:solidFill>
                <a:latin typeface="Times New Roman" panose="02020603050405020304" pitchFamily="18" charset="0"/>
                <a:cs typeface="Times New Roman" panose="02020603050405020304" pitchFamily="18" charset="0"/>
              </a:rPr>
              <a:t>» </a:t>
            </a:r>
          </a:p>
          <a:p>
            <a:pPr algn="ctr">
              <a:defRPr/>
            </a:pPr>
            <a:r>
              <a:rPr lang="ru-RU" sz="969" i="1" dirty="0">
                <a:solidFill>
                  <a:prstClr val="black"/>
                </a:solidFill>
                <a:latin typeface="Times New Roman" panose="02020603050405020304" pitchFamily="18" charset="0"/>
                <a:cs typeface="Times New Roman" panose="02020603050405020304" pitchFamily="18" charset="0"/>
              </a:rPr>
              <a:t>(5,8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40" name="Скругленный прямоугольник 39"/>
          <p:cNvSpPr/>
          <p:nvPr/>
        </p:nvSpPr>
        <p:spPr>
          <a:xfrm>
            <a:off x="4750500" y="1586555"/>
            <a:ext cx="2035895" cy="466379"/>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«Тяжелое </a:t>
            </a:r>
            <a:r>
              <a:rPr lang="ru-RU" sz="969" b="1" i="1" dirty="0">
                <a:solidFill>
                  <a:prstClr val="black"/>
                </a:solidFill>
                <a:latin typeface="Times New Roman" panose="02020603050405020304" pitchFamily="18" charset="0"/>
                <a:cs typeface="Times New Roman" panose="02020603050405020304" pitchFamily="18" charset="0"/>
              </a:rPr>
              <a:t>машиностроение</a:t>
            </a:r>
            <a:r>
              <a:rPr lang="ru-RU" sz="969" dirty="0">
                <a:solidFill>
                  <a:prstClr val="black"/>
                </a:solidFill>
                <a:latin typeface="Times New Roman" panose="02020603050405020304" pitchFamily="18" charset="0"/>
                <a:cs typeface="Times New Roman" panose="02020603050405020304" pitchFamily="18" charset="0"/>
              </a:rPr>
              <a:t>»</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41" name="Скругленный прямоугольник 40"/>
          <p:cNvSpPr/>
          <p:nvPr/>
        </p:nvSpPr>
        <p:spPr>
          <a:xfrm>
            <a:off x="207391" y="2659591"/>
            <a:ext cx="2066192" cy="48452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«Силовая электротехника и энергетическое </a:t>
            </a:r>
            <a:r>
              <a:rPr lang="ru-RU" sz="969" b="1" i="1" dirty="0">
                <a:solidFill>
                  <a:prstClr val="black"/>
                </a:solidFill>
                <a:latin typeface="Times New Roman" panose="02020603050405020304" pitchFamily="18" charset="0"/>
                <a:cs typeface="Times New Roman" panose="02020603050405020304" pitchFamily="18" charset="0"/>
              </a:rPr>
              <a:t>машиностроение</a:t>
            </a:r>
            <a:r>
              <a:rPr lang="ru-RU" sz="969" dirty="0">
                <a:solidFill>
                  <a:prstClr val="black"/>
                </a:solidFill>
                <a:latin typeface="Times New Roman" panose="02020603050405020304" pitchFamily="18" charset="0"/>
                <a:cs typeface="Times New Roman" panose="02020603050405020304" pitchFamily="18" charset="0"/>
              </a:rPr>
              <a:t>»</a:t>
            </a:r>
            <a:endParaRPr lang="ru-RU" sz="969" b="1" i="1" dirty="0">
              <a:solidFill>
                <a:prstClr val="black"/>
              </a:solidFill>
              <a:latin typeface="Times New Roman" panose="02020603050405020304" pitchFamily="18" charset="0"/>
              <a:ea typeface="Calibri"/>
              <a:cs typeface="Times New Roman" panose="02020603050405020304" pitchFamily="18" charset="0"/>
            </a:endParaRPr>
          </a:p>
        </p:txBody>
      </p:sp>
      <p:sp>
        <p:nvSpPr>
          <p:cNvPr id="10" name="Скругленный прямоугольник 9"/>
          <p:cNvSpPr/>
          <p:nvPr/>
        </p:nvSpPr>
        <p:spPr>
          <a:xfrm>
            <a:off x="1973182" y="4992571"/>
            <a:ext cx="1705984" cy="616921"/>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«Автомобильная промышленность» </a:t>
            </a:r>
          </a:p>
          <a:p>
            <a:pPr algn="ctr">
              <a:defRPr/>
            </a:pPr>
            <a:r>
              <a:rPr lang="ru-RU" sz="969" i="1" dirty="0">
                <a:solidFill>
                  <a:prstClr val="black"/>
                </a:solidFill>
                <a:latin typeface="Times New Roman" panose="02020603050405020304" pitchFamily="18" charset="0"/>
                <a:cs typeface="Times New Roman" panose="02020603050405020304" pitchFamily="18" charset="0"/>
              </a:rPr>
              <a:t>(66,4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1" name="Скругленный прямоугольник 10"/>
          <p:cNvSpPr/>
          <p:nvPr/>
        </p:nvSpPr>
        <p:spPr>
          <a:xfrm>
            <a:off x="105232" y="4165923"/>
            <a:ext cx="1777864" cy="782629"/>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«Легкая промышленность и народные художественные промыслы» </a:t>
            </a:r>
          </a:p>
          <a:p>
            <a:pPr algn="ctr">
              <a:defRPr/>
            </a:pPr>
            <a:r>
              <a:rPr lang="ru-RU" sz="969" i="1" dirty="0">
                <a:solidFill>
                  <a:prstClr val="black"/>
                </a:solidFill>
                <a:latin typeface="Times New Roman" panose="02020603050405020304" pitchFamily="18" charset="0"/>
                <a:cs typeface="Times New Roman" panose="02020603050405020304" pitchFamily="18" charset="0"/>
              </a:rPr>
              <a:t>(1,5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2" name="Скругленный прямоугольник 11"/>
          <p:cNvSpPr/>
          <p:nvPr/>
        </p:nvSpPr>
        <p:spPr>
          <a:xfrm>
            <a:off x="3885372" y="6039543"/>
            <a:ext cx="3394383" cy="44540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«Ускоренное развитие оборонно-промышленного комплекса (открытая часть)» </a:t>
            </a:r>
          </a:p>
          <a:p>
            <a:pPr algn="ctr">
              <a:defRPr/>
            </a:pPr>
            <a:r>
              <a:rPr lang="ru-RU" sz="969" i="1" dirty="0">
                <a:solidFill>
                  <a:prstClr val="black"/>
                </a:solidFill>
                <a:latin typeface="Times New Roman" panose="02020603050405020304" pitchFamily="18" charset="0"/>
                <a:cs typeface="Times New Roman" panose="02020603050405020304" pitchFamily="18" charset="0"/>
              </a:rPr>
              <a:t>(7,0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3" name="Скругленный прямоугольник 12"/>
          <p:cNvSpPr/>
          <p:nvPr/>
        </p:nvSpPr>
        <p:spPr>
          <a:xfrm>
            <a:off x="5617733" y="3990077"/>
            <a:ext cx="1697191" cy="637826"/>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a:t>
            </a:r>
            <a:r>
              <a:rPr lang="ru-RU" sz="969" dirty="0" err="1">
                <a:solidFill>
                  <a:prstClr val="black"/>
                </a:solidFill>
                <a:latin typeface="Times New Roman" panose="02020603050405020304" pitchFamily="18" charset="0"/>
                <a:cs typeface="Times New Roman" panose="02020603050405020304" pitchFamily="18" charset="0"/>
              </a:rPr>
              <a:t>Станкоинструментальная</a:t>
            </a:r>
            <a:r>
              <a:rPr lang="ru-RU" sz="969" dirty="0">
                <a:solidFill>
                  <a:prstClr val="black"/>
                </a:solidFill>
                <a:latin typeface="Times New Roman" panose="02020603050405020304" pitchFamily="18" charset="0"/>
                <a:cs typeface="Times New Roman" panose="02020603050405020304" pitchFamily="18" charset="0"/>
              </a:rPr>
              <a:t> промышленность» </a:t>
            </a:r>
          </a:p>
          <a:p>
            <a:pPr algn="ctr">
              <a:defRPr/>
            </a:pPr>
            <a:r>
              <a:rPr lang="ru-RU" sz="969" i="1" dirty="0">
                <a:solidFill>
                  <a:prstClr val="black"/>
                </a:solidFill>
                <a:latin typeface="Times New Roman" panose="02020603050405020304" pitchFamily="18" charset="0"/>
                <a:cs typeface="Times New Roman" panose="02020603050405020304" pitchFamily="18" charset="0"/>
              </a:rPr>
              <a:t>(1,8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4" name="Скругленный прямоугольник 13"/>
          <p:cNvSpPr/>
          <p:nvPr/>
        </p:nvSpPr>
        <p:spPr>
          <a:xfrm>
            <a:off x="1973183" y="4513603"/>
            <a:ext cx="1697191" cy="387751"/>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«Металлургия»</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15" name="Скругленный прямоугольник 14"/>
          <p:cNvSpPr/>
          <p:nvPr/>
        </p:nvSpPr>
        <p:spPr>
          <a:xfrm>
            <a:off x="1973183" y="5751205"/>
            <a:ext cx="1697192" cy="623218"/>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«Лесопромышленный комплекс» </a:t>
            </a:r>
          </a:p>
          <a:p>
            <a:pPr algn="ctr">
              <a:defRPr/>
            </a:pPr>
            <a:r>
              <a:rPr lang="ru-RU" sz="969" i="1" dirty="0">
                <a:solidFill>
                  <a:prstClr val="black"/>
                </a:solidFill>
                <a:latin typeface="Times New Roman" panose="02020603050405020304" pitchFamily="18" charset="0"/>
                <a:cs typeface="Times New Roman" panose="02020603050405020304" pitchFamily="18" charset="0"/>
              </a:rPr>
              <a:t>(0,8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6" name="Скругленный прямоугольник 15"/>
          <p:cNvSpPr/>
          <p:nvPr/>
        </p:nvSpPr>
        <p:spPr>
          <a:xfrm>
            <a:off x="114024" y="5009836"/>
            <a:ext cx="1769071" cy="1074441"/>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«Развитие системы технического регулирования, стандартизации и обеспечение единства измерений» </a:t>
            </a:r>
          </a:p>
          <a:p>
            <a:pPr algn="ctr">
              <a:defRPr/>
            </a:pPr>
            <a:r>
              <a:rPr lang="ru-RU" sz="969" i="1" dirty="0">
                <a:solidFill>
                  <a:prstClr val="black"/>
                </a:solidFill>
                <a:latin typeface="Times New Roman" panose="02020603050405020304" pitchFamily="18" charset="0"/>
                <a:cs typeface="Times New Roman" panose="02020603050405020304" pitchFamily="18" charset="0"/>
              </a:rPr>
              <a:t>(1,8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7" name="Скругленный прямоугольник 16"/>
          <p:cNvSpPr/>
          <p:nvPr/>
        </p:nvSpPr>
        <p:spPr>
          <a:xfrm>
            <a:off x="3807069" y="3983411"/>
            <a:ext cx="1697191" cy="478885"/>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«Химический комплекс» </a:t>
            </a:r>
            <a:r>
              <a:rPr lang="ru-RU" sz="969" i="1" dirty="0">
                <a:solidFill>
                  <a:prstClr val="black"/>
                </a:solidFill>
                <a:latin typeface="Times New Roman" panose="02020603050405020304" pitchFamily="18" charset="0"/>
                <a:cs typeface="Times New Roman" panose="02020603050405020304" pitchFamily="18" charset="0"/>
              </a:rPr>
              <a:t>(0,7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8" name="Скругленный прямоугольник 17"/>
          <p:cNvSpPr/>
          <p:nvPr/>
        </p:nvSpPr>
        <p:spPr>
          <a:xfrm>
            <a:off x="7391868" y="4862043"/>
            <a:ext cx="1697191" cy="932087"/>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«Развитие производства композиционных материалов (композитов) и изделий из них» </a:t>
            </a:r>
          </a:p>
          <a:p>
            <a:pPr algn="ctr">
              <a:defRPr/>
            </a:pPr>
            <a:r>
              <a:rPr lang="ru-RU" sz="969" i="1" dirty="0">
                <a:solidFill>
                  <a:prstClr val="black"/>
                </a:solidFill>
                <a:latin typeface="Times New Roman" panose="02020603050405020304" pitchFamily="18" charset="0"/>
                <a:cs typeface="Times New Roman" panose="02020603050405020304" pitchFamily="18" charset="0"/>
              </a:rPr>
              <a:t>(1,4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19" name="Скругленный прямоугольник 18"/>
          <p:cNvSpPr/>
          <p:nvPr/>
        </p:nvSpPr>
        <p:spPr>
          <a:xfrm>
            <a:off x="7385263" y="5841502"/>
            <a:ext cx="1697191" cy="66492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«Развитие промышленности редких и редкоземельных металлов» </a:t>
            </a:r>
            <a:r>
              <a:rPr lang="ru-RU" sz="969" i="1" dirty="0">
                <a:solidFill>
                  <a:prstClr val="black"/>
                </a:solidFill>
                <a:latin typeface="Times New Roman" panose="02020603050405020304" pitchFamily="18" charset="0"/>
                <a:cs typeface="Times New Roman" panose="02020603050405020304" pitchFamily="18" charset="0"/>
              </a:rPr>
              <a:t>(1,8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20" name="Скругленный прямоугольник 19"/>
          <p:cNvSpPr/>
          <p:nvPr/>
        </p:nvSpPr>
        <p:spPr>
          <a:xfrm>
            <a:off x="3850203" y="5541765"/>
            <a:ext cx="3436101" cy="438009"/>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«Современные средства индивидуальной защиты и системы жизнеобеспечения подземного персонала угольных шахт»</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21" name="Скругленный прямоугольник 20"/>
          <p:cNvSpPr/>
          <p:nvPr/>
        </p:nvSpPr>
        <p:spPr>
          <a:xfrm>
            <a:off x="5617733" y="4693788"/>
            <a:ext cx="1700276" cy="757443"/>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«Обеспечение реализации государственной программы» </a:t>
            </a:r>
          </a:p>
          <a:p>
            <a:pPr algn="ctr">
              <a:defRPr/>
            </a:pPr>
            <a:r>
              <a:rPr lang="ru-RU" sz="969" i="1" dirty="0">
                <a:solidFill>
                  <a:prstClr val="black"/>
                </a:solidFill>
                <a:latin typeface="Times New Roman" panose="02020603050405020304" pitchFamily="18" charset="0"/>
                <a:cs typeface="Times New Roman" panose="02020603050405020304" pitchFamily="18" charset="0"/>
              </a:rPr>
              <a:t>(9,0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22" name="Скругленный прямоугольник 21"/>
          <p:cNvSpPr/>
          <p:nvPr/>
        </p:nvSpPr>
        <p:spPr>
          <a:xfrm>
            <a:off x="3837103" y="5021676"/>
            <a:ext cx="1697191" cy="46932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«Промышленные биотехнологии»</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23" name="Скругленный прямоугольник 22"/>
          <p:cNvSpPr/>
          <p:nvPr/>
        </p:nvSpPr>
        <p:spPr>
          <a:xfrm>
            <a:off x="7391868" y="3972492"/>
            <a:ext cx="1697191" cy="84707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«Развитие инжиниринговой деятельности и промышленного дизайна» </a:t>
            </a:r>
            <a:r>
              <a:rPr lang="ru-RU" sz="969" i="1" dirty="0">
                <a:solidFill>
                  <a:prstClr val="black"/>
                </a:solidFill>
                <a:latin typeface="Times New Roman" panose="02020603050405020304" pitchFamily="18" charset="0"/>
                <a:cs typeface="Times New Roman" panose="02020603050405020304" pitchFamily="18" charset="0"/>
              </a:rPr>
              <a:t>(1,4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24" name="Скругленный прямоугольник 23"/>
          <p:cNvSpPr/>
          <p:nvPr/>
        </p:nvSpPr>
        <p:spPr>
          <a:xfrm>
            <a:off x="1981976" y="3983411"/>
            <a:ext cx="1697191" cy="469320"/>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«Индустриальные парки» </a:t>
            </a:r>
            <a:r>
              <a:rPr lang="ru-RU" sz="969" i="1" dirty="0">
                <a:solidFill>
                  <a:prstClr val="black"/>
                </a:solidFill>
                <a:latin typeface="Times New Roman" panose="02020603050405020304" pitchFamily="18" charset="0"/>
                <a:cs typeface="Times New Roman" panose="02020603050405020304" pitchFamily="18" charset="0"/>
              </a:rPr>
              <a:t>(0,3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25" name="Скругленный прямоугольник 24"/>
          <p:cNvSpPr/>
          <p:nvPr/>
        </p:nvSpPr>
        <p:spPr>
          <a:xfrm>
            <a:off x="3807069" y="4517672"/>
            <a:ext cx="1697191" cy="457315"/>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Подпрограмма «Индустрия детских товаров» </a:t>
            </a:r>
          </a:p>
          <a:p>
            <a:pPr algn="ctr">
              <a:defRPr/>
            </a:pPr>
            <a:r>
              <a:rPr lang="ru-RU" sz="969" i="1" dirty="0">
                <a:solidFill>
                  <a:prstClr val="black"/>
                </a:solidFill>
                <a:latin typeface="Times New Roman" panose="02020603050405020304" pitchFamily="18" charset="0"/>
                <a:cs typeface="Times New Roman" panose="02020603050405020304" pitchFamily="18" charset="0"/>
              </a:rPr>
              <a:t>(0,7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sp>
        <p:nvSpPr>
          <p:cNvPr id="26" name="Скругленный прямоугольник 25"/>
          <p:cNvSpPr/>
          <p:nvPr/>
        </p:nvSpPr>
        <p:spPr>
          <a:xfrm>
            <a:off x="7314924" y="2453835"/>
            <a:ext cx="1697191" cy="896034"/>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Федеральная целевая программа «Развитие оборонно-промышленного комплекса Российской Федерации на 2011 - 2020 годы»</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27" name="Скругленный прямоугольник 26"/>
          <p:cNvSpPr/>
          <p:nvPr/>
        </p:nvSpPr>
        <p:spPr>
          <a:xfrm>
            <a:off x="2963008" y="2760011"/>
            <a:ext cx="4234806" cy="77550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Федеральная целевая программа «Разработка, восстановление и организация производства стратегических, дефицитных и импортозамещающих материалов и малотоннажной химии для вооружения, военной и специальной техники» на 2009 - 2011 годы и на период до 2015 года»</a:t>
            </a:r>
            <a:endParaRPr lang="ru-RU" sz="969" dirty="0">
              <a:solidFill>
                <a:prstClr val="black"/>
              </a:solidFill>
              <a:latin typeface="Times New Roman" panose="02020603050405020304" pitchFamily="18" charset="0"/>
              <a:ea typeface="Calibri"/>
              <a:cs typeface="Times New Roman" panose="02020603050405020304" pitchFamily="18" charset="0"/>
            </a:endParaRPr>
          </a:p>
        </p:txBody>
      </p:sp>
      <p:sp>
        <p:nvSpPr>
          <p:cNvPr id="28" name="Скругленный прямоугольник 27"/>
          <p:cNvSpPr/>
          <p:nvPr/>
        </p:nvSpPr>
        <p:spPr>
          <a:xfrm>
            <a:off x="7197815" y="1598438"/>
            <a:ext cx="1814301" cy="775502"/>
          </a:xfrm>
          <a:prstGeom prst="round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969" dirty="0">
                <a:solidFill>
                  <a:prstClr val="black"/>
                </a:solidFill>
                <a:latin typeface="Times New Roman" panose="02020603050405020304" pitchFamily="18" charset="0"/>
                <a:cs typeface="Times New Roman" panose="02020603050405020304" pitchFamily="18" charset="0"/>
              </a:rPr>
              <a:t>Федеральная целевая программа «Уничтожение запасов химического оружия в Российской Федерации» </a:t>
            </a:r>
            <a:r>
              <a:rPr lang="ru-RU" sz="969" i="1" dirty="0">
                <a:solidFill>
                  <a:prstClr val="black"/>
                </a:solidFill>
                <a:latin typeface="Times New Roman" panose="02020603050405020304" pitchFamily="18" charset="0"/>
                <a:cs typeface="Times New Roman" panose="02020603050405020304" pitchFamily="18" charset="0"/>
              </a:rPr>
              <a:t>(14,9 млрд. рублей)</a:t>
            </a:r>
            <a:endParaRPr lang="ru-RU" sz="969" i="1" dirty="0">
              <a:solidFill>
                <a:prstClr val="black"/>
              </a:solidFill>
              <a:latin typeface="Times New Roman" panose="02020603050405020304" pitchFamily="18" charset="0"/>
              <a:ea typeface="Calibri"/>
              <a:cs typeface="Times New Roman" panose="02020603050405020304" pitchFamily="18" charset="0"/>
            </a:endParaRPr>
          </a:p>
        </p:txBody>
      </p:sp>
      <p:cxnSp>
        <p:nvCxnSpPr>
          <p:cNvPr id="31" name="Прямая соединительная линия 30"/>
          <p:cNvCxnSpPr/>
          <p:nvPr/>
        </p:nvCxnSpPr>
        <p:spPr>
          <a:xfrm flipH="1">
            <a:off x="105233" y="3261946"/>
            <a:ext cx="2347821" cy="0"/>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105233" y="1503484"/>
            <a:ext cx="17584" cy="1758462"/>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flipH="1">
            <a:off x="122817" y="1503485"/>
            <a:ext cx="6911030" cy="0"/>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7015986" y="1503485"/>
            <a:ext cx="17860" cy="1156106"/>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H="1">
            <a:off x="2453054" y="2659590"/>
            <a:ext cx="4594890" cy="0"/>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2461570" y="2616975"/>
            <a:ext cx="8791" cy="644971"/>
          </a:xfrm>
          <a:prstGeom prst="line">
            <a:avLst/>
          </a:prstGeom>
          <a:ln w="50800">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706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17248" y="559068"/>
            <a:ext cx="9126752" cy="369332"/>
          </a:xfrm>
          <a:prstGeom prst="rect">
            <a:avLst/>
          </a:prstGeom>
          <a:noFill/>
          <a:extLst/>
        </p:spPr>
        <p:txBody>
          <a:bodyPr wrap="square" rtlCol="0">
            <a:spAutoFit/>
          </a:bodyPr>
          <a:lstStyle/>
          <a:p>
            <a:pPr algn="ctr"/>
            <a:r>
              <a:rPr lang="ru-RU" b="1" dirty="0">
                <a:solidFill>
                  <a:srgbClr val="002060"/>
                </a:solidFill>
              </a:rPr>
              <a:t>Схема формирования </a:t>
            </a:r>
            <a:r>
              <a:rPr lang="ru-RU" b="1" dirty="0" smtClean="0">
                <a:solidFill>
                  <a:srgbClr val="002060"/>
                </a:solidFill>
              </a:rPr>
              <a:t>плана </a:t>
            </a:r>
            <a:r>
              <a:rPr lang="ru-RU" b="1" dirty="0">
                <a:solidFill>
                  <a:srgbClr val="002060"/>
                </a:solidFill>
              </a:rPr>
              <a:t>деятельности </a:t>
            </a:r>
            <a:r>
              <a:rPr lang="ru-RU" b="1" dirty="0" smtClean="0">
                <a:solidFill>
                  <a:srgbClr val="002060"/>
                </a:solidFill>
              </a:rPr>
              <a:t>органа </a:t>
            </a:r>
            <a:r>
              <a:rPr lang="ru-RU" b="1" dirty="0" smtClean="0">
                <a:solidFill>
                  <a:srgbClr val="002060"/>
                </a:solidFill>
              </a:rPr>
              <a:t>исполнительной власти</a:t>
            </a:r>
            <a:endParaRPr lang="ru-RU" b="1" dirty="0">
              <a:solidFill>
                <a:srgbClr val="00206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316363858"/>
              </p:ext>
            </p:extLst>
          </p:nvPr>
        </p:nvGraphicFramePr>
        <p:xfrm>
          <a:off x="1600504" y="1333748"/>
          <a:ext cx="5884542" cy="4137721"/>
        </p:xfrm>
        <a:graphic>
          <a:graphicData uri="http://schemas.openxmlformats.org/drawingml/2006/table">
            <a:tbl>
              <a:tblPr/>
              <a:tblGrid>
                <a:gridCol w="1083758"/>
                <a:gridCol w="2853653"/>
                <a:gridCol w="1947131"/>
              </a:tblGrid>
              <a:tr h="1300719">
                <a:tc>
                  <a:txBody>
                    <a:bodyPr/>
                    <a:lstStyle/>
                    <a:p>
                      <a:pPr algn="ctr" fontAlgn="ctr"/>
                      <a:r>
                        <a:rPr lang="ru-RU" sz="1400" b="1" i="0" u="none" strike="noStrike" dirty="0" smtClean="0">
                          <a:solidFill>
                            <a:schemeClr val="bg2"/>
                          </a:solidFill>
                          <a:effectLst/>
                          <a:latin typeface="Times New Roman" panose="02020603050405020304" pitchFamily="18" charset="0"/>
                          <a:cs typeface="Times New Roman" panose="02020603050405020304" pitchFamily="18" charset="0"/>
                        </a:rPr>
                        <a:t>1.1. </a:t>
                      </a:r>
                      <a:r>
                        <a:rPr lang="ru-RU" sz="1400" b="1" i="0" u="none" strike="noStrike" dirty="0">
                          <a:solidFill>
                            <a:schemeClr val="bg2"/>
                          </a:solidFill>
                          <a:effectLst/>
                          <a:latin typeface="Times New Roman" panose="02020603050405020304" pitchFamily="18" charset="0"/>
                          <a:cs typeface="Times New Roman" panose="02020603050405020304" pitchFamily="18" charset="0"/>
                        </a:rPr>
                        <a:t>План </a:t>
                      </a:r>
                      <a:r>
                        <a:rPr lang="ru-RU" sz="1400" b="1" i="0" u="none" strike="noStrike" dirty="0" smtClean="0">
                          <a:solidFill>
                            <a:schemeClr val="bg2"/>
                          </a:solidFill>
                          <a:effectLst/>
                          <a:latin typeface="Times New Roman" panose="02020603050405020304" pitchFamily="18" charset="0"/>
                          <a:cs typeface="Times New Roman" panose="02020603050405020304" pitchFamily="18" charset="0"/>
                        </a:rPr>
                        <a:t/>
                      </a:r>
                      <a:br>
                        <a:rPr lang="ru-RU" sz="1400" b="1" i="0" u="none" strike="noStrike" dirty="0" smtClean="0">
                          <a:solidFill>
                            <a:schemeClr val="bg2"/>
                          </a:solidFill>
                          <a:effectLst/>
                          <a:latin typeface="Times New Roman" panose="02020603050405020304" pitchFamily="18" charset="0"/>
                          <a:cs typeface="Times New Roman" panose="02020603050405020304" pitchFamily="18" charset="0"/>
                        </a:rPr>
                      </a:br>
                      <a:r>
                        <a:rPr lang="ru-RU" sz="1400" b="1" i="0" u="none" strike="noStrike" dirty="0" smtClean="0">
                          <a:solidFill>
                            <a:schemeClr val="bg2"/>
                          </a:solidFill>
                          <a:effectLst/>
                          <a:latin typeface="Times New Roman" panose="02020603050405020304" pitchFamily="18" charset="0"/>
                          <a:cs typeface="Times New Roman" panose="02020603050405020304" pitchFamily="18" charset="0"/>
                        </a:rPr>
                        <a:t>реализации </a:t>
                      </a:r>
                      <a:r>
                        <a:rPr lang="ru-RU" sz="1400" b="1" i="0" u="none" strike="noStrike" dirty="0">
                          <a:solidFill>
                            <a:schemeClr val="bg2"/>
                          </a:solidFill>
                          <a:effectLst/>
                          <a:latin typeface="Times New Roman" panose="02020603050405020304" pitchFamily="18" charset="0"/>
                          <a:cs typeface="Times New Roman" panose="02020603050405020304" pitchFamily="18" charset="0"/>
                        </a:rPr>
                        <a:t>ГП</a:t>
                      </a:r>
                    </a:p>
                  </a:txBody>
                  <a:tcPr marL="8792" marR="8792" marT="8792" marB="0" anchor="ctr">
                    <a:lnL w="381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pattFill prst="ltUpDiag">
                      <a:fgClr>
                        <a:srgbClr val="000000"/>
                      </a:fgClr>
                      <a:bgClr>
                        <a:srgbClr val="538DD5"/>
                      </a:bgClr>
                    </a:pattFill>
                  </a:tcPr>
                </a:tc>
                <a:tc>
                  <a:txBody>
                    <a:bodyPr/>
                    <a:lstStyle/>
                    <a:p>
                      <a:pPr algn="ctr" fontAlgn="ctr"/>
                      <a:r>
                        <a:rPr lang="ru-RU" sz="1400" b="1" i="0" u="none" strike="noStrike" dirty="0" smtClean="0">
                          <a:solidFill>
                            <a:schemeClr val="tx1"/>
                          </a:solidFill>
                          <a:effectLst/>
                          <a:latin typeface="Times New Roman" panose="02020603050405020304" pitchFamily="18" charset="0"/>
                          <a:cs typeface="Times New Roman" panose="02020603050405020304" pitchFamily="18" charset="0"/>
                        </a:rPr>
                        <a:t>1.2. </a:t>
                      </a:r>
                      <a:r>
                        <a:rPr lang="ru-RU" sz="1400" b="1" i="0" u="none" strike="noStrike" dirty="0">
                          <a:solidFill>
                            <a:schemeClr val="tx1"/>
                          </a:solidFill>
                          <a:effectLst/>
                          <a:latin typeface="Times New Roman" panose="02020603050405020304" pitchFamily="18" charset="0"/>
                          <a:cs typeface="Times New Roman" panose="02020603050405020304" pitchFamily="18" charset="0"/>
                        </a:rPr>
                        <a:t>Детальный план-график реализации ГП</a:t>
                      </a: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pattFill prst="ltUpDiag">
                      <a:fgClr>
                        <a:srgbClr val="FFFFFF"/>
                      </a:fgClr>
                      <a:bgClr>
                        <a:srgbClr val="8DB4E2"/>
                      </a:bgClr>
                    </a:pattFill>
                  </a:tcPr>
                </a:tc>
                <a:tc>
                  <a:txBody>
                    <a:bodyPr/>
                    <a:lstStyle/>
                    <a:p>
                      <a:pPr algn="ctr" fontAlgn="ctr"/>
                      <a:r>
                        <a:rPr lang="ru-RU" sz="1400" b="1" i="0" u="none" strike="noStrike" dirty="0">
                          <a:solidFill>
                            <a:schemeClr val="bg2">
                              <a:lumMod val="10000"/>
                            </a:schemeClr>
                          </a:solidFill>
                          <a:effectLst/>
                          <a:latin typeface="Times New Roman" panose="02020603050405020304" pitchFamily="18" charset="0"/>
                          <a:cs typeface="Times New Roman" panose="02020603050405020304" pitchFamily="18" charset="0"/>
                        </a:rPr>
                        <a:t>2</a:t>
                      </a:r>
                      <a:r>
                        <a:rPr lang="ru-RU" sz="1400" b="1" i="0" u="none" strike="noStrike" dirty="0" smtClean="0">
                          <a:solidFill>
                            <a:schemeClr val="bg2">
                              <a:lumMod val="10000"/>
                            </a:schemeClr>
                          </a:solidFill>
                          <a:effectLst/>
                          <a:latin typeface="Times New Roman" panose="02020603050405020304" pitchFamily="18" charset="0"/>
                          <a:cs typeface="Times New Roman" panose="02020603050405020304" pitchFamily="18" charset="0"/>
                        </a:rPr>
                        <a:t>.1</a:t>
                      </a:r>
                      <a:r>
                        <a:rPr lang="ru-RU" sz="1400" b="1" i="0" u="none" strike="noStrike" dirty="0">
                          <a:solidFill>
                            <a:schemeClr val="bg2">
                              <a:lumMod val="10000"/>
                            </a:schemeClr>
                          </a:solidFill>
                          <a:effectLst/>
                          <a:latin typeface="Times New Roman" panose="02020603050405020304" pitchFamily="18" charset="0"/>
                          <a:cs typeface="Times New Roman" panose="02020603050405020304" pitchFamily="18" charset="0"/>
                        </a:rPr>
                        <a:t>. Непрограммная </a:t>
                      </a:r>
                      <a:r>
                        <a:rPr lang="ru-RU" sz="1400" b="1" i="0" u="none" strike="noStrike" dirty="0" smtClean="0">
                          <a:solidFill>
                            <a:schemeClr val="bg2">
                              <a:lumMod val="10000"/>
                            </a:schemeClr>
                          </a:solidFill>
                          <a:effectLst/>
                          <a:latin typeface="Times New Roman" panose="02020603050405020304" pitchFamily="18" charset="0"/>
                          <a:cs typeface="Times New Roman" panose="02020603050405020304" pitchFamily="18" charset="0"/>
                        </a:rPr>
                        <a:t>часть, план деятельности</a:t>
                      </a:r>
                      <a:endParaRPr lang="ru-RU" sz="1400" b="1" i="0" u="none" strike="noStrike" dirty="0">
                        <a:solidFill>
                          <a:schemeClr val="bg2">
                            <a:lumMod val="10000"/>
                          </a:schemeClr>
                        </a:solidFill>
                        <a:effectLst/>
                        <a:latin typeface="Times New Roman" panose="02020603050405020304" pitchFamily="18" charset="0"/>
                        <a:cs typeface="Times New Roman" panose="02020603050405020304" pitchFamily="18" charset="0"/>
                      </a:endParaRPr>
                    </a:p>
                  </a:txBody>
                  <a:tcPr marL="8792" marR="8792" marT="8792"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pattFill prst="ltUpDiag">
                      <a:fgClr>
                        <a:srgbClr val="FFFFFF"/>
                      </a:fgClr>
                      <a:bgClr>
                        <a:srgbClr val="76933C"/>
                      </a:bgClr>
                    </a:pattFill>
                  </a:tcPr>
                </a:tc>
              </a:tr>
              <a:tr h="1976683">
                <a:tc gridSpan="2">
                  <a:txBody>
                    <a:bodyPr/>
                    <a:lstStyle/>
                    <a:p>
                      <a:pPr algn="ctr" fontAlgn="ct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1.3. </a:t>
                      </a:r>
                      <a:r>
                        <a:rPr lang="ru-RU" sz="1400" b="1" i="0" u="none" strike="noStrike" dirty="0">
                          <a:solidFill>
                            <a:srgbClr val="000000"/>
                          </a:solidFill>
                          <a:effectLst/>
                          <a:latin typeface="Times New Roman" panose="02020603050405020304" pitchFamily="18" charset="0"/>
                          <a:cs typeface="Times New Roman" panose="02020603050405020304" pitchFamily="18" charset="0"/>
                        </a:rPr>
                        <a:t>Детальный план-график </a:t>
                      </a: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
                      </a:r>
                      <a:b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b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реализации </a:t>
                      </a:r>
                      <a:r>
                        <a:rPr lang="ru-RU" sz="1400" b="1" i="0" u="none" strike="noStrike" dirty="0">
                          <a:solidFill>
                            <a:srgbClr val="000000"/>
                          </a:solidFill>
                          <a:effectLst/>
                          <a:latin typeface="Times New Roman" panose="02020603050405020304" pitchFamily="18" charset="0"/>
                          <a:cs typeface="Times New Roman" panose="02020603050405020304" pitchFamily="18" charset="0"/>
                        </a:rPr>
                        <a:t>ГП</a:t>
                      </a: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ru-RU"/>
                    </a:p>
                  </a:txBody>
                  <a:tcPr/>
                </a:tc>
                <a:tc rowSpan="2">
                  <a:txBody>
                    <a:bodyPr/>
                    <a:lstStyle/>
                    <a:p>
                      <a:pPr algn="ctr" fontAlgn="ctr"/>
                      <a:r>
                        <a:rPr lang="ru-RU" sz="1400" b="1" i="0" u="none" strike="noStrike" dirty="0">
                          <a:solidFill>
                            <a:srgbClr val="000000"/>
                          </a:solidFill>
                          <a:effectLst/>
                          <a:latin typeface="Times New Roman" panose="02020603050405020304" pitchFamily="18" charset="0"/>
                          <a:cs typeface="Times New Roman" panose="02020603050405020304" pitchFamily="18" charset="0"/>
                        </a:rPr>
                        <a:t>2</a:t>
                      </a: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.2</a:t>
                      </a:r>
                      <a:r>
                        <a:rPr lang="ru-RU" sz="1400" b="1" i="0" u="none" strike="noStrike" dirty="0">
                          <a:solidFill>
                            <a:srgbClr val="000000"/>
                          </a:solidFill>
                          <a:effectLst/>
                          <a:latin typeface="Times New Roman" panose="02020603050405020304" pitchFamily="18" charset="0"/>
                          <a:cs typeface="Times New Roman" panose="02020603050405020304" pitchFamily="18" charset="0"/>
                        </a:rPr>
                        <a:t>. Непрограммная часть, прочие</a:t>
                      </a: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r>
              <a:tr h="860319">
                <a:tc gridSpan="2">
                  <a:txBody>
                    <a:bodyPr/>
                    <a:lstStyle/>
                    <a:p>
                      <a:pPr algn="ctr" fontAlgn="ct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1.4. </a:t>
                      </a:r>
                      <a:r>
                        <a:rPr lang="ru-RU" sz="1400" b="1" i="0" u="none" strike="noStrike" dirty="0">
                          <a:solidFill>
                            <a:srgbClr val="000000"/>
                          </a:solidFill>
                          <a:effectLst/>
                          <a:latin typeface="Times New Roman" panose="02020603050405020304" pitchFamily="18" charset="0"/>
                          <a:cs typeface="Times New Roman" panose="02020603050405020304" pitchFamily="18" charset="0"/>
                        </a:rPr>
                        <a:t>Мероприятия ГП, </a:t>
                      </a: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не выделенные в</a:t>
                      </a:r>
                      <a:b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br>
                      <a:r>
                        <a:rPr lang="ru-RU" sz="1400" b="1" i="0" u="none" strike="noStrike" dirty="0" smtClean="0">
                          <a:solidFill>
                            <a:srgbClr val="000000"/>
                          </a:solidFill>
                          <a:effectLst/>
                          <a:latin typeface="Times New Roman" panose="02020603050405020304" pitchFamily="18" charset="0"/>
                          <a:cs typeface="Times New Roman" panose="02020603050405020304" pitchFamily="18" charset="0"/>
                        </a:rPr>
                        <a:t>детальном  плане-графике</a:t>
                      </a:r>
                      <a:endParaRPr lang="ru-RU"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ru-RU"/>
                    </a:p>
                  </a:txBody>
                  <a:tcPr/>
                </a:tc>
                <a:tc vMerge="1">
                  <a:txBody>
                    <a:bodyPr/>
                    <a:lstStyle/>
                    <a:p>
                      <a:endParaRPr lang="ru-RU"/>
                    </a:p>
                  </a:txBody>
                  <a:tcPr/>
                </a:tc>
              </a:tr>
            </a:tbl>
          </a:graphicData>
        </a:graphic>
      </p:graphicFrame>
      <p:sp>
        <p:nvSpPr>
          <p:cNvPr id="4" name="Правая фигурная скобка 3"/>
          <p:cNvSpPr/>
          <p:nvPr/>
        </p:nvSpPr>
        <p:spPr>
          <a:xfrm>
            <a:off x="7505426" y="1322826"/>
            <a:ext cx="173580" cy="131047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TextBox 4"/>
          <p:cNvSpPr txBox="1"/>
          <p:nvPr/>
        </p:nvSpPr>
        <p:spPr>
          <a:xfrm>
            <a:off x="7635040" y="1529862"/>
            <a:ext cx="1696092" cy="688843"/>
          </a:xfrm>
          <a:prstGeom prst="rect">
            <a:avLst/>
          </a:prstGeom>
          <a:noFill/>
        </p:spPr>
        <p:txBody>
          <a:bodyPr wrap="square" rtlCol="0">
            <a:spAutoFit/>
          </a:bodyPr>
          <a:lstStyle/>
          <a:p>
            <a:r>
              <a:rPr lang="ru-RU" sz="1292" dirty="0">
                <a:solidFill>
                  <a:srgbClr val="C00000"/>
                </a:solidFill>
              </a:rPr>
              <a:t>ПЛАН </a:t>
            </a:r>
          </a:p>
          <a:p>
            <a:r>
              <a:rPr lang="ru-RU" sz="1292">
                <a:solidFill>
                  <a:srgbClr val="C00000"/>
                </a:solidFill>
              </a:rPr>
              <a:t>ДЕЯТЕЛЬНОСТИ </a:t>
            </a:r>
            <a:r>
              <a:rPr lang="ru-RU" sz="1292" smtClean="0">
                <a:solidFill>
                  <a:srgbClr val="C00000"/>
                </a:solidFill>
              </a:rPr>
              <a:t>ОИВ</a:t>
            </a:r>
            <a:endParaRPr lang="ru-RU" sz="1292" dirty="0">
              <a:solidFill>
                <a:srgbClr val="C00000"/>
              </a:solidFill>
            </a:endParaRPr>
          </a:p>
        </p:txBody>
      </p:sp>
      <p:sp>
        <p:nvSpPr>
          <p:cNvPr id="10" name="Левая фигурная скобка 9"/>
          <p:cNvSpPr/>
          <p:nvPr/>
        </p:nvSpPr>
        <p:spPr>
          <a:xfrm>
            <a:off x="1409655" y="1322825"/>
            <a:ext cx="174937" cy="4148644"/>
          </a:xfrm>
          <a:prstGeom prst="leftBrace">
            <a:avLst>
              <a:gd name="adj1" fmla="val 8333"/>
              <a:gd name="adj2" fmla="val 5010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1" name="TextBox 10"/>
          <p:cNvSpPr txBox="1"/>
          <p:nvPr/>
        </p:nvSpPr>
        <p:spPr>
          <a:xfrm>
            <a:off x="-26563" y="3138350"/>
            <a:ext cx="1746517" cy="688843"/>
          </a:xfrm>
          <a:prstGeom prst="rect">
            <a:avLst/>
          </a:prstGeom>
          <a:noFill/>
        </p:spPr>
        <p:txBody>
          <a:bodyPr wrap="square" rtlCol="0">
            <a:spAutoFit/>
          </a:bodyPr>
          <a:lstStyle/>
          <a:p>
            <a:r>
              <a:rPr lang="ru-RU" sz="1292" dirty="0">
                <a:solidFill>
                  <a:srgbClr val="C00000"/>
                </a:solidFill>
              </a:rPr>
              <a:t>ВНУТРЕННИЙ ПЛАН РАБОТЫ </a:t>
            </a:r>
            <a:endParaRPr lang="ru-RU" sz="1292" dirty="0" smtClean="0">
              <a:solidFill>
                <a:srgbClr val="C00000"/>
              </a:solidFill>
            </a:endParaRPr>
          </a:p>
          <a:p>
            <a:r>
              <a:rPr lang="ru-RU" sz="1292" dirty="0" smtClean="0">
                <a:solidFill>
                  <a:srgbClr val="C00000"/>
                </a:solidFill>
              </a:rPr>
              <a:t>ОИВ</a:t>
            </a:r>
            <a:endParaRPr lang="ru-RU" sz="1292" dirty="0">
              <a:solidFill>
                <a:srgbClr val="C00000"/>
              </a:solidFill>
            </a:endParaRPr>
          </a:p>
        </p:txBody>
      </p:sp>
      <p:sp>
        <p:nvSpPr>
          <p:cNvPr id="12" name="Левая фигурная скобка 11"/>
          <p:cNvSpPr/>
          <p:nvPr/>
        </p:nvSpPr>
        <p:spPr>
          <a:xfrm rot="16200000">
            <a:off x="3471505" y="3619684"/>
            <a:ext cx="193341" cy="395837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4" name="TextBox 13"/>
          <p:cNvSpPr txBox="1"/>
          <p:nvPr/>
        </p:nvSpPr>
        <p:spPr>
          <a:xfrm>
            <a:off x="2489203" y="5726271"/>
            <a:ext cx="2157944" cy="518604"/>
          </a:xfrm>
          <a:prstGeom prst="rect">
            <a:avLst/>
          </a:prstGeom>
          <a:noFill/>
        </p:spPr>
        <p:txBody>
          <a:bodyPr wrap="square" rtlCol="0">
            <a:spAutoFit/>
          </a:bodyPr>
          <a:lstStyle/>
          <a:p>
            <a:pPr algn="ctr"/>
            <a:r>
              <a:rPr lang="ru-RU" sz="1385" dirty="0">
                <a:solidFill>
                  <a:schemeClr val="accent6">
                    <a:lumMod val="50000"/>
                  </a:schemeClr>
                </a:solidFill>
              </a:rPr>
              <a:t>ГОСУДАРСТВЕННЫЕ ПРОГРАММЫ</a:t>
            </a:r>
          </a:p>
        </p:txBody>
      </p:sp>
      <p:sp>
        <p:nvSpPr>
          <p:cNvPr id="20" name="Левая фигурная скобка 19"/>
          <p:cNvSpPr/>
          <p:nvPr/>
        </p:nvSpPr>
        <p:spPr>
          <a:xfrm rot="16200000">
            <a:off x="6430533" y="4620647"/>
            <a:ext cx="191721" cy="1958066"/>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1" name="TextBox 20"/>
          <p:cNvSpPr txBox="1"/>
          <p:nvPr/>
        </p:nvSpPr>
        <p:spPr>
          <a:xfrm>
            <a:off x="5347482" y="5726271"/>
            <a:ext cx="2157944" cy="518604"/>
          </a:xfrm>
          <a:prstGeom prst="rect">
            <a:avLst/>
          </a:prstGeom>
          <a:noFill/>
        </p:spPr>
        <p:txBody>
          <a:bodyPr wrap="square" rtlCol="0">
            <a:spAutoFit/>
          </a:bodyPr>
          <a:lstStyle/>
          <a:p>
            <a:pPr algn="ctr"/>
            <a:r>
              <a:rPr lang="ru-RU" sz="1385" dirty="0">
                <a:solidFill>
                  <a:schemeClr val="accent6">
                    <a:lumMod val="50000"/>
                  </a:schemeClr>
                </a:solidFill>
              </a:rPr>
              <a:t>НЕПРОГРАММНАЯ</a:t>
            </a:r>
            <a:br>
              <a:rPr lang="ru-RU" sz="1385" dirty="0">
                <a:solidFill>
                  <a:schemeClr val="accent6">
                    <a:lumMod val="50000"/>
                  </a:schemeClr>
                </a:solidFill>
              </a:rPr>
            </a:br>
            <a:r>
              <a:rPr lang="ru-RU" sz="1385" dirty="0">
                <a:solidFill>
                  <a:schemeClr val="accent6">
                    <a:lumMod val="50000"/>
                  </a:schemeClr>
                </a:solidFill>
              </a:rPr>
              <a:t>ДЕЯТЕЛЬНОСТЬ</a:t>
            </a:r>
          </a:p>
        </p:txBody>
      </p:sp>
    </p:spTree>
    <p:extLst>
      <p:ext uri="{BB962C8B-B14F-4D97-AF65-F5344CB8AC3E}">
        <p14:creationId xmlns:p14="http://schemas.microsoft.com/office/powerpoint/2010/main" val="2254771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8"/>
          <p:cNvSpPr>
            <a:spLocks noChangeArrowheads="1"/>
          </p:cNvSpPr>
          <p:nvPr/>
        </p:nvSpPr>
        <p:spPr bwMode="auto">
          <a:xfrm>
            <a:off x="4142051" y="2797791"/>
            <a:ext cx="4498976" cy="297524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endParaRPr lang="ru-RU">
              <a:latin typeface="Arial Narrow" pitchFamily="34" charset="0"/>
            </a:endParaRPr>
          </a:p>
        </p:txBody>
      </p:sp>
      <p:sp>
        <p:nvSpPr>
          <p:cNvPr id="36869" name="Line 2"/>
          <p:cNvSpPr>
            <a:spLocks noChangeShapeType="1"/>
          </p:cNvSpPr>
          <p:nvPr/>
        </p:nvSpPr>
        <p:spPr bwMode="auto">
          <a:xfrm>
            <a:off x="5803592" y="1098730"/>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sp>
        <p:nvSpPr>
          <p:cNvPr id="36870" name="Rectangle 3"/>
          <p:cNvSpPr>
            <a:spLocks noChangeArrowheads="1"/>
          </p:cNvSpPr>
          <p:nvPr/>
        </p:nvSpPr>
        <p:spPr bwMode="auto">
          <a:xfrm>
            <a:off x="0" y="271553"/>
            <a:ext cx="903605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a:lnSpc>
                <a:spcPct val="90000"/>
              </a:lnSpc>
              <a:spcBef>
                <a:spcPct val="0"/>
              </a:spcBef>
              <a:buClrTx/>
              <a:buFontTx/>
              <a:buNone/>
            </a:pPr>
            <a:r>
              <a:rPr lang="ru-RU" altLang="ru-RU" sz="2400" b="1" dirty="0">
                <a:solidFill>
                  <a:schemeClr val="tx2"/>
                </a:solidFill>
                <a:latin typeface="Arial Narrow" pitchFamily="34" charset="0"/>
              </a:rPr>
              <a:t>Выбор формата </a:t>
            </a:r>
            <a:r>
              <a:rPr lang="ru-RU" altLang="ru-RU" sz="2400" b="1" dirty="0" smtClean="0">
                <a:solidFill>
                  <a:schemeClr val="tx2"/>
                </a:solidFill>
                <a:latin typeface="Arial Narrow" pitchFamily="34" charset="0"/>
              </a:rPr>
              <a:t>бюджета (с бюджетов на 2016-2018 годы)</a:t>
            </a:r>
            <a:endParaRPr lang="ru-RU" altLang="ru-RU" sz="2400" b="1" dirty="0">
              <a:solidFill>
                <a:schemeClr val="tx2"/>
              </a:solidFill>
              <a:latin typeface="Arial Narrow" pitchFamily="34" charset="0"/>
            </a:endParaRPr>
          </a:p>
        </p:txBody>
      </p:sp>
      <p:sp>
        <p:nvSpPr>
          <p:cNvPr id="2" name="Text Box 31"/>
          <p:cNvSpPr txBox="1">
            <a:spLocks noChangeArrowheads="1"/>
          </p:cNvSpPr>
          <p:nvPr/>
        </p:nvSpPr>
        <p:spPr bwMode="auto">
          <a:xfrm>
            <a:off x="745817" y="1003480"/>
            <a:ext cx="2576512" cy="77073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ct val="50000"/>
              </a:spcBef>
              <a:defRPr/>
            </a:pPr>
            <a:r>
              <a:rPr lang="ru-RU" b="1" dirty="0" smtClean="0">
                <a:latin typeface="Arial Narrow" pitchFamily="34" charset="0"/>
              </a:rPr>
              <a:t>Федеральный бюджет</a:t>
            </a:r>
          </a:p>
          <a:p>
            <a:pPr algn="ctr" eaLnBrk="1" hangingPunct="1">
              <a:spcBef>
                <a:spcPts val="0"/>
              </a:spcBef>
              <a:defRPr/>
            </a:pPr>
            <a:r>
              <a:rPr lang="ru-RU" dirty="0" smtClean="0">
                <a:latin typeface="Arial Narrow" pitchFamily="34" charset="0"/>
              </a:rPr>
              <a:t>(ст. 205 и 207 БК РФ</a:t>
            </a:r>
            <a:r>
              <a:rPr lang="ru-RU" b="1" dirty="0" smtClean="0">
                <a:latin typeface="Arial Narrow" pitchFamily="34" charset="0"/>
              </a:rPr>
              <a:t>)</a:t>
            </a:r>
          </a:p>
        </p:txBody>
      </p:sp>
      <p:sp>
        <p:nvSpPr>
          <p:cNvPr id="36874" name="Line 32"/>
          <p:cNvSpPr>
            <a:spLocks noChangeShapeType="1"/>
          </p:cNvSpPr>
          <p:nvPr/>
        </p:nvSpPr>
        <p:spPr bwMode="auto">
          <a:xfrm>
            <a:off x="3380119" y="1381704"/>
            <a:ext cx="7254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6875" name="Text Box 34"/>
          <p:cNvSpPr txBox="1">
            <a:spLocks noChangeArrowheads="1"/>
          </p:cNvSpPr>
          <p:nvPr/>
        </p:nvSpPr>
        <p:spPr bwMode="auto">
          <a:xfrm>
            <a:off x="4114492" y="1003480"/>
            <a:ext cx="2171700" cy="77035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dirty="0">
                <a:latin typeface="Arial Narrow" pitchFamily="34" charset="0"/>
              </a:rPr>
              <a:t>Программная структура</a:t>
            </a:r>
          </a:p>
        </p:txBody>
      </p:sp>
      <p:sp>
        <p:nvSpPr>
          <p:cNvPr id="36876" name="Text Box 35"/>
          <p:cNvSpPr txBox="1">
            <a:spLocks noChangeArrowheads="1"/>
          </p:cNvSpPr>
          <p:nvPr/>
        </p:nvSpPr>
        <p:spPr bwMode="auto">
          <a:xfrm>
            <a:off x="6570354" y="987606"/>
            <a:ext cx="2043113" cy="7771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Ведомственная структура</a:t>
            </a:r>
          </a:p>
        </p:txBody>
      </p:sp>
      <p:sp>
        <p:nvSpPr>
          <p:cNvPr id="36877" name="Text Box 36"/>
          <p:cNvSpPr txBox="1">
            <a:spLocks noChangeArrowheads="1"/>
          </p:cNvSpPr>
          <p:nvPr/>
        </p:nvSpPr>
        <p:spPr bwMode="auto">
          <a:xfrm>
            <a:off x="6278254" y="1127681"/>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eaLnBrk="1" hangingPunct="1">
              <a:spcBef>
                <a:spcPct val="50000"/>
              </a:spcBef>
              <a:buClrTx/>
              <a:buFontTx/>
              <a:buNone/>
            </a:pPr>
            <a:r>
              <a:rPr lang="ru-RU" altLang="ru-RU" sz="1800" dirty="0">
                <a:latin typeface="Arial Narrow" pitchFamily="34" charset="0"/>
              </a:rPr>
              <a:t>+</a:t>
            </a:r>
          </a:p>
        </p:txBody>
      </p:sp>
      <p:sp>
        <p:nvSpPr>
          <p:cNvPr id="3" name="Text Box 37"/>
          <p:cNvSpPr txBox="1">
            <a:spLocks noChangeArrowheads="1"/>
          </p:cNvSpPr>
          <p:nvPr/>
        </p:nvSpPr>
        <p:spPr bwMode="auto">
          <a:xfrm>
            <a:off x="774700" y="4642663"/>
            <a:ext cx="2576513" cy="106182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ts val="0"/>
              </a:spcBef>
              <a:defRPr/>
            </a:pPr>
            <a:r>
              <a:rPr lang="ru-RU" b="1" dirty="0" smtClean="0">
                <a:latin typeface="Arial Narrow" pitchFamily="34" charset="0"/>
              </a:rPr>
              <a:t>Местные бюджеты</a:t>
            </a:r>
          </a:p>
          <a:p>
            <a:pPr algn="ctr" eaLnBrk="1" hangingPunct="1">
              <a:spcBef>
                <a:spcPct val="50000"/>
              </a:spcBef>
              <a:defRPr/>
            </a:pPr>
            <a:r>
              <a:rPr lang="ru-RU" dirty="0" smtClean="0">
                <a:latin typeface="Arial Narrow" pitchFamily="34" charset="0"/>
              </a:rPr>
              <a:t>(</a:t>
            </a:r>
            <a:r>
              <a:rPr lang="ru-RU" dirty="0">
                <a:latin typeface="Arial Narrow" pitchFamily="34" charset="0"/>
              </a:rPr>
              <a:t>ст. 184.1 БК </a:t>
            </a:r>
            <a:r>
              <a:rPr lang="ru-RU" dirty="0" smtClean="0">
                <a:latin typeface="Arial Narrow" pitchFamily="34" charset="0"/>
              </a:rPr>
              <a:t>РФ;</a:t>
            </a:r>
            <a:br>
              <a:rPr lang="ru-RU" dirty="0" smtClean="0">
                <a:latin typeface="Arial Narrow" pitchFamily="34" charset="0"/>
              </a:rPr>
            </a:br>
            <a:r>
              <a:rPr lang="ru-RU" i="1" u="sng" dirty="0" smtClean="0">
                <a:latin typeface="Arial Narrow" pitchFamily="34" charset="0"/>
              </a:rPr>
              <a:t>закон субъекта РФ</a:t>
            </a:r>
            <a:r>
              <a:rPr lang="ru-RU" dirty="0" smtClean="0">
                <a:latin typeface="Arial Narrow" pitchFamily="34" charset="0"/>
              </a:rPr>
              <a:t>)</a:t>
            </a:r>
          </a:p>
        </p:txBody>
      </p:sp>
      <p:sp>
        <p:nvSpPr>
          <p:cNvPr id="36881" name="Line 38"/>
          <p:cNvSpPr>
            <a:spLocks noChangeShapeType="1"/>
          </p:cNvSpPr>
          <p:nvPr/>
        </p:nvSpPr>
        <p:spPr bwMode="auto">
          <a:xfrm flipV="1">
            <a:off x="3380119" y="4275344"/>
            <a:ext cx="690232" cy="75973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6882" name="Text Box 41"/>
          <p:cNvSpPr txBox="1">
            <a:spLocks noChangeArrowheads="1"/>
          </p:cNvSpPr>
          <p:nvPr/>
        </p:nvSpPr>
        <p:spPr bwMode="auto">
          <a:xfrm>
            <a:off x="4456113" y="3363212"/>
            <a:ext cx="1651000"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Программная структура</a:t>
            </a:r>
          </a:p>
        </p:txBody>
      </p:sp>
      <p:sp>
        <p:nvSpPr>
          <p:cNvPr id="36883" name="Text Box 42"/>
          <p:cNvSpPr txBox="1">
            <a:spLocks noChangeArrowheads="1"/>
          </p:cNvSpPr>
          <p:nvPr/>
        </p:nvSpPr>
        <p:spPr bwMode="auto">
          <a:xfrm>
            <a:off x="6206155" y="3488625"/>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eaLnBrk="1" hangingPunct="1">
              <a:spcBef>
                <a:spcPct val="50000"/>
              </a:spcBef>
              <a:buClrTx/>
              <a:buFontTx/>
              <a:buNone/>
            </a:pPr>
            <a:r>
              <a:rPr lang="ru-RU" altLang="ru-RU" sz="1800" dirty="0">
                <a:latin typeface="Arial Narrow" pitchFamily="34" charset="0"/>
              </a:rPr>
              <a:t>+</a:t>
            </a:r>
          </a:p>
        </p:txBody>
      </p:sp>
      <p:sp>
        <p:nvSpPr>
          <p:cNvPr id="36884" name="Text Box 43"/>
          <p:cNvSpPr txBox="1">
            <a:spLocks noChangeArrowheads="1"/>
          </p:cNvSpPr>
          <p:nvPr/>
        </p:nvSpPr>
        <p:spPr bwMode="auto">
          <a:xfrm>
            <a:off x="6546850" y="3360037"/>
            <a:ext cx="186372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Ведомственная структура</a:t>
            </a:r>
          </a:p>
        </p:txBody>
      </p:sp>
      <p:sp>
        <p:nvSpPr>
          <p:cNvPr id="36885" name="Line 44"/>
          <p:cNvSpPr>
            <a:spLocks noChangeShapeType="1"/>
          </p:cNvSpPr>
          <p:nvPr/>
        </p:nvSpPr>
        <p:spPr bwMode="auto">
          <a:xfrm>
            <a:off x="3361781" y="5062631"/>
            <a:ext cx="752711" cy="125628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6886" name="Text Box 45"/>
          <p:cNvSpPr txBox="1">
            <a:spLocks noChangeArrowheads="1"/>
          </p:cNvSpPr>
          <p:nvPr/>
        </p:nvSpPr>
        <p:spPr bwMode="auto">
          <a:xfrm>
            <a:off x="4411663" y="4610987"/>
            <a:ext cx="1695450"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Функциональная структура</a:t>
            </a:r>
          </a:p>
        </p:txBody>
      </p:sp>
      <p:sp>
        <p:nvSpPr>
          <p:cNvPr id="36887" name="Text Box 46"/>
          <p:cNvSpPr txBox="1">
            <a:spLocks noChangeArrowheads="1"/>
          </p:cNvSpPr>
          <p:nvPr/>
        </p:nvSpPr>
        <p:spPr bwMode="auto">
          <a:xfrm>
            <a:off x="6185871" y="4731637"/>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eaLnBrk="1" hangingPunct="1">
              <a:spcBef>
                <a:spcPct val="50000"/>
              </a:spcBef>
              <a:buClrTx/>
              <a:buFontTx/>
              <a:buNone/>
            </a:pPr>
            <a:r>
              <a:rPr lang="ru-RU" altLang="ru-RU" sz="1800" dirty="0">
                <a:latin typeface="Arial Narrow" pitchFamily="34" charset="0"/>
              </a:rPr>
              <a:t>+</a:t>
            </a:r>
          </a:p>
        </p:txBody>
      </p:sp>
      <p:sp>
        <p:nvSpPr>
          <p:cNvPr id="36888" name="Text Box 47"/>
          <p:cNvSpPr txBox="1">
            <a:spLocks noChangeArrowheads="1"/>
          </p:cNvSpPr>
          <p:nvPr/>
        </p:nvSpPr>
        <p:spPr bwMode="auto">
          <a:xfrm>
            <a:off x="6546850" y="4590350"/>
            <a:ext cx="186372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Ведомственная структура</a:t>
            </a:r>
          </a:p>
        </p:txBody>
      </p:sp>
      <p:sp>
        <p:nvSpPr>
          <p:cNvPr id="5" name="Text Box 50"/>
          <p:cNvSpPr txBox="1">
            <a:spLocks noChangeArrowheads="1"/>
          </p:cNvSpPr>
          <p:nvPr/>
        </p:nvSpPr>
        <p:spPr bwMode="auto">
          <a:xfrm>
            <a:off x="5969264" y="4098224"/>
            <a:ext cx="688975" cy="366713"/>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ct val="50000"/>
              </a:spcBef>
              <a:defRPr/>
            </a:pPr>
            <a:r>
              <a:rPr lang="ru-RU" b="1" dirty="0" smtClean="0">
                <a:latin typeface="Arial Narrow" pitchFamily="34" charset="0"/>
              </a:rPr>
              <a:t>ИЛИ</a:t>
            </a:r>
          </a:p>
        </p:txBody>
      </p:sp>
      <p:sp>
        <p:nvSpPr>
          <p:cNvPr id="21" name="Line 2"/>
          <p:cNvSpPr>
            <a:spLocks noChangeShapeType="1"/>
          </p:cNvSpPr>
          <p:nvPr/>
        </p:nvSpPr>
        <p:spPr bwMode="auto">
          <a:xfrm>
            <a:off x="5803592" y="2122309"/>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sp>
        <p:nvSpPr>
          <p:cNvPr id="22" name="Text Box 31"/>
          <p:cNvSpPr txBox="1">
            <a:spLocks noChangeArrowheads="1"/>
          </p:cNvSpPr>
          <p:nvPr/>
        </p:nvSpPr>
        <p:spPr bwMode="auto">
          <a:xfrm>
            <a:off x="745817" y="2027058"/>
            <a:ext cx="2576512" cy="668339"/>
          </a:xfrm>
          <a:prstGeom prst="rect">
            <a:avLst/>
          </a:prstGeom>
          <a:gradFill>
            <a:gsLst>
              <a:gs pos="0">
                <a:schemeClr val="accent4">
                  <a:tint val="1000"/>
                  <a:satMod val="255000"/>
                </a:schemeClr>
              </a:gs>
              <a:gs pos="55000">
                <a:schemeClr val="accent6">
                  <a:lumMod val="20000"/>
                  <a:lumOff val="80000"/>
                </a:schemeClr>
              </a:gs>
              <a:gs pos="100000">
                <a:schemeClr val="accent6">
                  <a:lumMod val="40000"/>
                  <a:lumOff val="60000"/>
                </a:schemeClr>
              </a:gs>
            </a:gsLst>
          </a:gradFill>
          <a:ln>
            <a:solidFill>
              <a:schemeClr val="accent6">
                <a:lumMod val="75000"/>
              </a:schemeClr>
            </a:solidFill>
            <a:headEnd/>
            <a:tailEnd/>
          </a:ln>
        </p:spPr>
        <p:style>
          <a:lnRef idx="1">
            <a:schemeClr val="accent4"/>
          </a:lnRef>
          <a:fillRef idx="2">
            <a:schemeClr val="accent4"/>
          </a:fillRef>
          <a:effectRef idx="1">
            <a:schemeClr val="accent4"/>
          </a:effectRef>
          <a:fontRef idx="minor">
            <a:schemeClr val="dk1"/>
          </a:fontRef>
        </p:style>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hangingPunct="1">
              <a:spcBef>
                <a:spcPct val="50000"/>
              </a:spcBef>
              <a:defRPr/>
            </a:pPr>
            <a:r>
              <a:rPr lang="ru-RU" b="1" dirty="0" smtClean="0">
                <a:latin typeface="Arial Narrow" pitchFamily="34" charset="0"/>
              </a:rPr>
              <a:t>Бюджеты субъектов РФ</a:t>
            </a:r>
          </a:p>
          <a:p>
            <a:pPr algn="ctr" eaLnBrk="1" hangingPunct="1">
              <a:spcBef>
                <a:spcPts val="0"/>
              </a:spcBef>
              <a:defRPr/>
            </a:pPr>
            <a:r>
              <a:rPr lang="ru-RU" dirty="0" smtClean="0">
                <a:latin typeface="Arial Narrow" pitchFamily="34" charset="0"/>
              </a:rPr>
              <a:t>(ст. 184.1 БК РФ</a:t>
            </a:r>
            <a:r>
              <a:rPr lang="ru-RU" b="1" dirty="0" smtClean="0">
                <a:latin typeface="Arial Narrow" pitchFamily="34" charset="0"/>
              </a:rPr>
              <a:t>)</a:t>
            </a:r>
          </a:p>
        </p:txBody>
      </p:sp>
      <p:sp>
        <p:nvSpPr>
          <p:cNvPr id="23" name="Line 32"/>
          <p:cNvSpPr>
            <a:spLocks noChangeShapeType="1"/>
          </p:cNvSpPr>
          <p:nvPr/>
        </p:nvSpPr>
        <p:spPr bwMode="auto">
          <a:xfrm>
            <a:off x="3380119" y="2364339"/>
            <a:ext cx="7254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 name="Text Box 34"/>
          <p:cNvSpPr txBox="1">
            <a:spLocks noChangeArrowheads="1"/>
          </p:cNvSpPr>
          <p:nvPr/>
        </p:nvSpPr>
        <p:spPr bwMode="auto">
          <a:xfrm>
            <a:off x="4114492" y="2027059"/>
            <a:ext cx="2171700" cy="6680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dirty="0">
                <a:latin typeface="Arial Narrow" pitchFamily="34" charset="0"/>
              </a:rPr>
              <a:t>Программная структура</a:t>
            </a:r>
          </a:p>
        </p:txBody>
      </p:sp>
      <p:sp>
        <p:nvSpPr>
          <p:cNvPr id="25" name="Text Box 35"/>
          <p:cNvSpPr txBox="1">
            <a:spLocks noChangeArrowheads="1"/>
          </p:cNvSpPr>
          <p:nvPr/>
        </p:nvSpPr>
        <p:spPr bwMode="auto">
          <a:xfrm>
            <a:off x="6570354" y="2011184"/>
            <a:ext cx="2043113" cy="6739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Ведомственная структура</a:t>
            </a:r>
          </a:p>
        </p:txBody>
      </p:sp>
      <p:sp>
        <p:nvSpPr>
          <p:cNvPr id="26" name="Text Box 36"/>
          <p:cNvSpPr txBox="1">
            <a:spLocks noChangeArrowheads="1"/>
          </p:cNvSpPr>
          <p:nvPr/>
        </p:nvSpPr>
        <p:spPr bwMode="auto">
          <a:xfrm>
            <a:off x="6278254" y="215126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eaLnBrk="1" hangingPunct="1">
              <a:spcBef>
                <a:spcPct val="50000"/>
              </a:spcBef>
              <a:buClrTx/>
              <a:buFontTx/>
              <a:buNone/>
            </a:pPr>
            <a:r>
              <a:rPr lang="ru-RU" altLang="ru-RU" sz="1800" dirty="0">
                <a:latin typeface="Arial Narrow" pitchFamily="34" charset="0"/>
              </a:rPr>
              <a:t>+</a:t>
            </a:r>
          </a:p>
        </p:txBody>
      </p:sp>
      <p:sp>
        <p:nvSpPr>
          <p:cNvPr id="27" name="Text Box 49"/>
          <p:cNvSpPr txBox="1">
            <a:spLocks noChangeArrowheads="1"/>
          </p:cNvSpPr>
          <p:nvPr/>
        </p:nvSpPr>
        <p:spPr bwMode="auto">
          <a:xfrm>
            <a:off x="5534025" y="2781172"/>
            <a:ext cx="20288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defRPr/>
            </a:pPr>
            <a:r>
              <a:rPr lang="ru-RU" sz="2400" b="1" u="sng" dirty="0" smtClean="0">
                <a:effectLst>
                  <a:outerShdw blurRad="38100" dist="38100" dir="2700000" algn="tl">
                    <a:srgbClr val="000000">
                      <a:alpha val="43137"/>
                    </a:srgbClr>
                  </a:outerShdw>
                </a:effectLst>
                <a:latin typeface="Arial Narrow" pitchFamily="34" charset="0"/>
              </a:rPr>
              <a:t>Право выбора</a:t>
            </a:r>
          </a:p>
        </p:txBody>
      </p:sp>
      <p:sp>
        <p:nvSpPr>
          <p:cNvPr id="28" name="Line 2"/>
          <p:cNvSpPr>
            <a:spLocks noChangeShapeType="1"/>
          </p:cNvSpPr>
          <p:nvPr/>
        </p:nvSpPr>
        <p:spPr bwMode="auto">
          <a:xfrm>
            <a:off x="5831151" y="6080159"/>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ru-RU"/>
          </a:p>
        </p:txBody>
      </p:sp>
      <p:sp>
        <p:nvSpPr>
          <p:cNvPr id="29" name="Text Box 34"/>
          <p:cNvSpPr txBox="1">
            <a:spLocks noChangeArrowheads="1"/>
          </p:cNvSpPr>
          <p:nvPr/>
        </p:nvSpPr>
        <p:spPr bwMode="auto">
          <a:xfrm>
            <a:off x="4142051" y="5984909"/>
            <a:ext cx="2171700" cy="6680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dirty="0">
                <a:latin typeface="Arial Narrow" pitchFamily="34" charset="0"/>
              </a:rPr>
              <a:t>Программная структура</a:t>
            </a:r>
          </a:p>
        </p:txBody>
      </p:sp>
      <p:sp>
        <p:nvSpPr>
          <p:cNvPr id="30" name="Text Box 35"/>
          <p:cNvSpPr txBox="1">
            <a:spLocks noChangeArrowheads="1"/>
          </p:cNvSpPr>
          <p:nvPr/>
        </p:nvSpPr>
        <p:spPr bwMode="auto">
          <a:xfrm>
            <a:off x="6597913" y="5969034"/>
            <a:ext cx="2043113" cy="6739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50000"/>
              </a:spcBef>
              <a:buClrTx/>
              <a:buFontTx/>
              <a:buNone/>
            </a:pPr>
            <a:r>
              <a:rPr lang="ru-RU" altLang="ru-RU" sz="1800">
                <a:latin typeface="Arial Narrow" pitchFamily="34" charset="0"/>
              </a:rPr>
              <a:t>Ведомственная структура</a:t>
            </a:r>
          </a:p>
        </p:txBody>
      </p:sp>
      <p:sp>
        <p:nvSpPr>
          <p:cNvPr id="31" name="Text Box 36"/>
          <p:cNvSpPr txBox="1">
            <a:spLocks noChangeArrowheads="1"/>
          </p:cNvSpPr>
          <p:nvPr/>
        </p:nvSpPr>
        <p:spPr bwMode="auto">
          <a:xfrm>
            <a:off x="6305813" y="6109110"/>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eaLnBrk="1" hangingPunct="1">
              <a:spcBef>
                <a:spcPct val="50000"/>
              </a:spcBef>
              <a:buClrTx/>
              <a:buFontTx/>
              <a:buNone/>
            </a:pPr>
            <a:r>
              <a:rPr lang="ru-RU" altLang="ru-RU" sz="1800" dirty="0">
                <a:latin typeface="Arial Narrow" pitchFamily="34" charset="0"/>
              </a:rPr>
              <a:t>+</a:t>
            </a:r>
          </a:p>
        </p:txBody>
      </p:sp>
    </p:spTree>
    <p:extLst>
      <p:ext uri="{BB962C8B-B14F-4D97-AF65-F5344CB8AC3E}">
        <p14:creationId xmlns:p14="http://schemas.microsoft.com/office/powerpoint/2010/main" val="393318618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Группа 9"/>
          <p:cNvGrpSpPr>
            <a:grpSpLocks/>
          </p:cNvGrpSpPr>
          <p:nvPr/>
        </p:nvGrpSpPr>
        <p:grpSpPr bwMode="auto">
          <a:xfrm>
            <a:off x="520700" y="1758950"/>
            <a:ext cx="2336800" cy="1079500"/>
            <a:chOff x="571500" y="1371600"/>
            <a:chExt cx="2336800" cy="1079500"/>
          </a:xfrm>
        </p:grpSpPr>
        <p:sp>
          <p:nvSpPr>
            <p:cNvPr id="6" name="Овал 5"/>
            <p:cNvSpPr/>
            <p:nvPr/>
          </p:nvSpPr>
          <p:spPr>
            <a:xfrm>
              <a:off x="660400" y="1485900"/>
              <a:ext cx="2120900" cy="8636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000"/>
            </a:p>
          </p:txBody>
        </p:sp>
        <p:sp>
          <p:nvSpPr>
            <p:cNvPr id="25632" name="TextBox 1"/>
            <p:cNvSpPr txBox="1">
              <a:spLocks noChangeArrowheads="1"/>
            </p:cNvSpPr>
            <p:nvPr/>
          </p:nvSpPr>
          <p:spPr bwMode="auto">
            <a:xfrm>
              <a:off x="571500" y="1371600"/>
              <a:ext cx="2336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b="1"/>
                <a:t>Ответственный исполнитель</a:t>
              </a:r>
            </a:p>
          </p:txBody>
        </p:sp>
      </p:grpSp>
      <p:grpSp>
        <p:nvGrpSpPr>
          <p:cNvPr id="25603" name="Группа 10"/>
          <p:cNvGrpSpPr>
            <a:grpSpLocks/>
          </p:cNvGrpSpPr>
          <p:nvPr/>
        </p:nvGrpSpPr>
        <p:grpSpPr bwMode="auto">
          <a:xfrm>
            <a:off x="6096000" y="5054600"/>
            <a:ext cx="2336800" cy="1079500"/>
            <a:chOff x="6451600" y="1911350"/>
            <a:chExt cx="2336800" cy="1079500"/>
          </a:xfrm>
        </p:grpSpPr>
        <p:sp>
          <p:nvSpPr>
            <p:cNvPr id="8" name="Овал 7"/>
            <p:cNvSpPr/>
            <p:nvPr/>
          </p:nvSpPr>
          <p:spPr>
            <a:xfrm>
              <a:off x="6534150" y="1911350"/>
              <a:ext cx="2120900" cy="1079500"/>
            </a:xfrm>
            <a:prstGeom prst="ellipse">
              <a:avLst/>
            </a:prstGeom>
            <a:solidFill>
              <a:srgbClr val="C9E7A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000"/>
            </a:p>
          </p:txBody>
        </p:sp>
        <p:sp>
          <p:nvSpPr>
            <p:cNvPr id="25630" name="TextBox 2"/>
            <p:cNvSpPr txBox="1">
              <a:spLocks noChangeArrowheads="1"/>
            </p:cNvSpPr>
            <p:nvPr/>
          </p:nvSpPr>
          <p:spPr bwMode="auto">
            <a:xfrm>
              <a:off x="6451600" y="1911350"/>
              <a:ext cx="2336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b="1"/>
                <a:t>Министерство экономического развития</a:t>
              </a:r>
            </a:p>
          </p:txBody>
        </p:sp>
      </p:grpSp>
      <p:grpSp>
        <p:nvGrpSpPr>
          <p:cNvPr id="25604" name="Группа 12"/>
          <p:cNvGrpSpPr>
            <a:grpSpLocks/>
          </p:cNvGrpSpPr>
          <p:nvPr/>
        </p:nvGrpSpPr>
        <p:grpSpPr bwMode="auto">
          <a:xfrm>
            <a:off x="501650" y="5054600"/>
            <a:ext cx="2336800" cy="1079500"/>
            <a:chOff x="558800" y="4908550"/>
            <a:chExt cx="2336800" cy="1079500"/>
          </a:xfrm>
        </p:grpSpPr>
        <p:sp>
          <p:nvSpPr>
            <p:cNvPr id="7" name="Овал 6"/>
            <p:cNvSpPr/>
            <p:nvPr/>
          </p:nvSpPr>
          <p:spPr>
            <a:xfrm>
              <a:off x="660400" y="5016500"/>
              <a:ext cx="2120900" cy="8636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000"/>
            </a:p>
          </p:txBody>
        </p:sp>
        <p:sp>
          <p:nvSpPr>
            <p:cNvPr id="25628" name="TextBox 3"/>
            <p:cNvSpPr txBox="1">
              <a:spLocks noChangeArrowheads="1"/>
            </p:cNvSpPr>
            <p:nvPr/>
          </p:nvSpPr>
          <p:spPr bwMode="auto">
            <a:xfrm>
              <a:off x="558800" y="4908550"/>
              <a:ext cx="2336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b="1"/>
                <a:t>Министерство финансов</a:t>
              </a:r>
            </a:p>
          </p:txBody>
        </p:sp>
      </p:grpSp>
      <p:grpSp>
        <p:nvGrpSpPr>
          <p:cNvPr id="25605" name="Группа 11"/>
          <p:cNvGrpSpPr>
            <a:grpSpLocks/>
          </p:cNvGrpSpPr>
          <p:nvPr/>
        </p:nvGrpSpPr>
        <p:grpSpPr bwMode="auto">
          <a:xfrm>
            <a:off x="6229350" y="1682750"/>
            <a:ext cx="2336800" cy="1104900"/>
            <a:chOff x="3644900" y="3175000"/>
            <a:chExt cx="2336800" cy="1104900"/>
          </a:xfrm>
        </p:grpSpPr>
        <p:sp>
          <p:nvSpPr>
            <p:cNvPr id="9" name="Овал 8"/>
            <p:cNvSpPr/>
            <p:nvPr/>
          </p:nvSpPr>
          <p:spPr>
            <a:xfrm>
              <a:off x="3727450" y="3175000"/>
              <a:ext cx="2120900" cy="10795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000"/>
            </a:p>
          </p:txBody>
        </p:sp>
        <p:sp>
          <p:nvSpPr>
            <p:cNvPr id="25626" name="TextBox 4"/>
            <p:cNvSpPr txBox="1">
              <a:spLocks noChangeArrowheads="1"/>
            </p:cNvSpPr>
            <p:nvPr/>
          </p:nvSpPr>
          <p:spPr bwMode="auto">
            <a:xfrm>
              <a:off x="3644900" y="3200400"/>
              <a:ext cx="2336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b="1"/>
                <a:t>Правительство Российской Федерации </a:t>
              </a:r>
            </a:p>
          </p:txBody>
        </p:sp>
      </p:grpSp>
      <p:grpSp>
        <p:nvGrpSpPr>
          <p:cNvPr id="25606" name="Группа 27"/>
          <p:cNvGrpSpPr>
            <a:grpSpLocks/>
          </p:cNvGrpSpPr>
          <p:nvPr/>
        </p:nvGrpSpPr>
        <p:grpSpPr bwMode="auto">
          <a:xfrm>
            <a:off x="2420938" y="1930400"/>
            <a:ext cx="6392862" cy="3319463"/>
            <a:chOff x="2713390" y="1536184"/>
            <a:chExt cx="6392510" cy="3320197"/>
          </a:xfrm>
        </p:grpSpPr>
        <p:cxnSp>
          <p:nvCxnSpPr>
            <p:cNvPr id="19" name="Прямая со стрелкой 18"/>
            <p:cNvCxnSpPr/>
            <p:nvPr/>
          </p:nvCxnSpPr>
          <p:spPr>
            <a:xfrm flipV="1">
              <a:off x="3016585" y="1828349"/>
              <a:ext cx="3581203" cy="114325"/>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25621" name="TextBox 24"/>
            <p:cNvSpPr txBox="1">
              <a:spLocks noChangeArrowheads="1"/>
            </p:cNvSpPr>
            <p:nvPr/>
          </p:nvSpPr>
          <p:spPr bwMode="auto">
            <a:xfrm rot="-171790">
              <a:off x="3740150" y="1536184"/>
              <a:ext cx="238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800" b="1"/>
                <a:t>отчёт</a:t>
              </a:r>
            </a:p>
          </p:txBody>
        </p:sp>
        <p:sp>
          <p:nvSpPr>
            <p:cNvPr id="25622" name="TextBox 38"/>
            <p:cNvSpPr txBox="1">
              <a:spLocks noChangeArrowheads="1"/>
            </p:cNvSpPr>
            <p:nvPr/>
          </p:nvSpPr>
          <p:spPr bwMode="auto">
            <a:xfrm rot="-2229570">
              <a:off x="2713390" y="4036766"/>
              <a:ext cx="25897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800" b="1" i="1"/>
                <a:t>заключения на отчет</a:t>
              </a:r>
            </a:p>
          </p:txBody>
        </p:sp>
        <p:sp>
          <p:nvSpPr>
            <p:cNvPr id="25623" name="TextBox 39"/>
            <p:cNvSpPr txBox="1">
              <a:spLocks noChangeArrowheads="1"/>
            </p:cNvSpPr>
            <p:nvPr/>
          </p:nvSpPr>
          <p:spPr bwMode="auto">
            <a:xfrm rot="5078868">
              <a:off x="5799240" y="3371414"/>
              <a:ext cx="261599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700" b="1" i="1"/>
                <a:t>заключения на отчет</a:t>
              </a:r>
            </a:p>
          </p:txBody>
        </p:sp>
        <p:sp>
          <p:nvSpPr>
            <p:cNvPr id="25624" name="TextBox 40"/>
            <p:cNvSpPr txBox="1">
              <a:spLocks noChangeArrowheads="1"/>
            </p:cNvSpPr>
            <p:nvPr/>
          </p:nvSpPr>
          <p:spPr bwMode="auto">
            <a:xfrm>
              <a:off x="7632207" y="3022658"/>
              <a:ext cx="147369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800" b="1" i="1"/>
                <a:t>СВОДНЫЙ </a:t>
              </a:r>
            </a:p>
            <a:p>
              <a:pPr algn="ctr" eaLnBrk="1" hangingPunct="1">
                <a:spcBef>
                  <a:spcPct val="0"/>
                </a:spcBef>
                <a:buClrTx/>
                <a:buFontTx/>
                <a:buNone/>
              </a:pPr>
              <a:r>
                <a:rPr lang="ru-RU" altLang="ru-RU" sz="1800" b="1" i="1"/>
                <a:t>ГОДОВОЙ </a:t>
              </a:r>
            </a:p>
            <a:p>
              <a:pPr algn="ctr" eaLnBrk="1" hangingPunct="1">
                <a:spcBef>
                  <a:spcPct val="0"/>
                </a:spcBef>
                <a:buClrTx/>
                <a:buFontTx/>
                <a:buNone/>
              </a:pPr>
              <a:r>
                <a:rPr lang="ru-RU" altLang="ru-RU" sz="1800" b="1" i="1"/>
                <a:t>ДОКЛАД</a:t>
              </a:r>
            </a:p>
          </p:txBody>
        </p:sp>
      </p:grpSp>
      <p:grpSp>
        <p:nvGrpSpPr>
          <p:cNvPr id="25607" name="Группа 29"/>
          <p:cNvGrpSpPr>
            <a:grpSpLocks/>
          </p:cNvGrpSpPr>
          <p:nvPr/>
        </p:nvGrpSpPr>
        <p:grpSpPr bwMode="auto">
          <a:xfrm>
            <a:off x="2724150" y="2336800"/>
            <a:ext cx="3587750" cy="2997200"/>
            <a:chOff x="3016250" y="1943100"/>
            <a:chExt cx="3587750" cy="2997200"/>
          </a:xfrm>
        </p:grpSpPr>
        <p:cxnSp>
          <p:nvCxnSpPr>
            <p:cNvPr id="15" name="Прямая со стрелкой 14"/>
            <p:cNvCxnSpPr/>
            <p:nvPr/>
          </p:nvCxnSpPr>
          <p:spPr>
            <a:xfrm>
              <a:off x="3016250" y="1943100"/>
              <a:ext cx="3587750" cy="299720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25619" name="TextBox 25"/>
            <p:cNvSpPr txBox="1">
              <a:spLocks noChangeArrowheads="1"/>
            </p:cNvSpPr>
            <p:nvPr/>
          </p:nvSpPr>
          <p:spPr bwMode="auto">
            <a:xfrm rot="2389983">
              <a:off x="3616325" y="3053167"/>
              <a:ext cx="238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800" b="1"/>
                <a:t>отчёт</a:t>
              </a:r>
            </a:p>
          </p:txBody>
        </p:sp>
      </p:grpSp>
      <p:grpSp>
        <p:nvGrpSpPr>
          <p:cNvPr id="25608" name="Группа 28"/>
          <p:cNvGrpSpPr>
            <a:grpSpLocks/>
          </p:cNvGrpSpPr>
          <p:nvPr/>
        </p:nvGrpSpPr>
        <p:grpSpPr bwMode="auto">
          <a:xfrm>
            <a:off x="1663700" y="2336800"/>
            <a:ext cx="1066800" cy="2825750"/>
            <a:chOff x="1955800" y="1943100"/>
            <a:chExt cx="1066800" cy="2825750"/>
          </a:xfrm>
        </p:grpSpPr>
        <p:cxnSp>
          <p:nvCxnSpPr>
            <p:cNvPr id="16" name="Прямая со стрелкой 15"/>
            <p:cNvCxnSpPr/>
            <p:nvPr/>
          </p:nvCxnSpPr>
          <p:spPr>
            <a:xfrm flipH="1">
              <a:off x="1955800" y="1943100"/>
              <a:ext cx="1066800" cy="2825750"/>
            </a:xfrm>
            <a:prstGeom prst="straightConnector1">
              <a:avLst/>
            </a:prstGeom>
            <a:ln w="19050">
              <a:tailEnd type="stealth" w="med" len="lg"/>
            </a:ln>
          </p:spPr>
          <p:style>
            <a:lnRef idx="1">
              <a:schemeClr val="accent1"/>
            </a:lnRef>
            <a:fillRef idx="0">
              <a:schemeClr val="accent1"/>
            </a:fillRef>
            <a:effectRef idx="0">
              <a:schemeClr val="accent1"/>
            </a:effectRef>
            <a:fontRef idx="minor">
              <a:schemeClr val="tx1"/>
            </a:fontRef>
          </p:style>
        </p:cxnSp>
        <p:sp>
          <p:nvSpPr>
            <p:cNvPr id="25617" name="TextBox 26"/>
            <p:cNvSpPr txBox="1">
              <a:spLocks noChangeArrowheads="1"/>
            </p:cNvSpPr>
            <p:nvPr/>
          </p:nvSpPr>
          <p:spPr bwMode="auto">
            <a:xfrm rot="-4079450">
              <a:off x="1065672" y="3307835"/>
              <a:ext cx="238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1800" b="1"/>
                <a:t>отчёт</a:t>
              </a:r>
            </a:p>
          </p:txBody>
        </p:sp>
      </p:grpSp>
      <p:cxnSp>
        <p:nvCxnSpPr>
          <p:cNvPr id="32" name="Прямая со стрелкой 31"/>
          <p:cNvCxnSpPr/>
          <p:nvPr/>
        </p:nvCxnSpPr>
        <p:spPr>
          <a:xfrm flipV="1">
            <a:off x="2724150" y="2590800"/>
            <a:ext cx="3854450" cy="3003550"/>
          </a:xfrm>
          <a:prstGeom prst="straightConnector1">
            <a:avLst/>
          </a:prstGeom>
          <a:ln w="19050">
            <a:prstDash val="lgDash"/>
            <a:tailEnd type="stealth" w="lg" len="lg"/>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H="1" flipV="1">
            <a:off x="6578600" y="2590800"/>
            <a:ext cx="190500" cy="2465388"/>
          </a:xfrm>
          <a:prstGeom prst="straightConnector1">
            <a:avLst/>
          </a:prstGeom>
          <a:ln w="19050">
            <a:prstDash val="lgDash"/>
            <a:tailEnd type="stealth" w="lg" len="lg"/>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7480300" y="2759075"/>
            <a:ext cx="39688" cy="2295525"/>
          </a:xfrm>
          <a:prstGeom prst="straightConnector1">
            <a:avLst/>
          </a:prstGeom>
          <a:ln w="19050">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25612" name="TextBox 42"/>
          <p:cNvSpPr txBox="1">
            <a:spLocks noChangeArrowheads="1"/>
          </p:cNvSpPr>
          <p:nvPr/>
        </p:nvSpPr>
        <p:spPr bwMode="auto">
          <a:xfrm>
            <a:off x="501650" y="355600"/>
            <a:ext cx="807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b="1"/>
              <a:t>Формирование отчета о ходе реализации и оценке эффективности государственной программы</a:t>
            </a:r>
          </a:p>
        </p:txBody>
      </p:sp>
      <p:sp>
        <p:nvSpPr>
          <p:cNvPr id="25613" name="TextBox 43"/>
          <p:cNvSpPr txBox="1">
            <a:spLocks noChangeArrowheads="1"/>
          </p:cNvSpPr>
          <p:nvPr/>
        </p:nvSpPr>
        <p:spPr bwMode="auto">
          <a:xfrm rot="-2218229">
            <a:off x="1976438" y="2335213"/>
            <a:ext cx="174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a:t>до 1 марта</a:t>
            </a:r>
          </a:p>
        </p:txBody>
      </p:sp>
      <p:sp>
        <p:nvSpPr>
          <p:cNvPr id="25614" name="TextBox 44"/>
          <p:cNvSpPr txBox="1">
            <a:spLocks noChangeArrowheads="1"/>
          </p:cNvSpPr>
          <p:nvPr/>
        </p:nvSpPr>
        <p:spPr bwMode="auto">
          <a:xfrm rot="1220019">
            <a:off x="5613400" y="2497138"/>
            <a:ext cx="1739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a:t>до 20 марта</a:t>
            </a:r>
          </a:p>
        </p:txBody>
      </p:sp>
      <p:sp>
        <p:nvSpPr>
          <p:cNvPr id="25615" name="TextBox 51"/>
          <p:cNvSpPr txBox="1">
            <a:spLocks noChangeArrowheads="1"/>
          </p:cNvSpPr>
          <p:nvPr/>
        </p:nvSpPr>
        <p:spPr bwMode="auto">
          <a:xfrm rot="872863">
            <a:off x="6910388" y="4702175"/>
            <a:ext cx="1741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a:t>до 1 апреля</a:t>
            </a:r>
          </a:p>
        </p:txBody>
      </p:sp>
    </p:spTree>
    <p:extLst>
      <p:ext uri="{BB962C8B-B14F-4D97-AF65-F5344CB8AC3E}">
        <p14:creationId xmlns:p14="http://schemas.microsoft.com/office/powerpoint/2010/main" val="1140245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250" y="1000125"/>
            <a:ext cx="3590925" cy="646331"/>
          </a:xfrm>
          <a:prstGeom prst="rect">
            <a:avLst/>
          </a:prstGeom>
          <a:solidFill>
            <a:schemeClr val="accent5">
              <a:lumMod val="20000"/>
              <a:lumOff val="80000"/>
            </a:schemeClr>
          </a:solidFill>
        </p:spPr>
        <p:txBody>
          <a:bodyPr wrap="square" rtlCol="0">
            <a:spAutoFit/>
          </a:bodyPr>
          <a:lstStyle/>
          <a:p>
            <a:pPr algn="ctr"/>
            <a:r>
              <a:rPr lang="ru-RU" b="1" dirty="0" smtClean="0">
                <a:effectLst>
                  <a:outerShdw blurRad="38100" dist="38100" dir="2700000" algn="tl">
                    <a:srgbClr val="000000">
                      <a:alpha val="43137"/>
                    </a:srgbClr>
                  </a:outerShdw>
                </a:effectLst>
              </a:rPr>
              <a:t>АИС «Государственные программы»</a:t>
            </a:r>
            <a:endParaRPr lang="ru-RU" b="1" dirty="0">
              <a:effectLst>
                <a:outerShdw blurRad="38100" dist="38100" dir="2700000" algn="tl">
                  <a:srgbClr val="000000">
                    <a:alpha val="43137"/>
                  </a:srgbClr>
                </a:outerShdw>
              </a:effectLst>
            </a:endParaRPr>
          </a:p>
        </p:txBody>
      </p:sp>
      <p:sp>
        <p:nvSpPr>
          <p:cNvPr id="3" name="TextBox 2"/>
          <p:cNvSpPr txBox="1"/>
          <p:nvPr/>
        </p:nvSpPr>
        <p:spPr>
          <a:xfrm>
            <a:off x="5029200" y="1009650"/>
            <a:ext cx="3590925" cy="636806"/>
          </a:xfrm>
          <a:prstGeom prst="rect">
            <a:avLst/>
          </a:prstGeom>
          <a:solidFill>
            <a:schemeClr val="accent6">
              <a:lumMod val="20000"/>
              <a:lumOff val="80000"/>
            </a:schemeClr>
          </a:solidFill>
        </p:spPr>
        <p:txBody>
          <a:bodyPr wrap="square" rtlCol="0" anchor="ctr">
            <a:noAutofit/>
          </a:bodyPr>
          <a:lstStyle/>
          <a:p>
            <a:pPr algn="ctr"/>
            <a:endParaRPr lang="ru-RU" b="1" dirty="0">
              <a:effectLst>
                <a:outerShdw blurRad="38100" dist="38100" dir="2700000" algn="tl">
                  <a:srgbClr val="000000">
                    <a:alpha val="43137"/>
                  </a:srgbClr>
                </a:outerShdw>
              </a:effectLst>
            </a:endParaRPr>
          </a:p>
        </p:txBody>
      </p:sp>
      <p:sp>
        <p:nvSpPr>
          <p:cNvPr id="4" name="TextBox 3"/>
          <p:cNvSpPr txBox="1"/>
          <p:nvPr/>
        </p:nvSpPr>
        <p:spPr>
          <a:xfrm>
            <a:off x="476249" y="1778863"/>
            <a:ext cx="3590925" cy="646331"/>
          </a:xfrm>
          <a:prstGeom prst="rect">
            <a:avLst/>
          </a:prstGeom>
          <a:solidFill>
            <a:schemeClr val="accent5">
              <a:lumMod val="20000"/>
              <a:lumOff val="80000"/>
            </a:schemeClr>
          </a:solidFill>
          <a:ln>
            <a:solidFill>
              <a:schemeClr val="accent4">
                <a:lumMod val="75000"/>
              </a:schemeClr>
            </a:solidFill>
          </a:ln>
        </p:spPr>
        <p:txBody>
          <a:bodyPr wrap="square" rtlCol="0">
            <a:spAutoFit/>
          </a:bodyPr>
          <a:lstStyle/>
          <a:p>
            <a:pPr algn="ctr"/>
            <a:r>
              <a:rPr lang="ru-RU" dirty="0" smtClean="0"/>
              <a:t>Структура государственной программы</a:t>
            </a:r>
            <a:endParaRPr lang="ru-RU" dirty="0"/>
          </a:p>
        </p:txBody>
      </p:sp>
      <p:sp>
        <p:nvSpPr>
          <p:cNvPr id="6" name="TextBox 5"/>
          <p:cNvSpPr txBox="1"/>
          <p:nvPr/>
        </p:nvSpPr>
        <p:spPr>
          <a:xfrm>
            <a:off x="5029200" y="1788388"/>
            <a:ext cx="3590925" cy="636806"/>
          </a:xfrm>
          <a:prstGeom prst="rect">
            <a:avLst/>
          </a:prstGeom>
          <a:solidFill>
            <a:schemeClr val="accent6">
              <a:lumMod val="20000"/>
              <a:lumOff val="80000"/>
            </a:schemeClr>
          </a:solidFill>
          <a:ln>
            <a:solidFill>
              <a:schemeClr val="accent6">
                <a:lumMod val="75000"/>
              </a:schemeClr>
            </a:solidFill>
          </a:ln>
        </p:spPr>
        <p:txBody>
          <a:bodyPr wrap="square" rtlCol="0" anchor="ctr">
            <a:noAutofit/>
          </a:bodyPr>
          <a:lstStyle/>
          <a:p>
            <a:pPr algn="ctr"/>
            <a:r>
              <a:rPr lang="ru-RU" dirty="0" smtClean="0"/>
              <a:t>Элементы классификации расходов</a:t>
            </a:r>
            <a:endParaRPr lang="ru-RU" dirty="0"/>
          </a:p>
        </p:txBody>
      </p:sp>
      <p:sp>
        <p:nvSpPr>
          <p:cNvPr id="7" name="TextBox 6"/>
          <p:cNvSpPr txBox="1"/>
          <p:nvPr/>
        </p:nvSpPr>
        <p:spPr>
          <a:xfrm>
            <a:off x="5029199" y="2664688"/>
            <a:ext cx="3590925" cy="636806"/>
          </a:xfrm>
          <a:prstGeom prst="rect">
            <a:avLst/>
          </a:prstGeom>
          <a:solidFill>
            <a:schemeClr val="accent6">
              <a:lumMod val="20000"/>
              <a:lumOff val="80000"/>
            </a:schemeClr>
          </a:solidFill>
          <a:ln>
            <a:solidFill>
              <a:schemeClr val="accent6">
                <a:lumMod val="75000"/>
              </a:schemeClr>
            </a:solidFill>
          </a:ln>
        </p:spPr>
        <p:txBody>
          <a:bodyPr wrap="square" rtlCol="0" anchor="ctr">
            <a:noAutofit/>
          </a:bodyPr>
          <a:lstStyle/>
          <a:p>
            <a:pPr algn="ctr"/>
            <a:r>
              <a:rPr lang="ru-RU" dirty="0" smtClean="0"/>
              <a:t>Распределение расходов по КБК</a:t>
            </a:r>
          </a:p>
          <a:p>
            <a:pPr algn="ctr"/>
            <a:r>
              <a:rPr lang="ru-RU" dirty="0" smtClean="0"/>
              <a:t>при формировании бюджета</a:t>
            </a:r>
            <a:endParaRPr lang="ru-RU" dirty="0"/>
          </a:p>
        </p:txBody>
      </p:sp>
      <p:sp>
        <p:nvSpPr>
          <p:cNvPr id="8" name="TextBox 7"/>
          <p:cNvSpPr txBox="1"/>
          <p:nvPr/>
        </p:nvSpPr>
        <p:spPr>
          <a:xfrm>
            <a:off x="5029198" y="3550513"/>
            <a:ext cx="3590925" cy="636806"/>
          </a:xfrm>
          <a:prstGeom prst="rect">
            <a:avLst/>
          </a:prstGeom>
          <a:solidFill>
            <a:schemeClr val="accent6">
              <a:lumMod val="20000"/>
              <a:lumOff val="80000"/>
            </a:schemeClr>
          </a:solidFill>
          <a:ln>
            <a:solidFill>
              <a:schemeClr val="accent6">
                <a:lumMod val="75000"/>
              </a:schemeClr>
            </a:solidFill>
          </a:ln>
        </p:spPr>
        <p:txBody>
          <a:bodyPr wrap="square" rtlCol="0" anchor="ctr">
            <a:noAutofit/>
          </a:bodyPr>
          <a:lstStyle/>
          <a:p>
            <a:pPr algn="ctr"/>
            <a:r>
              <a:rPr lang="ru-RU" dirty="0" smtClean="0"/>
              <a:t>Бюджет, </a:t>
            </a:r>
          </a:p>
          <a:p>
            <a:pPr algn="ctr"/>
            <a:r>
              <a:rPr lang="ru-RU" dirty="0" smtClean="0"/>
              <a:t>сводная бюджетная роспись</a:t>
            </a:r>
            <a:endParaRPr lang="ru-RU" dirty="0"/>
          </a:p>
        </p:txBody>
      </p:sp>
      <p:sp>
        <p:nvSpPr>
          <p:cNvPr id="9" name="TextBox 8"/>
          <p:cNvSpPr txBox="1"/>
          <p:nvPr/>
        </p:nvSpPr>
        <p:spPr>
          <a:xfrm>
            <a:off x="5029200" y="4483963"/>
            <a:ext cx="3590925" cy="636806"/>
          </a:xfrm>
          <a:prstGeom prst="rect">
            <a:avLst/>
          </a:prstGeom>
          <a:solidFill>
            <a:schemeClr val="accent6">
              <a:lumMod val="20000"/>
              <a:lumOff val="80000"/>
            </a:schemeClr>
          </a:solidFill>
          <a:ln>
            <a:solidFill>
              <a:schemeClr val="accent6">
                <a:lumMod val="75000"/>
              </a:schemeClr>
            </a:solidFill>
          </a:ln>
        </p:spPr>
        <p:txBody>
          <a:bodyPr wrap="square" rtlCol="0" anchor="ctr">
            <a:noAutofit/>
          </a:bodyPr>
          <a:lstStyle/>
          <a:p>
            <a:pPr algn="ctr"/>
            <a:r>
              <a:rPr lang="ru-RU" dirty="0" smtClean="0"/>
              <a:t>Кассовое исполнение</a:t>
            </a:r>
          </a:p>
          <a:p>
            <a:pPr algn="ctr"/>
            <a:r>
              <a:rPr lang="ru-RU" dirty="0" smtClean="0"/>
              <a:t>бюджета по расходам</a:t>
            </a:r>
            <a:endParaRPr lang="ru-RU" dirty="0"/>
          </a:p>
        </p:txBody>
      </p:sp>
      <p:sp>
        <p:nvSpPr>
          <p:cNvPr id="10" name="TextBox 9"/>
          <p:cNvSpPr txBox="1"/>
          <p:nvPr/>
        </p:nvSpPr>
        <p:spPr>
          <a:xfrm>
            <a:off x="476248" y="2664688"/>
            <a:ext cx="3590925" cy="646331"/>
          </a:xfrm>
          <a:prstGeom prst="rect">
            <a:avLst/>
          </a:prstGeom>
          <a:solidFill>
            <a:schemeClr val="accent5">
              <a:lumMod val="20000"/>
              <a:lumOff val="80000"/>
            </a:schemeClr>
          </a:solidFill>
          <a:ln>
            <a:solidFill>
              <a:schemeClr val="accent4">
                <a:lumMod val="75000"/>
              </a:schemeClr>
            </a:solidFill>
          </a:ln>
        </p:spPr>
        <p:txBody>
          <a:bodyPr wrap="square" rtlCol="0">
            <a:spAutoFit/>
          </a:bodyPr>
          <a:lstStyle/>
          <a:p>
            <a:pPr algn="ctr"/>
            <a:r>
              <a:rPr lang="ru-RU" dirty="0" smtClean="0"/>
              <a:t>Ресурсное обеспечение государственной программы</a:t>
            </a:r>
            <a:endParaRPr lang="ru-RU" dirty="0"/>
          </a:p>
        </p:txBody>
      </p:sp>
      <p:sp>
        <p:nvSpPr>
          <p:cNvPr id="11" name="TextBox 10"/>
          <p:cNvSpPr txBox="1"/>
          <p:nvPr/>
        </p:nvSpPr>
        <p:spPr>
          <a:xfrm>
            <a:off x="476250" y="3550513"/>
            <a:ext cx="3590925" cy="646331"/>
          </a:xfrm>
          <a:prstGeom prst="rect">
            <a:avLst/>
          </a:prstGeom>
          <a:solidFill>
            <a:schemeClr val="accent5">
              <a:lumMod val="20000"/>
              <a:lumOff val="80000"/>
            </a:schemeClr>
          </a:solidFill>
          <a:ln>
            <a:solidFill>
              <a:schemeClr val="accent4">
                <a:lumMod val="75000"/>
              </a:schemeClr>
            </a:solidFill>
          </a:ln>
        </p:spPr>
        <p:txBody>
          <a:bodyPr wrap="square" rtlCol="0">
            <a:spAutoFit/>
          </a:bodyPr>
          <a:lstStyle/>
          <a:p>
            <a:pPr algn="ctr"/>
            <a:r>
              <a:rPr lang="ru-RU" dirty="0" smtClean="0"/>
              <a:t>Предложения по корректировке государственной программы</a:t>
            </a:r>
            <a:endParaRPr lang="ru-RU" dirty="0"/>
          </a:p>
        </p:txBody>
      </p:sp>
      <p:sp>
        <p:nvSpPr>
          <p:cNvPr id="12" name="TextBox 11"/>
          <p:cNvSpPr txBox="1"/>
          <p:nvPr/>
        </p:nvSpPr>
        <p:spPr>
          <a:xfrm>
            <a:off x="476247" y="4473069"/>
            <a:ext cx="3590925" cy="646331"/>
          </a:xfrm>
          <a:prstGeom prst="rect">
            <a:avLst/>
          </a:prstGeom>
          <a:solidFill>
            <a:schemeClr val="accent5">
              <a:lumMod val="20000"/>
              <a:lumOff val="80000"/>
            </a:schemeClr>
          </a:solidFill>
          <a:ln>
            <a:solidFill>
              <a:schemeClr val="accent4">
                <a:lumMod val="75000"/>
              </a:schemeClr>
            </a:solidFill>
          </a:ln>
        </p:spPr>
        <p:txBody>
          <a:bodyPr wrap="square" rtlCol="0">
            <a:spAutoFit/>
          </a:bodyPr>
          <a:lstStyle/>
          <a:p>
            <a:pPr algn="ctr"/>
            <a:r>
              <a:rPr lang="ru-RU" dirty="0" smtClean="0"/>
              <a:t>Утвержденная/уточненная государственная программа</a:t>
            </a:r>
            <a:endParaRPr lang="ru-RU" dirty="0"/>
          </a:p>
        </p:txBody>
      </p:sp>
      <p:sp>
        <p:nvSpPr>
          <p:cNvPr id="13" name="TextBox 12"/>
          <p:cNvSpPr txBox="1"/>
          <p:nvPr/>
        </p:nvSpPr>
        <p:spPr>
          <a:xfrm>
            <a:off x="476246" y="5444619"/>
            <a:ext cx="3590925" cy="646331"/>
          </a:xfrm>
          <a:prstGeom prst="rect">
            <a:avLst/>
          </a:prstGeom>
          <a:solidFill>
            <a:schemeClr val="accent5">
              <a:lumMod val="20000"/>
              <a:lumOff val="80000"/>
            </a:schemeClr>
          </a:solidFill>
          <a:ln>
            <a:solidFill>
              <a:schemeClr val="accent4">
                <a:lumMod val="75000"/>
              </a:schemeClr>
            </a:solidFill>
          </a:ln>
        </p:spPr>
        <p:txBody>
          <a:bodyPr wrap="square" rtlCol="0">
            <a:spAutoFit/>
          </a:bodyPr>
          <a:lstStyle/>
          <a:p>
            <a:pPr algn="ctr"/>
            <a:r>
              <a:rPr lang="ru-RU" dirty="0" smtClean="0"/>
              <a:t>Годовой отчет </a:t>
            </a:r>
            <a:r>
              <a:rPr lang="ru-RU" dirty="0" smtClean="0">
                <a:sym typeface="Symbol"/>
              </a:rPr>
              <a:t></a:t>
            </a:r>
            <a:r>
              <a:rPr lang="en-US" dirty="0" smtClean="0"/>
              <a:t> </a:t>
            </a:r>
            <a:r>
              <a:rPr lang="ru-RU" dirty="0" smtClean="0"/>
              <a:t>сводный годовой доклад по госпрограммам</a:t>
            </a:r>
            <a:endParaRPr lang="ru-RU" dirty="0"/>
          </a:p>
        </p:txBody>
      </p:sp>
      <p:sp>
        <p:nvSpPr>
          <p:cNvPr id="14" name="TextBox 13"/>
          <p:cNvSpPr txBox="1"/>
          <p:nvPr/>
        </p:nvSpPr>
        <p:spPr>
          <a:xfrm>
            <a:off x="5029197" y="5454144"/>
            <a:ext cx="3590925" cy="636806"/>
          </a:xfrm>
          <a:prstGeom prst="rect">
            <a:avLst/>
          </a:prstGeom>
          <a:solidFill>
            <a:schemeClr val="accent6">
              <a:lumMod val="20000"/>
              <a:lumOff val="80000"/>
            </a:schemeClr>
          </a:solidFill>
          <a:ln>
            <a:solidFill>
              <a:schemeClr val="accent6">
                <a:lumMod val="75000"/>
              </a:schemeClr>
            </a:solidFill>
          </a:ln>
        </p:spPr>
        <p:txBody>
          <a:bodyPr wrap="square" rtlCol="0" anchor="ctr">
            <a:noAutofit/>
          </a:bodyPr>
          <a:lstStyle/>
          <a:p>
            <a:pPr algn="ctr"/>
            <a:r>
              <a:rPr lang="ru-RU" dirty="0" smtClean="0"/>
              <a:t>Годовой отчёт об исполнении бюджета </a:t>
            </a:r>
            <a:endParaRPr lang="ru-RU" dirty="0"/>
          </a:p>
        </p:txBody>
      </p:sp>
      <p:grpSp>
        <p:nvGrpSpPr>
          <p:cNvPr id="16" name="Группа 15"/>
          <p:cNvGrpSpPr/>
          <p:nvPr/>
        </p:nvGrpSpPr>
        <p:grpSpPr>
          <a:xfrm>
            <a:off x="5206707" y="886652"/>
            <a:ext cx="2936874" cy="955750"/>
            <a:chOff x="5095875" y="886652"/>
            <a:chExt cx="2936874" cy="955750"/>
          </a:xfrm>
        </p:grpSpPr>
        <p:pic>
          <p:nvPicPr>
            <p:cNvPr id="29698" name="Picture 2" descr="http://budget.gov.ru/img/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75" y="886652"/>
              <a:ext cx="2936874" cy="955750"/>
            </a:xfrm>
            <a:prstGeom prst="rect">
              <a:avLst/>
            </a:prstGeom>
            <a:noFill/>
            <a:extLst>
              <a:ext uri="{909E8E84-426E-40DD-AFC4-6F175D3DCCD1}">
                <a14:hiddenFill xmlns:a14="http://schemas.microsoft.com/office/drawing/2010/main">
                  <a:solidFill>
                    <a:srgbClr val="FFFFFF"/>
                  </a:solidFill>
                </a14:hiddenFill>
              </a:ext>
            </a:extLst>
          </p:spPr>
        </p:pic>
        <p:sp>
          <p:nvSpPr>
            <p:cNvPr id="15" name="Прямоугольник 14"/>
            <p:cNvSpPr/>
            <p:nvPr/>
          </p:nvSpPr>
          <p:spPr>
            <a:xfrm>
              <a:off x="6010275" y="1009650"/>
              <a:ext cx="1701800" cy="21907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8" name="Стрелка вправо 17"/>
          <p:cNvSpPr/>
          <p:nvPr/>
        </p:nvSpPr>
        <p:spPr>
          <a:xfrm>
            <a:off x="4165599" y="2032000"/>
            <a:ext cx="775855"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rot="5400000">
            <a:off x="6733840" y="2489568"/>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rot="10800000">
            <a:off x="4165598" y="2925217"/>
            <a:ext cx="775855"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rot="5400000">
            <a:off x="2180889" y="3372318"/>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право 23"/>
          <p:cNvSpPr/>
          <p:nvPr/>
        </p:nvSpPr>
        <p:spPr>
          <a:xfrm rot="5400000">
            <a:off x="6733844" y="3366583"/>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p:cNvSpPr/>
          <p:nvPr/>
        </p:nvSpPr>
        <p:spPr>
          <a:xfrm rot="5400000">
            <a:off x="2180893" y="4272461"/>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право 25"/>
          <p:cNvSpPr/>
          <p:nvPr/>
        </p:nvSpPr>
        <p:spPr>
          <a:xfrm rot="8055481">
            <a:off x="4002329" y="4315568"/>
            <a:ext cx="1093602" cy="124834"/>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право 26"/>
          <p:cNvSpPr/>
          <p:nvPr/>
        </p:nvSpPr>
        <p:spPr>
          <a:xfrm rot="5400000">
            <a:off x="6733844" y="4272462"/>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право 27"/>
          <p:cNvSpPr/>
          <p:nvPr/>
        </p:nvSpPr>
        <p:spPr>
          <a:xfrm rot="8055481">
            <a:off x="4002330" y="5193628"/>
            <a:ext cx="1093602" cy="124834"/>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rot="5400000">
            <a:off x="6733844" y="5225880"/>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право 29"/>
          <p:cNvSpPr/>
          <p:nvPr/>
        </p:nvSpPr>
        <p:spPr>
          <a:xfrm rot="5400000">
            <a:off x="2180888" y="5225880"/>
            <a:ext cx="181636" cy="115747"/>
          </a:xfrm>
          <a:prstGeom prst="right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295564" y="5374572"/>
            <a:ext cx="8525163" cy="813792"/>
          </a:xfrm>
          <a:prstGeom prst="roundRect">
            <a:avLst/>
          </a:prstGeom>
          <a:solidFill>
            <a:srgbClr val="FFC000">
              <a:alpha val="23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696" name="TextBox 29695"/>
          <p:cNvSpPr txBox="1"/>
          <p:nvPr/>
        </p:nvSpPr>
        <p:spPr>
          <a:xfrm>
            <a:off x="2021753" y="6456218"/>
            <a:ext cx="4802909" cy="369332"/>
          </a:xfrm>
          <a:prstGeom prst="rect">
            <a:avLst/>
          </a:prstGeom>
          <a:noFill/>
        </p:spPr>
        <p:txBody>
          <a:bodyPr wrap="square" rtlCol="0">
            <a:spAutoFit/>
          </a:bodyPr>
          <a:lstStyle/>
          <a:p>
            <a:r>
              <a:rPr lang="ru-RU" dirty="0" smtClean="0"/>
              <a:t>Пакет, направляемый в Государственную Думу</a:t>
            </a:r>
            <a:endParaRPr lang="ru-RU" dirty="0"/>
          </a:p>
        </p:txBody>
      </p:sp>
      <p:cxnSp>
        <p:nvCxnSpPr>
          <p:cNvPr id="29699" name="Прямая соединительная линия 29698"/>
          <p:cNvCxnSpPr>
            <a:stCxn id="29696" idx="0"/>
          </p:cNvCxnSpPr>
          <p:nvPr/>
        </p:nvCxnSpPr>
        <p:spPr>
          <a:xfrm flipH="1" flipV="1">
            <a:off x="4423207" y="6188364"/>
            <a:ext cx="1" cy="267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701" name="Прямая со стрелкой 29700"/>
          <p:cNvCxnSpPr/>
          <p:nvPr/>
        </p:nvCxnSpPr>
        <p:spPr>
          <a:xfrm>
            <a:off x="4150528" y="3859679"/>
            <a:ext cx="818633" cy="0"/>
          </a:xfrm>
          <a:prstGeom prst="straightConnector1">
            <a:avLst/>
          </a:prstGeom>
          <a:ln w="15875">
            <a:solidFill>
              <a:schemeClr val="tx1"/>
            </a:solidFill>
            <a:prstDash val="dash"/>
            <a:tailEnd type="stealth" w="med" len="lg"/>
          </a:ln>
        </p:spPr>
        <p:style>
          <a:lnRef idx="1">
            <a:schemeClr val="accent1"/>
          </a:lnRef>
          <a:fillRef idx="0">
            <a:schemeClr val="accent1"/>
          </a:fillRef>
          <a:effectRef idx="0">
            <a:schemeClr val="accent1"/>
          </a:effectRef>
          <a:fontRef idx="minor">
            <a:schemeClr val="tx1"/>
          </a:fontRef>
        </p:style>
      </p:cxnSp>
      <p:sp>
        <p:nvSpPr>
          <p:cNvPr id="38" name="Заголовок 2"/>
          <p:cNvSpPr txBox="1">
            <a:spLocks/>
          </p:cNvSpPr>
          <p:nvPr/>
        </p:nvSpPr>
        <p:spPr bwMode="auto">
          <a:xfrm>
            <a:off x="0" y="200025"/>
            <a:ext cx="914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ru-RU" altLang="ru-RU" sz="2400" b="1" dirty="0" smtClean="0"/>
              <a:t>Информационное взаимодействие</a:t>
            </a:r>
          </a:p>
        </p:txBody>
      </p:sp>
    </p:spTree>
    <p:extLst>
      <p:ext uri="{BB962C8B-B14F-4D97-AF65-F5344CB8AC3E}">
        <p14:creationId xmlns:p14="http://schemas.microsoft.com/office/powerpoint/2010/main" val="3995154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2"/>
          <p:cNvSpPr>
            <a:spLocks noGrp="1"/>
          </p:cNvSpPr>
          <p:nvPr>
            <p:ph type="title" idx="4294967295"/>
          </p:nvPr>
        </p:nvSpPr>
        <p:spPr>
          <a:xfrm>
            <a:off x="0" y="401638"/>
            <a:ext cx="9048750" cy="825500"/>
          </a:xfrm>
        </p:spPr>
        <p:txBody>
          <a:bodyPr/>
          <a:lstStyle/>
          <a:p>
            <a:pPr>
              <a:lnSpc>
                <a:spcPct val="75000"/>
              </a:lnSpc>
            </a:pPr>
            <a:r>
              <a:rPr lang="ru-RU" altLang="ru-RU" sz="2400" b="1" dirty="0" smtClean="0"/>
              <a:t>Нормативно-правовая и методическая база для разработки и реализации государственных программ</a:t>
            </a:r>
          </a:p>
        </p:txBody>
      </p:sp>
      <p:sp>
        <p:nvSpPr>
          <p:cNvPr id="23555" name="Rectangle 4"/>
          <p:cNvSpPr>
            <a:spLocks noGrp="1"/>
          </p:cNvSpPr>
          <p:nvPr>
            <p:ph idx="4294967295"/>
          </p:nvPr>
        </p:nvSpPr>
        <p:spPr>
          <a:xfrm>
            <a:off x="0" y="1173163"/>
            <a:ext cx="8928100" cy="5684837"/>
          </a:xfrm>
        </p:spPr>
        <p:txBody>
          <a:bodyPr/>
          <a:lstStyle/>
          <a:p>
            <a:pPr marL="3175" indent="0" algn="just">
              <a:lnSpc>
                <a:spcPct val="80000"/>
              </a:lnSpc>
              <a:spcAft>
                <a:spcPts val="600"/>
              </a:spcAft>
              <a:buClr>
                <a:schemeClr val="tx1"/>
              </a:buClr>
              <a:buNone/>
            </a:pPr>
            <a:r>
              <a:rPr lang="ru-RU" altLang="ru-RU" sz="2000" i="1" dirty="0" smtClean="0"/>
              <a:t>Федеральный </a:t>
            </a:r>
            <a:r>
              <a:rPr lang="ru-RU" altLang="ru-RU" sz="2000" i="1" dirty="0"/>
              <a:t>закон от 7 мая 2013 г. № 104-ФЗ «О внесении изменений в Бюджетный кодекс Российской Федерации в части совершенствования бюджетного процесса и в отдельные законодательные акты Российской Федерации» </a:t>
            </a:r>
            <a:r>
              <a:rPr lang="en-US" altLang="ru-RU" sz="2000" b="1" i="1" dirty="0"/>
              <a:t>(</a:t>
            </a:r>
            <a:r>
              <a:rPr lang="ru-RU" altLang="ru-RU" sz="2000" b="1" i="1" dirty="0"/>
              <a:t>«программный» бюджет и бюджетная классификация</a:t>
            </a:r>
            <a:r>
              <a:rPr lang="ru-RU" altLang="ru-RU" sz="2000" b="1" i="1" dirty="0" smtClean="0"/>
              <a:t>)</a:t>
            </a:r>
          </a:p>
          <a:p>
            <a:pPr marL="3175" indent="0" algn="just">
              <a:lnSpc>
                <a:spcPct val="80000"/>
              </a:lnSpc>
              <a:spcAft>
                <a:spcPts val="600"/>
              </a:spcAft>
              <a:buClr>
                <a:schemeClr val="tx1"/>
              </a:buClr>
              <a:buNone/>
            </a:pPr>
            <a:r>
              <a:rPr lang="ru-RU" altLang="ru-RU" sz="2000" i="1" dirty="0"/>
              <a:t>Федеральный закон от </a:t>
            </a:r>
            <a:r>
              <a:rPr lang="ru-RU" altLang="ru-RU" sz="2000" i="1" dirty="0" smtClean="0"/>
              <a:t>28 июня 2014 г. </a:t>
            </a:r>
            <a:r>
              <a:rPr lang="ru-RU" altLang="ru-RU" sz="2000" i="1" dirty="0"/>
              <a:t>№ 172-ФЗ «О стратегическом планировании в Российской Федерации</a:t>
            </a:r>
            <a:r>
              <a:rPr lang="ru-RU" altLang="ru-RU" sz="2000" i="1" dirty="0" smtClean="0"/>
              <a:t>» </a:t>
            </a:r>
            <a:r>
              <a:rPr lang="ru-RU" altLang="ru-RU" sz="2000" b="1" i="1" dirty="0" smtClean="0"/>
              <a:t>(программы в системе стратегического планирования)</a:t>
            </a:r>
            <a:endParaRPr lang="ru-RU" altLang="ru-RU" sz="2000" i="1" dirty="0" smtClean="0"/>
          </a:p>
          <a:p>
            <a:pPr marL="3175" indent="0" algn="just">
              <a:lnSpc>
                <a:spcPct val="80000"/>
              </a:lnSpc>
              <a:spcAft>
                <a:spcPts val="600"/>
              </a:spcAft>
              <a:buClr>
                <a:schemeClr val="tx1"/>
              </a:buClr>
              <a:buNone/>
            </a:pPr>
            <a:r>
              <a:rPr lang="ru-RU" altLang="ru-RU" sz="2000" i="1" dirty="0"/>
              <a:t>Федеральный закон от </a:t>
            </a:r>
            <a:r>
              <a:rPr lang="ru-RU" altLang="ru-RU" sz="2000" i="1" dirty="0" smtClean="0"/>
              <a:t>4 октября 2014 г. № 283-ФЗ «О </a:t>
            </a:r>
            <a:r>
              <a:rPr lang="ru-RU" altLang="ru-RU" sz="2000" i="1" dirty="0"/>
              <a:t>внесении изменений в Бюджетный кодекс Российской Федерации и статью 30 Федерального закона </a:t>
            </a:r>
            <a:r>
              <a:rPr lang="ru-RU" altLang="ru-RU" sz="2000" i="1" dirty="0" smtClean="0"/>
              <a:t>«О </a:t>
            </a:r>
            <a:r>
              <a:rPr lang="ru-RU" altLang="ru-RU" sz="2000" i="1" dirty="0"/>
              <a:t>внесении изменений в отдельные законодательные акты Российской Федерации в связи с совершенствованием правового положения государственных (муниципальных) </a:t>
            </a:r>
            <a:r>
              <a:rPr lang="ru-RU" altLang="ru-RU" sz="2000" i="1" dirty="0" smtClean="0"/>
              <a:t>учреждений» </a:t>
            </a:r>
            <a:r>
              <a:rPr lang="ru-RU" altLang="ru-RU" sz="2000" b="1" i="1" dirty="0" smtClean="0"/>
              <a:t>(долгосрочное бюджетное планирование)</a:t>
            </a:r>
            <a:endParaRPr lang="ru-RU" altLang="ru-RU" sz="2000" b="1" i="1" dirty="0"/>
          </a:p>
          <a:p>
            <a:pPr marL="3175" indent="0" algn="ctr">
              <a:lnSpc>
                <a:spcPct val="80000"/>
              </a:lnSpc>
              <a:spcAft>
                <a:spcPts val="600"/>
              </a:spcAft>
              <a:buClr>
                <a:schemeClr val="tx1"/>
              </a:buClr>
              <a:buNone/>
            </a:pPr>
            <a:r>
              <a:rPr lang="ru-RU" altLang="ru-RU" sz="2000" b="1" u="sng" dirty="0" smtClean="0"/>
              <a:t>+на федеральном уровне:</a:t>
            </a:r>
          </a:p>
          <a:p>
            <a:pPr marL="3175" indent="0" algn="just">
              <a:lnSpc>
                <a:spcPct val="80000"/>
              </a:lnSpc>
              <a:spcAft>
                <a:spcPts val="600"/>
              </a:spcAft>
              <a:buClr>
                <a:schemeClr val="tx1"/>
              </a:buClr>
              <a:buFont typeface="Times New Roman" pitchFamily="18" charset="0"/>
              <a:buNone/>
            </a:pPr>
            <a:r>
              <a:rPr lang="ru-RU" altLang="ru-RU" sz="2000" dirty="0" smtClean="0"/>
              <a:t>Порядок разработки, реализации и оценки эффективности госпрограмм</a:t>
            </a:r>
            <a:r>
              <a:rPr lang="en-US" altLang="ru-RU" sz="2000" dirty="0" smtClean="0"/>
              <a:t> (</a:t>
            </a:r>
            <a:r>
              <a:rPr lang="ru-RU" altLang="ru-RU" sz="2000" dirty="0" smtClean="0"/>
              <a:t>постановление Правительства РФ от 2 августа 2010 г. №</a:t>
            </a:r>
            <a:r>
              <a:rPr lang="en-US" altLang="ru-RU" sz="2000" dirty="0" smtClean="0"/>
              <a:t> </a:t>
            </a:r>
            <a:r>
              <a:rPr lang="ru-RU" altLang="ru-RU" sz="2000" dirty="0" smtClean="0"/>
              <a:t>588</a:t>
            </a:r>
            <a:r>
              <a:rPr lang="en-US" altLang="ru-RU" sz="2000" dirty="0" smtClean="0"/>
              <a:t>)</a:t>
            </a:r>
            <a:r>
              <a:rPr lang="ru-RU" altLang="ru-RU" sz="2000" dirty="0" smtClean="0"/>
              <a:t>;</a:t>
            </a:r>
            <a:endParaRPr lang="en-US" altLang="ru-RU" sz="2000" dirty="0" smtClean="0"/>
          </a:p>
          <a:p>
            <a:pPr marL="3175" indent="0" algn="just">
              <a:lnSpc>
                <a:spcPct val="80000"/>
              </a:lnSpc>
              <a:spcAft>
                <a:spcPts val="600"/>
              </a:spcAft>
              <a:buClr>
                <a:schemeClr val="tx1"/>
              </a:buClr>
              <a:buNone/>
            </a:pPr>
            <a:r>
              <a:rPr lang="ru-RU" altLang="ru-RU" sz="2000" dirty="0" smtClean="0"/>
              <a:t>Перечень </a:t>
            </a:r>
            <a:r>
              <a:rPr lang="ru-RU" altLang="ru-RU" sz="2000" dirty="0"/>
              <a:t>государственных программ Российской Федерации (распоряжение Правительства РФ от 11 ноября 2010 г. №1950-р);</a:t>
            </a:r>
          </a:p>
          <a:p>
            <a:pPr marL="3175" indent="0" algn="just">
              <a:lnSpc>
                <a:spcPct val="80000"/>
              </a:lnSpc>
              <a:spcAft>
                <a:spcPts val="600"/>
              </a:spcAft>
              <a:buClr>
                <a:schemeClr val="tx1"/>
              </a:buClr>
              <a:buFont typeface="Times New Roman" pitchFamily="18" charset="0"/>
              <a:buNone/>
            </a:pPr>
            <a:r>
              <a:rPr lang="ru-RU" altLang="ru-RU" sz="2000" dirty="0" smtClean="0"/>
              <a:t>Методические указания по разработке и реализации госпрограмм</a:t>
            </a:r>
            <a:br>
              <a:rPr lang="ru-RU" altLang="ru-RU" sz="2000" dirty="0" smtClean="0"/>
            </a:br>
            <a:r>
              <a:rPr lang="en-US" altLang="ru-RU" sz="2000" dirty="0" smtClean="0"/>
              <a:t>(</a:t>
            </a:r>
            <a:r>
              <a:rPr lang="ru-RU" altLang="ru-RU" sz="2000" dirty="0" smtClean="0"/>
              <a:t>приказ Минэкономразвития России от 20 ноября 2013 г. № 690</a:t>
            </a:r>
            <a:r>
              <a:rPr lang="en-US" altLang="ru-RU" sz="2000" dirty="0" smtClean="0"/>
              <a:t>)</a:t>
            </a:r>
            <a:r>
              <a:rPr lang="ru-RU" altLang="ru-RU" sz="2000" dirty="0"/>
              <a:t>.</a:t>
            </a:r>
            <a:endParaRPr lang="ru-RU" altLang="ru-RU" sz="2000" dirty="0" smtClean="0"/>
          </a:p>
        </p:txBody>
      </p:sp>
    </p:spTree>
    <p:extLst>
      <p:ext uri="{BB962C8B-B14F-4D97-AF65-F5344CB8AC3E}">
        <p14:creationId xmlns:p14="http://schemas.microsoft.com/office/powerpoint/2010/main" val="3961763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4"/>
          <p:cNvSpPr>
            <a:spLocks noGrp="1"/>
          </p:cNvSpPr>
          <p:nvPr>
            <p:ph type="title" idx="4294967295"/>
          </p:nvPr>
        </p:nvSpPr>
        <p:spPr>
          <a:xfrm>
            <a:off x="0" y="312738"/>
            <a:ext cx="9144000" cy="738187"/>
          </a:xfrm>
        </p:spPr>
        <p:txBody>
          <a:bodyPr/>
          <a:lstStyle/>
          <a:p>
            <a:r>
              <a:rPr lang="ru-RU" altLang="ru-RU" sz="2700" b="1" dirty="0" smtClean="0"/>
              <a:t>Положения законодательства Российской Федерации</a:t>
            </a:r>
          </a:p>
        </p:txBody>
      </p:sp>
      <p:sp>
        <p:nvSpPr>
          <p:cNvPr id="28675" name="Содержимое 5"/>
          <p:cNvSpPr>
            <a:spLocks noGrp="1"/>
          </p:cNvSpPr>
          <p:nvPr>
            <p:ph idx="4294967295"/>
          </p:nvPr>
        </p:nvSpPr>
        <p:spPr>
          <a:xfrm>
            <a:off x="0" y="1160463"/>
            <a:ext cx="8732838" cy="1146175"/>
          </a:xfrm>
          <a:ln>
            <a:miter lim="800000"/>
            <a:headEnd/>
            <a:tailEnd/>
          </a:ln>
          <a:extLst/>
        </p:spPr>
        <p:txBody>
          <a:bodyPr/>
          <a:lstStyle/>
          <a:p>
            <a:pPr marL="0" indent="0" algn="just">
              <a:buNone/>
              <a:defRPr/>
            </a:pPr>
            <a:r>
              <a:rPr lang="ru-RU" sz="2000" dirty="0" smtClean="0"/>
              <a:t>Бюджетный кодекс Российской Федерации (ст. 179), Федеральный закон от 28.06.2014 № 172-ФЗ «О стратегическом планировании в Российской Федерации» (ст. 28,37)</a:t>
            </a:r>
            <a:r>
              <a:rPr lang="ru-RU" sz="2000" b="1" dirty="0" smtClean="0"/>
              <a:t> </a:t>
            </a:r>
            <a:r>
              <a:rPr lang="ru-RU" sz="2000" b="1" i="1" dirty="0"/>
              <a:t>(осно</a:t>
            </a:r>
            <a:r>
              <a:rPr lang="ru-RU" sz="2000" b="1" i="1" dirty="0" smtClean="0"/>
              <a:t>вные положения):</a:t>
            </a:r>
            <a:endParaRPr lang="ru-RU" sz="2000" b="1" i="1" dirty="0"/>
          </a:p>
          <a:p>
            <a:pPr algn="just">
              <a:buFont typeface="Georgia" pitchFamily="18" charset="0"/>
              <a:buNone/>
              <a:defRPr/>
            </a:pPr>
            <a:endParaRPr lang="ru-RU" sz="2000" b="1" u="sng" dirty="0" smtClean="0"/>
          </a:p>
        </p:txBody>
      </p:sp>
      <p:sp>
        <p:nvSpPr>
          <p:cNvPr id="3" name="Дата 2"/>
          <p:cNvSpPr>
            <a:spLocks noGrp="1"/>
          </p:cNvSpPr>
          <p:nvPr>
            <p:ph type="dt" sz="quarter" idx="4294967295"/>
          </p:nvPr>
        </p:nvSpPr>
        <p:spPr>
          <a:xfrm>
            <a:off x="0" y="6080125"/>
            <a:ext cx="960438" cy="457200"/>
          </a:xfrm>
        </p:spPr>
        <p:txBody>
          <a:bodyPr/>
          <a:lstStyle/>
          <a:p>
            <a:pPr>
              <a:defRPr/>
            </a:pPr>
            <a:fld id="{49BD96D5-61F8-42E7-90F6-BCBC6090FE42}" type="datetime1">
              <a:rPr lang="ru-RU" smtClean="0"/>
              <a:pPr>
                <a:defRPr/>
              </a:pPr>
              <a:t>26.06.2015</a:t>
            </a:fld>
            <a:endParaRPr lang="ru-RU"/>
          </a:p>
        </p:txBody>
      </p:sp>
      <p:sp>
        <p:nvSpPr>
          <p:cNvPr id="4" name="Прямоугольник 3"/>
          <p:cNvSpPr/>
          <p:nvPr/>
        </p:nvSpPr>
        <p:spPr>
          <a:xfrm>
            <a:off x="266131" y="2368405"/>
            <a:ext cx="4264925" cy="3600986"/>
          </a:xfrm>
          <a:prstGeom prst="rect">
            <a:avLst/>
          </a:prstGeom>
        </p:spPr>
        <p:txBody>
          <a:bodyPr wrap="square">
            <a:spAutoFit/>
          </a:bodyPr>
          <a:lstStyle/>
          <a:p>
            <a:pPr marL="109537" algn="just">
              <a:lnSpc>
                <a:spcPct val="95000"/>
              </a:lnSpc>
              <a:buClrTx/>
              <a:defRPr/>
            </a:pPr>
            <a:r>
              <a:rPr lang="ru-RU" sz="2000" dirty="0" smtClean="0"/>
              <a:t>1. Определение </a:t>
            </a:r>
            <a:r>
              <a:rPr lang="ru-RU" sz="2000" dirty="0"/>
              <a:t>перечня государственных (муниципальных) программ, сроков их реализации, порядка разработки и реализации, порядка ежегодной оценки </a:t>
            </a:r>
            <a:r>
              <a:rPr lang="ru-RU" sz="2000" dirty="0" smtClean="0"/>
              <a:t>эффективности.</a:t>
            </a:r>
          </a:p>
          <a:p>
            <a:pPr marL="109537" algn="just">
              <a:lnSpc>
                <a:spcPct val="95000"/>
              </a:lnSpc>
              <a:buClrTx/>
              <a:defRPr/>
            </a:pPr>
            <a:endParaRPr lang="ru-RU" sz="2000" dirty="0" smtClean="0"/>
          </a:p>
          <a:p>
            <a:pPr marL="109537" algn="just">
              <a:lnSpc>
                <a:spcPct val="95000"/>
              </a:lnSpc>
              <a:buClrTx/>
              <a:defRPr/>
            </a:pPr>
            <a:endParaRPr lang="ru-RU" sz="2000" dirty="0"/>
          </a:p>
          <a:p>
            <a:pPr marL="109537" algn="just">
              <a:lnSpc>
                <a:spcPct val="95000"/>
              </a:lnSpc>
              <a:buClrTx/>
              <a:defRPr/>
            </a:pPr>
            <a:r>
              <a:rPr lang="ru-RU" sz="2000" dirty="0" smtClean="0"/>
              <a:t>Утверждение государственных (муниципальных) программ</a:t>
            </a:r>
          </a:p>
          <a:p>
            <a:pPr marL="109537" algn="just">
              <a:lnSpc>
                <a:spcPct val="95000"/>
              </a:lnSpc>
              <a:buClrTx/>
              <a:defRPr/>
            </a:pPr>
            <a:r>
              <a:rPr lang="ru-RU" sz="2000" b="1" i="1" dirty="0" smtClean="0">
                <a:solidFill>
                  <a:srgbClr val="FF0000"/>
                </a:solidFill>
              </a:rPr>
              <a:t>(с соблюдением требований парламентского контроля)</a:t>
            </a:r>
            <a:r>
              <a:rPr lang="ru-RU" sz="2000" dirty="0" smtClean="0"/>
              <a:t>.</a:t>
            </a:r>
            <a:endParaRPr lang="ru-RU" sz="2000" b="1" i="1" dirty="0"/>
          </a:p>
        </p:txBody>
      </p:sp>
      <p:sp>
        <p:nvSpPr>
          <p:cNvPr id="5" name="Прямоугольник 4"/>
          <p:cNvSpPr/>
          <p:nvPr/>
        </p:nvSpPr>
        <p:spPr>
          <a:xfrm>
            <a:off x="4981433" y="2822281"/>
            <a:ext cx="4039737" cy="2139047"/>
          </a:xfrm>
          <a:prstGeom prst="rect">
            <a:avLst/>
          </a:prstGeom>
        </p:spPr>
        <p:txBody>
          <a:bodyPr wrap="square">
            <a:spAutoFit/>
          </a:bodyPr>
          <a:lstStyle/>
          <a:p>
            <a:pPr marL="109537" algn="just">
              <a:lnSpc>
                <a:spcPct val="95000"/>
              </a:lnSpc>
              <a:buClrTx/>
              <a:defRPr/>
            </a:pPr>
            <a:r>
              <a:rPr lang="ru-RU" sz="2000" dirty="0" smtClean="0"/>
              <a:t>Компетенция </a:t>
            </a:r>
            <a:r>
              <a:rPr lang="ru-RU" sz="2000" dirty="0"/>
              <a:t>Правительства Российской Федерации, высшего исполнительного органа государственной власти субъекта Российской Федерации, </a:t>
            </a:r>
            <a:r>
              <a:rPr lang="ru-RU" sz="2000" dirty="0" smtClean="0"/>
              <a:t>местной </a:t>
            </a:r>
            <a:r>
              <a:rPr lang="ru-RU" sz="2000" dirty="0"/>
              <a:t>администрации муниципального </a:t>
            </a:r>
            <a:r>
              <a:rPr lang="ru-RU" sz="2000" dirty="0" smtClean="0"/>
              <a:t>образования</a:t>
            </a:r>
            <a:endParaRPr lang="ru-RU" sz="2000" dirty="0"/>
          </a:p>
        </p:txBody>
      </p:sp>
      <p:sp>
        <p:nvSpPr>
          <p:cNvPr id="7" name="Правая фигурная скобка 6"/>
          <p:cNvSpPr/>
          <p:nvPr/>
        </p:nvSpPr>
        <p:spPr>
          <a:xfrm>
            <a:off x="4572000" y="2231924"/>
            <a:ext cx="409433" cy="388227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186043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Содержимое 5"/>
          <p:cNvSpPr>
            <a:spLocks noGrp="1"/>
          </p:cNvSpPr>
          <p:nvPr>
            <p:ph idx="4294967295"/>
          </p:nvPr>
        </p:nvSpPr>
        <p:spPr>
          <a:xfrm>
            <a:off x="0" y="1298575"/>
            <a:ext cx="9021763" cy="5462588"/>
          </a:xfrm>
          <a:ln>
            <a:miter lim="800000"/>
            <a:headEnd/>
            <a:tailEnd/>
          </a:ln>
          <a:extLst/>
        </p:spPr>
        <p:txBody>
          <a:bodyPr/>
          <a:lstStyle/>
          <a:p>
            <a:pPr marL="566737" indent="-457200" algn="just">
              <a:buClrTx/>
              <a:buFont typeface="+mj-lt"/>
              <a:buAutoNum type="arabicPeriod" startAt="2"/>
              <a:defRPr/>
            </a:pPr>
            <a:r>
              <a:rPr lang="ru-RU" sz="2300" b="1" dirty="0" smtClean="0"/>
              <a:t>Объем бюджетных ассигнований </a:t>
            </a:r>
            <a:r>
              <a:rPr lang="ru-RU" sz="2300" dirty="0" smtClean="0"/>
              <a:t>на финансовое обеспечение реализации ГП (МП) </a:t>
            </a:r>
            <a:r>
              <a:rPr lang="ru-RU" sz="2300" b="1" dirty="0" smtClean="0"/>
              <a:t>утверждается законом (решением) о бюджете по соответствующей каждой программе целевой статье расходов </a:t>
            </a:r>
            <a:r>
              <a:rPr lang="ru-RU" sz="2300" dirty="0" smtClean="0"/>
              <a:t>бюджета в соответствии с </a:t>
            </a:r>
            <a:r>
              <a:rPr lang="ru-RU" sz="2300" b="1" dirty="0" smtClean="0"/>
              <a:t>нормативным </a:t>
            </a:r>
            <a:r>
              <a:rPr lang="ru-RU" sz="2300" dirty="0" smtClean="0"/>
              <a:t>актом, утвердившим программу.</a:t>
            </a:r>
          </a:p>
          <a:p>
            <a:pPr marL="566737" indent="-457200" algn="just">
              <a:buClrTx/>
              <a:buFont typeface="+mj-lt"/>
              <a:buAutoNum type="arabicPeriod" startAt="2"/>
              <a:defRPr/>
            </a:pPr>
            <a:r>
              <a:rPr lang="ru-RU" sz="2300" b="1" dirty="0" smtClean="0"/>
              <a:t>ГП (МП) </a:t>
            </a:r>
            <a:r>
              <a:rPr lang="ru-RU" sz="2300" dirty="0" smtClean="0"/>
              <a:t>может быть предусмотрено предоставление </a:t>
            </a:r>
            <a:r>
              <a:rPr lang="ru-RU" sz="2300" b="1" dirty="0" smtClean="0"/>
              <a:t>субсидий  </a:t>
            </a:r>
            <a:r>
              <a:rPr lang="ru-RU" sz="2300" dirty="0" smtClean="0"/>
              <a:t>бюджетам субъектов Российской Федерации (местным бюджетам)  на реализацию  ГП субъекта РФ (МП)</a:t>
            </a:r>
            <a:r>
              <a:rPr lang="ru-RU" sz="2300" b="1" dirty="0" smtClean="0"/>
              <a:t>, направленных на достижение целей, соответствующих ГП. </a:t>
            </a:r>
            <a:r>
              <a:rPr lang="ru-RU" sz="2300" i="1" dirty="0" smtClean="0"/>
              <a:t>Условия предоставления и методика расчета указанных межбюджетных субсидий устанавливаются соответствующей программой.</a:t>
            </a:r>
            <a:endParaRPr lang="ru-RU" sz="2300" i="1" u="sng" dirty="0" smtClean="0"/>
          </a:p>
          <a:p>
            <a:pPr marL="566737" indent="-457200" algn="just">
              <a:buClrTx/>
              <a:buFont typeface="+mj-lt"/>
              <a:buAutoNum type="arabicPeriod" startAt="2"/>
              <a:defRPr/>
            </a:pPr>
            <a:r>
              <a:rPr lang="ru-RU" sz="2300" dirty="0" smtClean="0"/>
              <a:t>ГП (МП) подлежат </a:t>
            </a:r>
            <a:r>
              <a:rPr lang="ru-RU" sz="2300" b="1" dirty="0"/>
              <a:t>приведению в соответствие с законом (решением) о бюджете</a:t>
            </a:r>
            <a:r>
              <a:rPr lang="ru-RU" sz="2300" dirty="0"/>
              <a:t> не позднее </a:t>
            </a:r>
            <a:r>
              <a:rPr lang="ru-RU" sz="2300" dirty="0" smtClean="0"/>
              <a:t>трёх</a:t>
            </a:r>
            <a:r>
              <a:rPr lang="ru-RU" sz="2300" dirty="0" smtClean="0">
                <a:solidFill>
                  <a:srgbClr val="FF0000"/>
                </a:solidFill>
              </a:rPr>
              <a:t> </a:t>
            </a:r>
            <a:r>
              <a:rPr lang="ru-RU" sz="2300" dirty="0" smtClean="0"/>
              <a:t>месяцев </a:t>
            </a:r>
            <a:r>
              <a:rPr lang="ru-RU" sz="2300" dirty="0"/>
              <a:t>со дня вступления его в силу.</a:t>
            </a:r>
          </a:p>
          <a:p>
            <a:pPr marL="566737" indent="-457200" algn="just">
              <a:buFont typeface="Georgia" pitchFamily="18" charset="0"/>
              <a:buAutoNum type="arabicPeriod" startAt="2"/>
              <a:defRPr/>
            </a:pPr>
            <a:endParaRPr lang="ru-RU" sz="2300" dirty="0" smtClean="0"/>
          </a:p>
          <a:p>
            <a:pPr marL="566737" indent="-457200" algn="just">
              <a:buFont typeface="Georgia" pitchFamily="18" charset="0"/>
              <a:buAutoNum type="arabicPeriod" startAt="2"/>
              <a:defRPr/>
            </a:pPr>
            <a:endParaRPr lang="ru-RU" sz="2300" dirty="0" smtClean="0"/>
          </a:p>
        </p:txBody>
      </p:sp>
      <p:sp>
        <p:nvSpPr>
          <p:cNvPr id="4" name="Заголовок 4"/>
          <p:cNvSpPr txBox="1">
            <a:spLocks/>
          </p:cNvSpPr>
          <p:nvPr/>
        </p:nvSpPr>
        <p:spPr bwMode="auto">
          <a:xfrm>
            <a:off x="0" y="366714"/>
            <a:ext cx="9144000" cy="738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3200">
                <a:solidFill>
                  <a:schemeClr val="tx1"/>
                </a:solidFill>
                <a:latin typeface="Times New Roman" pitchFamily="18" charset="0"/>
              </a:defRPr>
            </a:lvl2pPr>
            <a:lvl3pPr algn="ctr" rtl="0" eaLnBrk="0" fontAlgn="base" hangingPunct="0">
              <a:spcBef>
                <a:spcPct val="0"/>
              </a:spcBef>
              <a:spcAft>
                <a:spcPct val="0"/>
              </a:spcAft>
              <a:defRPr sz="3200">
                <a:solidFill>
                  <a:schemeClr val="tx1"/>
                </a:solidFill>
                <a:latin typeface="Times New Roman" pitchFamily="18" charset="0"/>
              </a:defRPr>
            </a:lvl3pPr>
            <a:lvl4pPr algn="ctr" rtl="0" eaLnBrk="0" fontAlgn="base" hangingPunct="0">
              <a:spcBef>
                <a:spcPct val="0"/>
              </a:spcBef>
              <a:spcAft>
                <a:spcPct val="0"/>
              </a:spcAft>
              <a:defRPr sz="3200">
                <a:solidFill>
                  <a:schemeClr val="tx1"/>
                </a:solidFill>
                <a:latin typeface="Times New Roman" pitchFamily="18" charset="0"/>
              </a:defRPr>
            </a:lvl4pPr>
            <a:lvl5pPr algn="ctr" rtl="0" eaLnBrk="0" fontAlgn="base" hangingPunct="0">
              <a:spcBef>
                <a:spcPct val="0"/>
              </a:spcBef>
              <a:spcAft>
                <a:spcPct val="0"/>
              </a:spcAft>
              <a:defRPr sz="3200">
                <a:solidFill>
                  <a:schemeClr val="tx1"/>
                </a:solidFill>
                <a:latin typeface="Times New Roman" pitchFamily="18"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r>
              <a:rPr lang="ru-RU" altLang="ru-RU" sz="2700" b="1" smtClean="0"/>
              <a:t>Положения Бюджетного кодекса Российской Федерации</a:t>
            </a:r>
            <a:endParaRPr lang="ru-RU" altLang="ru-RU" sz="2700" b="1" dirty="0" smtClean="0"/>
          </a:p>
        </p:txBody>
      </p:sp>
      <p:cxnSp>
        <p:nvCxnSpPr>
          <p:cNvPr id="3" name="Прямая соединительная линия 2"/>
          <p:cNvCxnSpPr/>
          <p:nvPr/>
        </p:nvCxnSpPr>
        <p:spPr>
          <a:xfrm>
            <a:off x="2674961" y="5718412"/>
            <a:ext cx="3357349" cy="79157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flipH="1">
            <a:off x="2831910" y="5718412"/>
            <a:ext cx="3200400" cy="79157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803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p:cNvSpPr>
          <p:nvPr>
            <p:ph type="title" idx="4294967295"/>
          </p:nvPr>
        </p:nvSpPr>
        <p:spPr>
          <a:xfrm>
            <a:off x="0" y="346075"/>
            <a:ext cx="8504238" cy="476250"/>
          </a:xfrm>
        </p:spPr>
        <p:txBody>
          <a:bodyPr/>
          <a:lstStyle/>
          <a:p>
            <a:r>
              <a:rPr lang="ru-RU" altLang="ru-RU" sz="2400" b="1" dirty="0" smtClean="0">
                <a:cs typeface="Times New Roman" pitchFamily="18" charset="0"/>
              </a:rPr>
              <a:t>Долгосрочное бюджетное планирование</a:t>
            </a:r>
          </a:p>
        </p:txBody>
      </p:sp>
      <p:sp>
        <p:nvSpPr>
          <p:cNvPr id="26628" name="Прямоугольник 2"/>
          <p:cNvSpPr>
            <a:spLocks noChangeArrowheads="1"/>
          </p:cNvSpPr>
          <p:nvPr/>
        </p:nvSpPr>
        <p:spPr bwMode="auto">
          <a:xfrm>
            <a:off x="1183963" y="722051"/>
            <a:ext cx="68468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i="1" dirty="0" smtClean="0"/>
              <a:t>(ст. 170.1 Бюджетного кодекса Российской Федерации,</a:t>
            </a:r>
          </a:p>
          <a:p>
            <a:pPr algn="ctr" eaLnBrk="1" hangingPunct="1">
              <a:spcBef>
                <a:spcPct val="0"/>
              </a:spcBef>
              <a:buClrTx/>
              <a:buFontTx/>
              <a:buNone/>
            </a:pPr>
            <a:r>
              <a:rPr lang="ru-RU" sz="2000" i="1" dirty="0"/>
              <a:t>Федеральным законом от 04.10.2014 </a:t>
            </a:r>
            <a:r>
              <a:rPr lang="ru-RU" sz="2000" i="1" dirty="0" smtClean="0"/>
              <a:t>№ 283-ФЗ)</a:t>
            </a:r>
            <a:endParaRPr lang="ru-RU" altLang="ru-RU" sz="2000" i="1" dirty="0"/>
          </a:p>
        </p:txBody>
      </p:sp>
      <p:sp>
        <p:nvSpPr>
          <p:cNvPr id="5" name="Прямоугольник 2"/>
          <p:cNvSpPr>
            <a:spLocks noChangeArrowheads="1"/>
          </p:cNvSpPr>
          <p:nvPr/>
        </p:nvSpPr>
        <p:spPr bwMode="auto">
          <a:xfrm>
            <a:off x="119437" y="1459028"/>
            <a:ext cx="8888085" cy="5484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just" eaLnBrk="1" hangingPunct="1">
              <a:lnSpc>
                <a:spcPct val="110000"/>
              </a:lnSpc>
              <a:spcBef>
                <a:spcPct val="0"/>
              </a:spcBef>
              <a:buClrTx/>
              <a:buFontTx/>
              <a:buNone/>
            </a:pPr>
            <a:r>
              <a:rPr lang="ru-RU" altLang="ru-RU" sz="2000" b="1" dirty="0" smtClean="0"/>
              <a:t>1</a:t>
            </a:r>
            <a:r>
              <a:rPr lang="ru-RU" altLang="ru-RU" sz="2000" b="1" dirty="0"/>
              <a:t>. Долгосрочное бюджетное планирование осуществляется путем </a:t>
            </a:r>
            <a:r>
              <a:rPr lang="ru-RU" altLang="ru-RU" sz="2000" b="1" dirty="0" smtClean="0"/>
              <a:t>формирования:</a:t>
            </a:r>
          </a:p>
          <a:p>
            <a:pPr marL="342900" indent="-342900" algn="just" eaLnBrk="1" hangingPunct="1">
              <a:lnSpc>
                <a:spcPct val="110000"/>
              </a:lnSpc>
              <a:spcBef>
                <a:spcPct val="0"/>
              </a:spcBef>
              <a:buClrTx/>
              <a:buFont typeface="Times New Roman" panose="02020603050405020304" pitchFamily="18" charset="0"/>
              <a:buChar char="−"/>
            </a:pPr>
            <a:r>
              <a:rPr lang="ru-RU" altLang="ru-RU" sz="2000" dirty="0" smtClean="0"/>
              <a:t>бюджетного </a:t>
            </a:r>
            <a:r>
              <a:rPr lang="ru-RU" altLang="ru-RU" sz="2000" dirty="0"/>
              <a:t>прогноза Российской Федерации на долгосрочный </a:t>
            </a:r>
            <a:r>
              <a:rPr lang="ru-RU" altLang="ru-RU" sz="2000" dirty="0" smtClean="0"/>
              <a:t>период,</a:t>
            </a:r>
          </a:p>
          <a:p>
            <a:pPr marL="342900" indent="-342900" algn="just" eaLnBrk="1" hangingPunct="1">
              <a:lnSpc>
                <a:spcPct val="110000"/>
              </a:lnSpc>
              <a:spcBef>
                <a:spcPct val="0"/>
              </a:spcBef>
              <a:buClrTx/>
              <a:buFont typeface="Times New Roman" panose="02020603050405020304" pitchFamily="18" charset="0"/>
              <a:buChar char="−"/>
            </a:pPr>
            <a:r>
              <a:rPr lang="ru-RU" altLang="ru-RU" sz="2000" dirty="0" smtClean="0"/>
              <a:t>бюджетного </a:t>
            </a:r>
            <a:r>
              <a:rPr lang="ru-RU" altLang="ru-RU" sz="2000" dirty="0"/>
              <a:t>прогноза субъекта Российской Федерации на долгосрочный </a:t>
            </a:r>
            <a:r>
              <a:rPr lang="ru-RU" altLang="ru-RU" sz="2000" dirty="0" smtClean="0"/>
              <a:t>период,</a:t>
            </a:r>
          </a:p>
          <a:p>
            <a:pPr marL="342900" indent="-342900" algn="just" eaLnBrk="1" hangingPunct="1">
              <a:lnSpc>
                <a:spcPct val="110000"/>
              </a:lnSpc>
              <a:spcBef>
                <a:spcPct val="0"/>
              </a:spcBef>
              <a:buClrTx/>
              <a:buFont typeface="Times New Roman" panose="02020603050405020304" pitchFamily="18" charset="0"/>
              <a:buChar char="−"/>
            </a:pPr>
            <a:r>
              <a:rPr lang="ru-RU" altLang="ru-RU" sz="2000" dirty="0" smtClean="0"/>
              <a:t>бюджетного </a:t>
            </a:r>
            <a:r>
              <a:rPr lang="ru-RU" altLang="ru-RU" sz="2000" dirty="0"/>
              <a:t>прогноза муниципального образования на долгосрочный период </a:t>
            </a:r>
            <a:r>
              <a:rPr lang="ru-RU" altLang="ru-RU" sz="2000" dirty="0" smtClean="0"/>
              <a:t>(в </a:t>
            </a:r>
            <a:r>
              <a:rPr lang="ru-RU" altLang="ru-RU" sz="2000" dirty="0"/>
              <a:t>случае, если представительный орган муниципального образования принял решение о его </a:t>
            </a:r>
            <a:r>
              <a:rPr lang="ru-RU" altLang="ru-RU" sz="2000" dirty="0" smtClean="0"/>
              <a:t>формировании).</a:t>
            </a:r>
          </a:p>
          <a:p>
            <a:pPr algn="just" eaLnBrk="1" hangingPunct="1">
              <a:lnSpc>
                <a:spcPct val="110000"/>
              </a:lnSpc>
              <a:spcBef>
                <a:spcPct val="0"/>
              </a:spcBef>
              <a:buClrTx/>
              <a:buNone/>
            </a:pPr>
            <a:r>
              <a:rPr lang="ru-RU" altLang="ru-RU" sz="2000" b="1" dirty="0" smtClean="0"/>
              <a:t>2</a:t>
            </a:r>
            <a:r>
              <a:rPr lang="ru-RU" altLang="ru-RU" sz="2000" b="1" dirty="0"/>
              <a:t>. </a:t>
            </a:r>
            <a:r>
              <a:rPr lang="ru-RU" altLang="ru-RU" sz="2000" b="1" dirty="0" smtClean="0"/>
              <a:t>Бюджетный прогноз </a:t>
            </a:r>
            <a:r>
              <a:rPr lang="ru-RU" altLang="ru-RU" sz="2000" b="1" dirty="0"/>
              <a:t>на долгосрочный период </a:t>
            </a:r>
            <a:r>
              <a:rPr lang="ru-RU" altLang="ru-RU" sz="2000" dirty="0" smtClean="0"/>
              <a:t>– документ</a:t>
            </a:r>
            <a:r>
              <a:rPr lang="ru-RU" altLang="ru-RU" sz="2000" dirty="0"/>
              <a:t>, содержащий прогноз основных характеристик соответствующих бюджетов (консолидированных бюджетов) бюджетной системы Российской Федерации, показатели финансового обеспечения государственных (муниципальных) программ на период их действия, иные показатели, характеризующие бюджеты (консолидированные бюджеты) бюджетной системы Российской Федерации, а также содержащий основные подходы к формированию бюджетной политики на долгосрочный </a:t>
            </a:r>
            <a:r>
              <a:rPr lang="ru-RU" altLang="ru-RU" sz="2000" dirty="0" smtClean="0"/>
              <a:t>период.</a:t>
            </a:r>
            <a:endParaRPr lang="ru-RU" altLang="ru-RU" sz="2000" dirty="0"/>
          </a:p>
        </p:txBody>
      </p:sp>
    </p:spTree>
    <p:extLst>
      <p:ext uri="{BB962C8B-B14F-4D97-AF65-F5344CB8AC3E}">
        <p14:creationId xmlns:p14="http://schemas.microsoft.com/office/powerpoint/2010/main" val="1111239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p:cNvSpPr>
          <p:nvPr>
            <p:ph type="title" idx="4294967295"/>
          </p:nvPr>
        </p:nvSpPr>
        <p:spPr>
          <a:xfrm>
            <a:off x="0" y="195263"/>
            <a:ext cx="8504238" cy="476250"/>
          </a:xfrm>
        </p:spPr>
        <p:txBody>
          <a:bodyPr/>
          <a:lstStyle/>
          <a:p>
            <a:r>
              <a:rPr lang="ru-RU" altLang="ru-RU" sz="2400" b="1" dirty="0" smtClean="0">
                <a:cs typeface="Times New Roman" pitchFamily="18" charset="0"/>
              </a:rPr>
              <a:t>Долгосрочное бюджетное планирование</a:t>
            </a:r>
          </a:p>
        </p:txBody>
      </p:sp>
      <p:sp>
        <p:nvSpPr>
          <p:cNvPr id="26628" name="Прямоугольник 2"/>
          <p:cNvSpPr>
            <a:spLocks noChangeArrowheads="1"/>
          </p:cNvSpPr>
          <p:nvPr/>
        </p:nvSpPr>
        <p:spPr bwMode="auto">
          <a:xfrm>
            <a:off x="0" y="571923"/>
            <a:ext cx="9143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ctr" eaLnBrk="1" hangingPunct="1">
              <a:spcBef>
                <a:spcPct val="0"/>
              </a:spcBef>
              <a:buClrTx/>
              <a:buFontTx/>
              <a:buNone/>
            </a:pPr>
            <a:r>
              <a:rPr lang="ru-RU" altLang="ru-RU" sz="2000" i="1" dirty="0" smtClean="0"/>
              <a:t>(ст. 170.1 БК РФ, </a:t>
            </a:r>
            <a:r>
              <a:rPr lang="ru-RU" sz="2000" i="1" dirty="0" smtClean="0"/>
              <a:t>Федеральным </a:t>
            </a:r>
            <a:r>
              <a:rPr lang="ru-RU" sz="2000" i="1" dirty="0"/>
              <a:t>законом от 04.10.2014 </a:t>
            </a:r>
            <a:r>
              <a:rPr lang="ru-RU" sz="2000" i="1" dirty="0" smtClean="0"/>
              <a:t>№ 283-ФЗ)</a:t>
            </a:r>
            <a:endParaRPr lang="ru-RU" altLang="ru-RU" sz="2000" i="1" dirty="0"/>
          </a:p>
        </p:txBody>
      </p:sp>
      <p:sp>
        <p:nvSpPr>
          <p:cNvPr id="5" name="Прямоугольник 2"/>
          <p:cNvSpPr>
            <a:spLocks noChangeArrowheads="1"/>
          </p:cNvSpPr>
          <p:nvPr/>
        </p:nvSpPr>
        <p:spPr bwMode="auto">
          <a:xfrm>
            <a:off x="0" y="872164"/>
            <a:ext cx="9143999" cy="610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300"/>
              </a:spcBef>
              <a:buClr>
                <a:srgbClr val="A04DA3"/>
              </a:buClr>
              <a:buFont typeface="Georgia" pitchFamily="18" charset="0"/>
              <a:buChar char="•"/>
              <a:defRPr sz="2800">
                <a:solidFill>
                  <a:schemeClr val="tx1"/>
                </a:solidFill>
                <a:latin typeface="Times New Roman"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Times New Roman"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Times New Roman"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Times New Roman"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Times New Roman"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Times New Roman" pitchFamily="18" charset="0"/>
              </a:defRPr>
            </a:lvl9pPr>
          </a:lstStyle>
          <a:p>
            <a:pPr algn="just">
              <a:buNone/>
            </a:pPr>
            <a:r>
              <a:rPr lang="ru-RU" altLang="ru-RU" sz="1800" b="1" dirty="0" smtClean="0"/>
              <a:t>3. </a:t>
            </a:r>
            <a:r>
              <a:rPr lang="ru-RU" sz="1800" b="1" dirty="0"/>
              <a:t>Бюджетный прогноз Российской Федерации, субъекта Российской Федерации</a:t>
            </a:r>
            <a:r>
              <a:rPr lang="ru-RU" sz="1800" dirty="0"/>
              <a:t> на долгосрочный период разрабатывается </a:t>
            </a:r>
            <a:r>
              <a:rPr lang="ru-RU" sz="1800" b="1" dirty="0"/>
              <a:t>каждые шесть лет на двенадцать и более лет </a:t>
            </a:r>
            <a:r>
              <a:rPr lang="ru-RU" sz="1800" dirty="0"/>
              <a:t>на основе прогноза социально-экономического развития </a:t>
            </a:r>
            <a:r>
              <a:rPr lang="ru-RU" sz="1800" dirty="0" smtClean="0"/>
              <a:t>на </a:t>
            </a:r>
            <a:r>
              <a:rPr lang="ru-RU" sz="1800" dirty="0"/>
              <a:t>соответствующий </a:t>
            </a:r>
            <a:r>
              <a:rPr lang="ru-RU" sz="1800" dirty="0" smtClean="0"/>
              <a:t>период.</a:t>
            </a:r>
          </a:p>
          <a:p>
            <a:pPr algn="just">
              <a:buNone/>
            </a:pPr>
            <a:r>
              <a:rPr lang="ru-RU" sz="1800" b="1" dirty="0" smtClean="0"/>
              <a:t>Бюджетный </a:t>
            </a:r>
            <a:r>
              <a:rPr lang="ru-RU" sz="1800" b="1" dirty="0"/>
              <a:t>прогноз муниципального образования </a:t>
            </a:r>
            <a:r>
              <a:rPr lang="ru-RU" sz="1800" dirty="0"/>
              <a:t>на долгосрочный период разрабатывается </a:t>
            </a:r>
            <a:r>
              <a:rPr lang="ru-RU" sz="1800" b="1" dirty="0"/>
              <a:t>каждые три года на шесть и более лет </a:t>
            </a:r>
            <a:r>
              <a:rPr lang="ru-RU" sz="1800" dirty="0"/>
              <a:t>на основе прогноза социально-экономического развития </a:t>
            </a:r>
            <a:r>
              <a:rPr lang="ru-RU" sz="1800" dirty="0" smtClean="0"/>
              <a:t>на </a:t>
            </a:r>
            <a:r>
              <a:rPr lang="ru-RU" sz="1800" dirty="0"/>
              <a:t>соответствующий период.</a:t>
            </a:r>
          </a:p>
          <a:p>
            <a:pPr algn="just">
              <a:buNone/>
            </a:pPr>
            <a:r>
              <a:rPr lang="ru-RU" sz="1800" dirty="0"/>
              <a:t>Бюджетный прогноз </a:t>
            </a:r>
            <a:r>
              <a:rPr lang="ru-RU" sz="1800" b="1" dirty="0" smtClean="0"/>
              <a:t>может </a:t>
            </a:r>
            <a:r>
              <a:rPr lang="ru-RU" sz="1800" b="1" dirty="0"/>
              <a:t>быть изменен </a:t>
            </a:r>
            <a:r>
              <a:rPr lang="ru-RU" sz="1800" dirty="0"/>
              <a:t>с учетом изменения прогноза социально-экономического развития </a:t>
            </a:r>
            <a:r>
              <a:rPr lang="ru-RU" sz="1800" dirty="0" smtClean="0"/>
              <a:t>на </a:t>
            </a:r>
            <a:r>
              <a:rPr lang="ru-RU" sz="1800" dirty="0"/>
              <a:t>соответствующий период и принятого закона (решения) о соответствующем бюджете </a:t>
            </a:r>
            <a:r>
              <a:rPr lang="ru-RU" sz="1800" b="1" dirty="0"/>
              <a:t>без продления периода его действия</a:t>
            </a:r>
            <a:r>
              <a:rPr lang="ru-RU" sz="1800" dirty="0" smtClean="0"/>
              <a:t>.</a:t>
            </a:r>
          </a:p>
          <a:p>
            <a:pPr algn="just">
              <a:buNone/>
            </a:pPr>
            <a:r>
              <a:rPr lang="ru-RU" sz="1800" b="1" dirty="0" smtClean="0"/>
              <a:t>4.</a:t>
            </a:r>
            <a:r>
              <a:rPr lang="ru-RU" sz="1800" dirty="0" smtClean="0"/>
              <a:t> Порядок </a:t>
            </a:r>
            <a:r>
              <a:rPr lang="ru-RU" sz="1800" dirty="0"/>
              <a:t>разработки и утверждения, период действия, а также требования к составу и содержанию бюджетного прогноза </a:t>
            </a:r>
            <a:r>
              <a:rPr lang="ru-RU" sz="1800" dirty="0" smtClean="0"/>
              <a:t>устанавливаются </a:t>
            </a:r>
            <a:r>
              <a:rPr lang="ru-RU" sz="1800" dirty="0"/>
              <a:t>соответственно Правительством Российской Федерации, высшим исполнительным органом государственной власти субъекта Российской Федерации, местной </a:t>
            </a:r>
            <a:r>
              <a:rPr lang="ru-RU" sz="1800" dirty="0" smtClean="0"/>
              <a:t>администрацией.</a:t>
            </a:r>
          </a:p>
          <a:p>
            <a:pPr algn="just">
              <a:buNone/>
            </a:pPr>
            <a:r>
              <a:rPr lang="ru-RU" sz="1800" b="1" dirty="0" smtClean="0"/>
              <a:t>5. </a:t>
            </a:r>
            <a:r>
              <a:rPr lang="ru-RU" sz="1800" b="1" dirty="0"/>
              <a:t>Проект</a:t>
            </a:r>
            <a:r>
              <a:rPr lang="ru-RU" sz="1800" dirty="0"/>
              <a:t> бюджетного прогноза (проект изменений бюджетного прогноза) </a:t>
            </a:r>
            <a:r>
              <a:rPr lang="ru-RU" sz="1800" dirty="0" smtClean="0"/>
              <a:t>представляется </a:t>
            </a:r>
            <a:r>
              <a:rPr lang="ru-RU" sz="1800" dirty="0"/>
              <a:t>в законодательный (представительный) </a:t>
            </a:r>
            <a:r>
              <a:rPr lang="ru-RU" sz="1800" b="1" dirty="0"/>
              <a:t>орган одновременно с проектом закона (решения) о соответствующем бюджете</a:t>
            </a:r>
            <a:r>
              <a:rPr lang="ru-RU" sz="1800" dirty="0" smtClean="0"/>
              <a:t>.</a:t>
            </a:r>
          </a:p>
          <a:p>
            <a:pPr algn="just">
              <a:buNone/>
            </a:pPr>
            <a:r>
              <a:rPr lang="ru-RU" sz="1800" b="1" dirty="0" smtClean="0"/>
              <a:t>6.</a:t>
            </a:r>
            <a:r>
              <a:rPr lang="ru-RU" sz="1800" dirty="0" smtClean="0"/>
              <a:t> Бюджетный </a:t>
            </a:r>
            <a:r>
              <a:rPr lang="ru-RU" sz="1800" dirty="0"/>
              <a:t>прогноз (изменения бюджетного прогноза) </a:t>
            </a:r>
            <a:r>
              <a:rPr lang="ru-RU" sz="1800" b="1" dirty="0" smtClean="0"/>
              <a:t>утверждается</a:t>
            </a:r>
            <a:r>
              <a:rPr lang="ru-RU" sz="1800" dirty="0" smtClean="0"/>
              <a:t> </a:t>
            </a:r>
            <a:r>
              <a:rPr lang="ru-RU" sz="1800" dirty="0"/>
              <a:t>(утверждаются) соответственно Правительством Российской Федерации, высшим исполнительным органом государственной власти субъекта Российской Федерации, местной администрацией в срок, не превышающий </a:t>
            </a:r>
            <a:r>
              <a:rPr lang="ru-RU" sz="1800" b="1" dirty="0"/>
              <a:t>двух месяцев со дня официального опубликования закона (решения) о соответствующем бюджете</a:t>
            </a:r>
            <a:r>
              <a:rPr lang="ru-RU" sz="1800" dirty="0" smtClean="0"/>
              <a:t>.</a:t>
            </a:r>
            <a:endParaRPr lang="ru-RU" sz="1800" dirty="0"/>
          </a:p>
        </p:txBody>
      </p:sp>
    </p:spTree>
    <p:extLst>
      <p:ext uri="{BB962C8B-B14F-4D97-AF65-F5344CB8AC3E}">
        <p14:creationId xmlns:p14="http://schemas.microsoft.com/office/powerpoint/2010/main" val="1027863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2"/>
          <p:cNvSpPr>
            <a:spLocks noGrp="1"/>
          </p:cNvSpPr>
          <p:nvPr>
            <p:ph type="title" idx="4294967295"/>
          </p:nvPr>
        </p:nvSpPr>
        <p:spPr>
          <a:xfrm>
            <a:off x="0" y="401638"/>
            <a:ext cx="9144000" cy="772069"/>
          </a:xfrm>
        </p:spPr>
        <p:txBody>
          <a:bodyPr/>
          <a:lstStyle/>
          <a:p>
            <a:pPr>
              <a:lnSpc>
                <a:spcPct val="70000"/>
              </a:lnSpc>
            </a:pPr>
            <a:r>
              <a:rPr lang="ru-RU" altLang="ru-RU" sz="2400" b="1" dirty="0" smtClean="0"/>
              <a:t>Порядок разработки, реализации и оценки эффективности госпрограмм – наработки</a:t>
            </a:r>
            <a:endParaRPr lang="ru-RU" altLang="ru-RU" sz="2000" b="1" i="1" dirty="0" smtClean="0">
              <a:solidFill>
                <a:srgbClr val="FF0000"/>
              </a:solidFill>
            </a:endParaRPr>
          </a:p>
        </p:txBody>
      </p:sp>
      <p:sp>
        <p:nvSpPr>
          <p:cNvPr id="20483" name="Rectangle 4"/>
          <p:cNvSpPr>
            <a:spLocks noGrp="1"/>
          </p:cNvSpPr>
          <p:nvPr>
            <p:ph idx="4294967295"/>
          </p:nvPr>
        </p:nvSpPr>
        <p:spPr>
          <a:xfrm>
            <a:off x="0" y="1323757"/>
            <a:ext cx="8966200" cy="4694237"/>
          </a:xfrm>
        </p:spPr>
        <p:txBody>
          <a:bodyPr/>
          <a:lstStyle/>
          <a:p>
            <a:pPr marL="285750" lvl="1" indent="-285750" algn="just">
              <a:spcBef>
                <a:spcPct val="0"/>
              </a:spcBef>
              <a:buClr>
                <a:schemeClr val="tx1"/>
              </a:buClr>
              <a:buFont typeface="Wingdings" pitchFamily="2" charset="2"/>
              <a:buChar char="ü"/>
            </a:pPr>
            <a:r>
              <a:rPr lang="ru-RU" altLang="ru-RU" sz="2000" dirty="0" smtClean="0">
                <a:solidFill>
                  <a:schemeClr val="tx1"/>
                </a:solidFill>
                <a:cs typeface="Times New Roman" pitchFamily="18" charset="0"/>
              </a:rPr>
              <a:t>Сокращенный формат утверждаемой части государственной программы</a:t>
            </a:r>
          </a:p>
          <a:p>
            <a:pPr marL="285750" lvl="1" indent="-285750" algn="just">
              <a:spcBef>
                <a:spcPct val="0"/>
              </a:spcBef>
              <a:buClr>
                <a:schemeClr val="tx1"/>
              </a:buClr>
              <a:buFont typeface="Wingdings" pitchFamily="2" charset="2"/>
              <a:buChar char="ü"/>
            </a:pPr>
            <a:endParaRPr lang="ru-RU" altLang="ru-RU" sz="2000" dirty="0" smtClean="0">
              <a:solidFill>
                <a:schemeClr val="tx1"/>
              </a:solidFill>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cs typeface="Times New Roman" pitchFamily="18" charset="0"/>
              </a:rPr>
              <a:t>Парламентский контроль</a:t>
            </a:r>
          </a:p>
          <a:p>
            <a:pPr marL="285750" indent="-285750" algn="just">
              <a:spcBef>
                <a:spcPct val="0"/>
              </a:spcBef>
              <a:buClr>
                <a:schemeClr val="tx1"/>
              </a:buClr>
              <a:buFont typeface="Wingdings" pitchFamily="2" charset="2"/>
              <a:buChar char="ü"/>
            </a:pPr>
            <a:endParaRPr lang="ru-RU" altLang="ru-RU" sz="2000" dirty="0" smtClean="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cs typeface="Times New Roman" pitchFamily="18" charset="0"/>
              </a:rPr>
              <a:t>Персональная ответственность руководителей ФОИВ</a:t>
            </a:r>
          </a:p>
          <a:p>
            <a:pPr marL="285750" indent="-285750" algn="just">
              <a:spcBef>
                <a:spcPct val="0"/>
              </a:spcBef>
              <a:buClr>
                <a:schemeClr val="tx1"/>
              </a:buClr>
              <a:buFont typeface="Wingdings" pitchFamily="2" charset="2"/>
              <a:buChar char="ü"/>
            </a:pPr>
            <a:endParaRPr lang="ru-RU" altLang="ru-RU" sz="2000" dirty="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cs typeface="Times New Roman" pitchFamily="18" charset="0"/>
              </a:rPr>
              <a:t>Учет бюджетных ассигнований ГВБФ</a:t>
            </a:r>
          </a:p>
          <a:p>
            <a:pPr marL="285750" indent="-285750" algn="just">
              <a:spcBef>
                <a:spcPct val="0"/>
              </a:spcBef>
              <a:buClr>
                <a:schemeClr val="tx1"/>
              </a:buClr>
              <a:buFont typeface="Wingdings" pitchFamily="2" charset="2"/>
              <a:buChar char="ü"/>
            </a:pPr>
            <a:endParaRPr lang="ru-RU" altLang="ru-RU" sz="2000" dirty="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cs typeface="Times New Roman" pitchFamily="18" charset="0"/>
              </a:rPr>
              <a:t>Выделение целевых групп</a:t>
            </a:r>
          </a:p>
          <a:p>
            <a:pPr marL="285750" indent="-285750" algn="just">
              <a:spcBef>
                <a:spcPct val="0"/>
              </a:spcBef>
              <a:buClr>
                <a:schemeClr val="tx1"/>
              </a:buClr>
              <a:buFont typeface="Wingdings" pitchFamily="2" charset="2"/>
              <a:buChar char="ü"/>
            </a:pPr>
            <a:endParaRPr lang="ru-RU" altLang="ru-RU" sz="2000" dirty="0" smtClean="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solidFill>
                  <a:srgbClr val="FF0000"/>
                </a:solidFill>
                <a:cs typeface="Times New Roman" pitchFamily="18" charset="0"/>
              </a:rPr>
              <a:t>Включение в ГП источников финансирования дефицита бюджета</a:t>
            </a:r>
          </a:p>
          <a:p>
            <a:pPr marL="285750" indent="-285750" algn="just">
              <a:spcBef>
                <a:spcPct val="0"/>
              </a:spcBef>
              <a:buClr>
                <a:schemeClr val="tx1"/>
              </a:buClr>
              <a:buFont typeface="Wingdings" pitchFamily="2" charset="2"/>
              <a:buChar char="ü"/>
            </a:pPr>
            <a:endParaRPr lang="ru-RU" altLang="ru-RU" sz="2000" dirty="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solidFill>
                  <a:srgbClr val="FF0000"/>
                </a:solidFill>
                <a:cs typeface="Times New Roman" pitchFamily="18" charset="0"/>
              </a:rPr>
              <a:t>Формирование ГП только в электронном виде с 1 июля 2015 года</a:t>
            </a:r>
          </a:p>
          <a:p>
            <a:pPr marL="285750" indent="-285750" algn="just">
              <a:spcBef>
                <a:spcPct val="0"/>
              </a:spcBef>
              <a:buClr>
                <a:schemeClr val="tx1"/>
              </a:buClr>
              <a:buFont typeface="Wingdings" pitchFamily="2" charset="2"/>
              <a:buChar char="ü"/>
            </a:pPr>
            <a:endParaRPr lang="ru-RU" altLang="ru-RU" sz="2000" dirty="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solidFill>
                  <a:srgbClr val="FF0000"/>
                </a:solidFill>
                <a:cs typeface="Times New Roman" pitchFamily="18" charset="0"/>
              </a:rPr>
              <a:t>Инициативное согласование проектов ГП</a:t>
            </a:r>
          </a:p>
          <a:p>
            <a:pPr marL="285750" indent="-285750" algn="just">
              <a:spcBef>
                <a:spcPct val="0"/>
              </a:spcBef>
              <a:buClr>
                <a:schemeClr val="tx1"/>
              </a:buClr>
              <a:buFont typeface="Wingdings" pitchFamily="2" charset="2"/>
              <a:buChar char="ü"/>
            </a:pPr>
            <a:endParaRPr lang="ru-RU" altLang="ru-RU" sz="2000" dirty="0">
              <a:cs typeface="Times New Roman" pitchFamily="18" charset="0"/>
            </a:endParaRPr>
          </a:p>
          <a:p>
            <a:pPr marL="285750" indent="-285750" algn="just">
              <a:spcBef>
                <a:spcPct val="0"/>
              </a:spcBef>
              <a:buClr>
                <a:schemeClr val="tx1"/>
              </a:buClr>
              <a:buFont typeface="Wingdings" pitchFamily="2" charset="2"/>
              <a:buChar char="ü"/>
            </a:pPr>
            <a:r>
              <a:rPr lang="ru-RU" altLang="ru-RU" sz="2000" dirty="0" smtClean="0">
                <a:solidFill>
                  <a:srgbClr val="FF0000"/>
                </a:solidFill>
                <a:cs typeface="Times New Roman" pitchFamily="18" charset="0"/>
              </a:rPr>
              <a:t>Изменения в перечень ГП – до 1 мая текущего года</a:t>
            </a:r>
          </a:p>
        </p:txBody>
      </p:sp>
    </p:spTree>
    <p:extLst>
      <p:ext uri="{BB962C8B-B14F-4D97-AF65-F5344CB8AC3E}">
        <p14:creationId xmlns:p14="http://schemas.microsoft.com/office/powerpoint/2010/main" val="4289945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2"/>
          <p:cNvSpPr>
            <a:spLocks noGrp="1"/>
          </p:cNvSpPr>
          <p:nvPr>
            <p:ph type="title" idx="4294967295"/>
          </p:nvPr>
        </p:nvSpPr>
        <p:spPr>
          <a:xfrm>
            <a:off x="0" y="200025"/>
            <a:ext cx="9144000" cy="825500"/>
          </a:xfrm>
        </p:spPr>
        <p:txBody>
          <a:bodyPr/>
          <a:lstStyle/>
          <a:p>
            <a:r>
              <a:rPr lang="ru-RU" altLang="ru-RU" sz="2400" b="1" dirty="0" smtClean="0"/>
              <a:t>Изменение параметров бюджета</a:t>
            </a:r>
          </a:p>
        </p:txBody>
      </p:sp>
      <p:cxnSp>
        <p:nvCxnSpPr>
          <p:cNvPr id="3" name="Прямая со стрелкой 2"/>
          <p:cNvCxnSpPr/>
          <p:nvPr/>
        </p:nvCxnSpPr>
        <p:spPr>
          <a:xfrm flipH="1">
            <a:off x="1653272" y="928048"/>
            <a:ext cx="1308480" cy="9261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05472" y="2006600"/>
            <a:ext cx="2578100" cy="923330"/>
          </a:xfrm>
          <a:prstGeom prst="rect">
            <a:avLst/>
          </a:prstGeom>
          <a:noFill/>
          <a:ln>
            <a:solidFill>
              <a:schemeClr val="tx1"/>
            </a:solidFill>
          </a:ln>
        </p:spPr>
        <p:txBody>
          <a:bodyPr wrap="square" rtlCol="0">
            <a:spAutoFit/>
          </a:bodyPr>
          <a:lstStyle/>
          <a:p>
            <a:pPr algn="ctr"/>
            <a:r>
              <a:rPr lang="ru-RU" dirty="0" smtClean="0"/>
              <a:t>Изменение показателей </a:t>
            </a:r>
            <a:r>
              <a:rPr lang="ru-RU" b="1" dirty="0" smtClean="0"/>
              <a:t>сводной бюджетной росписи</a:t>
            </a:r>
            <a:endParaRPr lang="ru-RU" b="1" dirty="0"/>
          </a:p>
        </p:txBody>
      </p:sp>
      <p:sp>
        <p:nvSpPr>
          <p:cNvPr id="8" name="TextBox 7"/>
          <p:cNvSpPr txBox="1"/>
          <p:nvPr/>
        </p:nvSpPr>
        <p:spPr>
          <a:xfrm>
            <a:off x="5323572" y="2006600"/>
            <a:ext cx="2578100" cy="923330"/>
          </a:xfrm>
          <a:prstGeom prst="rect">
            <a:avLst/>
          </a:prstGeom>
          <a:noFill/>
          <a:ln>
            <a:solidFill>
              <a:schemeClr val="tx1"/>
            </a:solidFill>
          </a:ln>
        </p:spPr>
        <p:txBody>
          <a:bodyPr wrap="square" rtlCol="0">
            <a:spAutoFit/>
          </a:bodyPr>
          <a:lstStyle/>
          <a:p>
            <a:pPr algn="ctr"/>
            <a:r>
              <a:rPr lang="ru-RU" dirty="0" smtClean="0"/>
              <a:t>Внесение изменений в </a:t>
            </a:r>
            <a:r>
              <a:rPr lang="ru-RU" b="1" dirty="0" smtClean="0"/>
              <a:t>закон (решение) </a:t>
            </a:r>
            <a:br>
              <a:rPr lang="ru-RU" b="1" dirty="0" smtClean="0"/>
            </a:br>
            <a:r>
              <a:rPr lang="ru-RU" b="1" dirty="0" smtClean="0"/>
              <a:t>о бюджете</a:t>
            </a:r>
            <a:endParaRPr lang="ru-RU" b="1" dirty="0"/>
          </a:p>
        </p:txBody>
      </p:sp>
      <p:cxnSp>
        <p:nvCxnSpPr>
          <p:cNvPr id="10" name="Прямая со стрелкой 9"/>
          <p:cNvCxnSpPr/>
          <p:nvPr/>
        </p:nvCxnSpPr>
        <p:spPr>
          <a:xfrm>
            <a:off x="5361672" y="928048"/>
            <a:ext cx="1403350" cy="8372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1513952" y="3163248"/>
            <a:ext cx="0" cy="6848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30872" y="5562600"/>
            <a:ext cx="2578100" cy="923330"/>
          </a:xfrm>
          <a:prstGeom prst="rect">
            <a:avLst/>
          </a:prstGeom>
          <a:solidFill>
            <a:schemeClr val="accent2">
              <a:lumMod val="20000"/>
              <a:lumOff val="80000"/>
            </a:schemeClr>
          </a:solidFill>
          <a:ln>
            <a:solidFill>
              <a:schemeClr val="tx1"/>
            </a:solidFill>
          </a:ln>
        </p:spPr>
        <p:txBody>
          <a:bodyPr wrap="square" rtlCol="0">
            <a:spAutoFit/>
          </a:bodyPr>
          <a:lstStyle/>
          <a:p>
            <a:pPr algn="ctr"/>
            <a:r>
              <a:rPr lang="ru-RU" dirty="0" smtClean="0"/>
              <a:t>Корректировка гос. (</a:t>
            </a:r>
            <a:r>
              <a:rPr lang="ru-RU" dirty="0" err="1" smtClean="0"/>
              <a:t>мун</a:t>
            </a:r>
            <a:r>
              <a:rPr lang="ru-RU" dirty="0" smtClean="0"/>
              <a:t>.) программ не требуется</a:t>
            </a:r>
            <a:endParaRPr lang="ru-RU" dirty="0"/>
          </a:p>
        </p:txBody>
      </p:sp>
      <p:cxnSp>
        <p:nvCxnSpPr>
          <p:cNvPr id="16" name="Прямая со стрелкой 15"/>
          <p:cNvCxnSpPr/>
          <p:nvPr/>
        </p:nvCxnSpPr>
        <p:spPr>
          <a:xfrm flipH="1">
            <a:off x="5323572" y="3061648"/>
            <a:ext cx="740155" cy="7356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6982700" y="3074822"/>
            <a:ext cx="679532" cy="714218"/>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0872" y="4038600"/>
            <a:ext cx="2578100" cy="646331"/>
          </a:xfrm>
          <a:prstGeom prst="rect">
            <a:avLst/>
          </a:prstGeom>
          <a:noFill/>
          <a:ln>
            <a:solidFill>
              <a:schemeClr val="tx1"/>
            </a:solidFill>
          </a:ln>
        </p:spPr>
        <p:txBody>
          <a:bodyPr wrap="square" rtlCol="0">
            <a:spAutoFit/>
          </a:bodyPr>
          <a:lstStyle/>
          <a:p>
            <a:pPr algn="ctr"/>
            <a:r>
              <a:rPr lang="ru-RU" dirty="0" smtClean="0"/>
              <a:t>Показатели гос. (</a:t>
            </a:r>
            <a:r>
              <a:rPr lang="ru-RU" dirty="0" err="1" smtClean="0"/>
              <a:t>мун</a:t>
            </a:r>
            <a:r>
              <a:rPr lang="ru-RU" dirty="0" smtClean="0"/>
              <a:t>.) программ </a:t>
            </a:r>
            <a:r>
              <a:rPr lang="ru-RU" b="1" dirty="0" smtClean="0"/>
              <a:t>не меняются</a:t>
            </a:r>
            <a:endParaRPr lang="ru-RU" b="1" dirty="0"/>
          </a:p>
        </p:txBody>
      </p:sp>
      <p:cxnSp>
        <p:nvCxnSpPr>
          <p:cNvPr id="22" name="Прямая со стрелкой 21"/>
          <p:cNvCxnSpPr/>
          <p:nvPr/>
        </p:nvCxnSpPr>
        <p:spPr>
          <a:xfrm>
            <a:off x="1539352" y="4826948"/>
            <a:ext cx="0" cy="6848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47172" y="5562600"/>
            <a:ext cx="2578100" cy="923330"/>
          </a:xfrm>
          <a:prstGeom prst="rect">
            <a:avLst/>
          </a:prstGeom>
          <a:solidFill>
            <a:schemeClr val="accent2">
              <a:lumMod val="20000"/>
              <a:lumOff val="80000"/>
            </a:schemeClr>
          </a:solidFill>
          <a:ln>
            <a:solidFill>
              <a:schemeClr val="tx1"/>
            </a:solidFill>
          </a:ln>
        </p:spPr>
        <p:txBody>
          <a:bodyPr wrap="square" rtlCol="0">
            <a:spAutoFit/>
          </a:bodyPr>
          <a:lstStyle/>
          <a:p>
            <a:pPr algn="ctr"/>
            <a:r>
              <a:rPr lang="ru-RU" dirty="0" smtClean="0"/>
              <a:t>Корректировка гос. (</a:t>
            </a:r>
            <a:r>
              <a:rPr lang="ru-RU" dirty="0" err="1" smtClean="0"/>
              <a:t>мун</a:t>
            </a:r>
            <a:r>
              <a:rPr lang="ru-RU" dirty="0" smtClean="0"/>
              <a:t>.) программ не требуется</a:t>
            </a:r>
            <a:endParaRPr lang="ru-RU" dirty="0"/>
          </a:p>
        </p:txBody>
      </p:sp>
      <p:sp>
        <p:nvSpPr>
          <p:cNvPr id="26" name="TextBox 25"/>
          <p:cNvSpPr txBox="1"/>
          <p:nvPr/>
        </p:nvSpPr>
        <p:spPr>
          <a:xfrm>
            <a:off x="3647172" y="4038600"/>
            <a:ext cx="2578100" cy="646331"/>
          </a:xfrm>
          <a:prstGeom prst="rect">
            <a:avLst/>
          </a:prstGeom>
          <a:noFill/>
          <a:ln>
            <a:solidFill>
              <a:schemeClr val="tx1"/>
            </a:solidFill>
          </a:ln>
        </p:spPr>
        <p:txBody>
          <a:bodyPr wrap="square" rtlCol="0">
            <a:spAutoFit/>
          </a:bodyPr>
          <a:lstStyle/>
          <a:p>
            <a:pPr algn="ctr"/>
            <a:r>
              <a:rPr lang="ru-RU" dirty="0" smtClean="0"/>
              <a:t>Показатели гос. (</a:t>
            </a:r>
            <a:r>
              <a:rPr lang="ru-RU" dirty="0" err="1" smtClean="0"/>
              <a:t>мун</a:t>
            </a:r>
            <a:r>
              <a:rPr lang="ru-RU" dirty="0" smtClean="0"/>
              <a:t>.) программ </a:t>
            </a:r>
            <a:r>
              <a:rPr lang="ru-RU" b="1" dirty="0" smtClean="0"/>
              <a:t>не меняются</a:t>
            </a:r>
            <a:endParaRPr lang="ru-RU" b="1" dirty="0"/>
          </a:p>
        </p:txBody>
      </p:sp>
      <p:cxnSp>
        <p:nvCxnSpPr>
          <p:cNvPr id="27" name="Прямая со стрелкой 26"/>
          <p:cNvCxnSpPr/>
          <p:nvPr/>
        </p:nvCxnSpPr>
        <p:spPr>
          <a:xfrm>
            <a:off x="4955652" y="4826948"/>
            <a:ext cx="0" cy="6848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373182" y="5562600"/>
            <a:ext cx="2578100" cy="923330"/>
          </a:xfrm>
          <a:prstGeom prst="rect">
            <a:avLst/>
          </a:prstGeom>
          <a:solidFill>
            <a:schemeClr val="accent4">
              <a:lumMod val="20000"/>
              <a:lumOff val="80000"/>
            </a:schemeClr>
          </a:solidFill>
          <a:ln>
            <a:solidFill>
              <a:schemeClr val="tx1"/>
            </a:solidFill>
          </a:ln>
        </p:spPr>
        <p:txBody>
          <a:bodyPr wrap="square" rtlCol="0">
            <a:spAutoFit/>
          </a:bodyPr>
          <a:lstStyle/>
          <a:p>
            <a:pPr algn="ctr"/>
            <a:r>
              <a:rPr lang="ru-RU" dirty="0" smtClean="0"/>
              <a:t>Требуется </a:t>
            </a:r>
            <a:r>
              <a:rPr lang="ru-RU" dirty="0"/>
              <a:t>к</a:t>
            </a:r>
            <a:r>
              <a:rPr lang="ru-RU" dirty="0" smtClean="0"/>
              <a:t>орректировка гос. (</a:t>
            </a:r>
            <a:r>
              <a:rPr lang="ru-RU" dirty="0" err="1" smtClean="0"/>
              <a:t>мун</a:t>
            </a:r>
            <a:r>
              <a:rPr lang="ru-RU" dirty="0" smtClean="0"/>
              <a:t>.) программ</a:t>
            </a:r>
            <a:endParaRPr lang="ru-RU" dirty="0"/>
          </a:p>
        </p:txBody>
      </p:sp>
      <p:sp>
        <p:nvSpPr>
          <p:cNvPr id="29" name="TextBox 28"/>
          <p:cNvSpPr txBox="1"/>
          <p:nvPr/>
        </p:nvSpPr>
        <p:spPr>
          <a:xfrm>
            <a:off x="6373182" y="4038600"/>
            <a:ext cx="2578100" cy="646331"/>
          </a:xfrm>
          <a:prstGeom prst="rect">
            <a:avLst/>
          </a:prstGeom>
          <a:noFill/>
          <a:ln>
            <a:solidFill>
              <a:schemeClr val="tx1"/>
            </a:solidFill>
          </a:ln>
        </p:spPr>
        <p:txBody>
          <a:bodyPr wrap="square" rtlCol="0">
            <a:spAutoFit/>
          </a:bodyPr>
          <a:lstStyle/>
          <a:p>
            <a:pPr algn="ctr"/>
            <a:r>
              <a:rPr lang="ru-RU" dirty="0" smtClean="0"/>
              <a:t>Показатели гос. (</a:t>
            </a:r>
            <a:r>
              <a:rPr lang="ru-RU" dirty="0" err="1" smtClean="0"/>
              <a:t>мун</a:t>
            </a:r>
            <a:r>
              <a:rPr lang="ru-RU" dirty="0" smtClean="0"/>
              <a:t>.)  </a:t>
            </a:r>
            <a:r>
              <a:rPr lang="ru-RU" b="1" dirty="0" smtClean="0"/>
              <a:t>изменяются</a:t>
            </a:r>
            <a:endParaRPr lang="ru-RU" b="1" dirty="0"/>
          </a:p>
        </p:txBody>
      </p:sp>
      <p:cxnSp>
        <p:nvCxnSpPr>
          <p:cNvPr id="30" name="Прямая со стрелкой 29"/>
          <p:cNvCxnSpPr/>
          <p:nvPr/>
        </p:nvCxnSpPr>
        <p:spPr>
          <a:xfrm>
            <a:off x="7681662" y="4826948"/>
            <a:ext cx="0" cy="684852"/>
          </a:xfrm>
          <a:prstGeom prst="straightConnector1">
            <a:avLst/>
          </a:prstGeom>
          <a:ln w="12700">
            <a:tailEnd type="stealth"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362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1_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11_Городская">
      <a:majorFont>
        <a:latin typeface="Arial"/>
        <a:ea typeface=""/>
        <a:cs typeface=""/>
      </a:majorFont>
      <a:minorFont>
        <a:latin typeface="Arial"/>
        <a:ea typeface=""/>
        <a:cs typeface=""/>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51535</TotalTime>
  <Words>2786</Words>
  <Application>Microsoft Office PowerPoint</Application>
  <PresentationFormat>Экран (4:3)</PresentationFormat>
  <Paragraphs>652</Paragraphs>
  <Slides>21</Slides>
  <Notes>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21</vt:i4>
      </vt:variant>
    </vt:vector>
  </HeadingPairs>
  <TitlesOfParts>
    <vt:vector size="31" baseType="lpstr">
      <vt:lpstr>Arial</vt:lpstr>
      <vt:lpstr>Arial Narrow</vt:lpstr>
      <vt:lpstr>Calibri</vt:lpstr>
      <vt:lpstr>Georgia</vt:lpstr>
      <vt:lpstr>Symbol</vt:lpstr>
      <vt:lpstr>Times New Roman</vt:lpstr>
      <vt:lpstr>Trebuchet MS</vt:lpstr>
      <vt:lpstr>Wingdings</vt:lpstr>
      <vt:lpstr>Wingdings 2</vt:lpstr>
      <vt:lpstr>11_Городская</vt:lpstr>
      <vt:lpstr>Формирование государственных программ Российской Федерации и программного бюджета. Опыт, проблемы и перспективы.</vt:lpstr>
      <vt:lpstr>Презентация PowerPoint</vt:lpstr>
      <vt:lpstr>Нормативно-правовая и методическая база для разработки и реализации государственных программ</vt:lpstr>
      <vt:lpstr>Положения законодательства Российской Федерации</vt:lpstr>
      <vt:lpstr>Презентация PowerPoint</vt:lpstr>
      <vt:lpstr>Долгосрочное бюджетное планирование</vt:lpstr>
      <vt:lpstr>Долгосрочное бюджетное планирование</vt:lpstr>
      <vt:lpstr>Порядок разработки, реализации и оценки эффективности госпрограмм – наработки</vt:lpstr>
      <vt:lpstr>Изменение параметров бюджета</vt:lpstr>
      <vt:lpstr>Непрограммные направления</vt:lpstr>
      <vt:lpstr>Презентация PowerPoint</vt:lpstr>
      <vt:lpstr>Структура государственной программы  и ее отражение в бюджетной классификации</vt:lpstr>
      <vt:lpstr>Отражение основных мероприятий в бюджетной документации</vt:lpstr>
      <vt:lpstr>Презентация PowerPoint</vt:lpstr>
      <vt:lpstr>Иерархия целей, задач, подпрограмм и индикаторов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Россия-2020: Концепция обеспечения экономического лидерства</dc:title>
  <dc:creator>Николай Бегчин</dc:creator>
  <cp:lastModifiedBy>Николай Бегчин</cp:lastModifiedBy>
  <cp:revision>2094</cp:revision>
  <dcterms:modified xsi:type="dcterms:W3CDTF">2015-06-26T20:22:58Z</dcterms:modified>
</cp:coreProperties>
</file>