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8650" y="1054850"/>
            <a:ext cx="7886700" cy="63583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lvl="1">
              <a:defRPr sz="1600" b="0"/>
            </a:lvl2pPr>
            <a:lvl3pPr lvl="2">
              <a:defRPr sz="1400" b="0"/>
            </a:lvl3pPr>
            <a:lvl4pPr lvl="3">
              <a:defRPr sz="1200" b="0"/>
            </a:lvl4pPr>
            <a:lvl5pPr lvl="4">
              <a:defRPr sz="1200" b="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104" name="Picture 104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105" name="Shape 105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15" name="Shape 15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17" name="Picture 17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18" name="Shape 18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16510" y="97634"/>
            <a:ext cx="848799" cy="537466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lvl="0" algn="l">
              <a:defRPr sz="1650">
                <a:solidFill>
                  <a:srgbClr val="DEAA46"/>
                </a:solidFill>
                <a:latin typeface="DINPro-Light"/>
                <a:ea typeface="DINPro-Light"/>
                <a:cs typeface="DINPro-Light"/>
              </a:defRPr>
            </a:lvl1pPr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bg>
      <p:bgPr>
        <a:solidFill>
          <a:srgbClr val="007A3E"/>
        </a:solidFill>
        <a:effectLst/>
      </p:bgPr>
    </p:bg>
    <p:spTree>
      <p:nvGrpSpPr>
        <p:cNvPr id="1" name="Group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pic>
        <p:nvPicPr>
          <p:cNvPr id="69" name="Picture 69"/>
          <p:cNvPicPr/>
          <p:nvPr/>
        </p:nvPicPr>
        <p:blipFill>
          <a:blip r:embed="rId2"/>
          <a:stretch/>
        </p:blipFill>
        <p:spPr>
          <a:xfrm>
            <a:off x="506507" y="477945"/>
            <a:ext cx="1017492" cy="1060589"/>
          </a:xfrm>
          <a:prstGeom prst="rect">
            <a:avLst/>
          </a:prstGeom>
        </p:spPr>
      </p:pic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6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>
              <a:defRPr sz="5400">
                <a:solidFill>
                  <a:schemeClr val="bg1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marL="0" lvl="0" indent="0">
              <a:buNone/>
              <a:defRPr sz="2400">
                <a:solidFill>
                  <a:schemeClr val="bg1"/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ontent">
    <p:spTree>
      <p:nvGrpSpPr>
        <p:cNvPr id="1" name="Group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6"/>
          </a:xfrm>
          <a:prstGeom prst="rect">
            <a:avLst/>
          </a:prstGeom>
        </p:spPr>
        <p:txBody>
          <a:bodyPr anchor="b">
            <a:normAutofit/>
          </a:bodyPr>
          <a:lstStyle>
            <a:defPPr/>
            <a:lvl1pPr lvl="0">
              <a:defRPr sz="5400"/>
            </a:lvl1pPr>
          </a:lstStyle>
          <a:p>
            <a:r>
              <a:t>Образец заголовка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marL="0" lvl="0" indent="0">
              <a:buNone/>
              <a:defRPr sz="2000">
                <a:solidFill>
                  <a:schemeClr val="tx1"/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28650" y="1109709"/>
            <a:ext cx="7886700" cy="58098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51" name="Picture 51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52" name="Shape 52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28650" y="1085768"/>
            <a:ext cx="7886700" cy="60492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lvl="1">
              <a:defRPr b="0"/>
            </a:lvl2pPr>
            <a:lvl3pPr lvl="2">
              <a:defRPr b="0"/>
            </a:lvl3pPr>
            <a:lvl4pPr lvl="3">
              <a:defRPr b="0"/>
            </a:lvl4pPr>
            <a:lvl5pPr lvl="4">
              <a:defRPr b="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lvl="1">
              <a:defRPr b="0"/>
            </a:lvl2pPr>
            <a:lvl3pPr lvl="2">
              <a:defRPr b="0"/>
            </a:lvl3pPr>
            <a:lvl4pPr lvl="3">
              <a:defRPr b="0"/>
            </a:lvl4pPr>
            <a:lvl5pPr lvl="4">
              <a:defRPr b="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94" name="Picture 94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95" name="Shape 95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841" y="1073068"/>
            <a:ext cx="7886700" cy="61762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39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39" cy="3684588"/>
          </a:xfrm>
          <a:prstGeom prst="rect">
            <a:avLst/>
          </a:prstGeom>
        </p:spPr>
        <p:txBody>
          <a:bodyPr/>
          <a:lstStyle>
            <a:defPPr/>
            <a:lvl1pPr lvl="0">
              <a:defRPr b="0"/>
            </a:lvl1pPr>
            <a:lvl2pPr lvl="1">
              <a:defRPr b="0"/>
            </a:lvl2pPr>
            <a:lvl3pPr lvl="2">
              <a:defRPr b="0"/>
            </a:lvl3pPr>
            <a:lvl4pPr lvl="3">
              <a:defRPr b="0"/>
            </a:lvl4pPr>
            <a:lvl5pPr lvl="4">
              <a:defRPr b="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</p:spPr>
        <p:txBody>
          <a:bodyPr/>
          <a:lstStyle>
            <a:defPPr/>
            <a:lvl1pPr lvl="0">
              <a:defRPr b="0"/>
            </a:lvl1pPr>
            <a:lvl2pPr lvl="1">
              <a:defRPr b="0"/>
            </a:lvl2pPr>
            <a:lvl3pPr lvl="2">
              <a:defRPr b="0"/>
            </a:lvl3pPr>
            <a:lvl4pPr lvl="3">
              <a:defRPr b="0"/>
            </a:lvl4pPr>
            <a:lvl5pPr lvl="4">
              <a:defRPr b="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83" name="Picture 83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84" name="Shape 84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49" cy="4873625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>
              <a:defRPr sz="2000"/>
            </a:lvl1pPr>
            <a:lvl2pPr lvl="1">
              <a:defRPr sz="1800"/>
            </a:lvl2pPr>
            <a:lvl3pPr lvl="2">
              <a:defRPr sz="1600"/>
            </a:lvl3pPr>
            <a:lvl4pPr lvl="3">
              <a:defRPr sz="1400"/>
            </a:lvl4pPr>
            <a:lvl5pPr lvl="4">
              <a:defRPr sz="14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42" name="Picture 42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43" name="Shape 43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49" cy="4873625"/>
          </a:xfrm>
          <a:prstGeom prst="rect">
            <a:avLst/>
          </a:prstGeom>
        </p:spPr>
        <p:txBody>
          <a:bodyPr anchor="t"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r>
              <a:t>Вставка рисунка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62" name="Picture 62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63" name="Shape 63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24.04.2024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816747" y="512763"/>
            <a:ext cx="7563774" cy="40913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anchor="t">
            <a:spAutoFit/>
          </a:bodyPr>
          <a:lstStyle/>
          <a:p>
            <a:pPr marL="179705" indent="0" algn="l">
              <a:lnSpc>
                <a:spcPct val="150000"/>
              </a:lnSpc>
              <a:spcBef>
                <a:spcPts val="315"/>
              </a:spcBef>
            </a:pPr>
            <a:r>
              <a:rPr sz="13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</a:rPr>
              <a:t>МИНИСТЕРСТВО ФИНАНСОВ РОССИЙСКОЙ ФЕДЕРАЦИИ</a:t>
            </a:r>
            <a:endParaRPr sz="1300" baseline="-25000">
              <a:solidFill>
                <a:schemeClr val="tx1"/>
              </a:solidFill>
              <a:latin typeface="Montserrat Medium"/>
              <a:ea typeface="Montserrat Medium"/>
              <a:cs typeface="Montserrat Medium"/>
            </a:endParaRPr>
          </a:p>
        </p:txBody>
      </p:sp>
      <p:pic>
        <p:nvPicPr>
          <p:cNvPr id="27" name="Picture 27"/>
          <p:cNvPicPr/>
          <p:nvPr/>
        </p:nvPicPr>
        <p:blipFill>
          <a:blip r:embed="rId2"/>
          <a:stretch/>
        </p:blipFill>
        <p:spPr>
          <a:xfrm>
            <a:off x="288981" y="520210"/>
            <a:ext cx="369435" cy="386170"/>
          </a:xfrm>
          <a:prstGeom prst="rect">
            <a:avLst/>
          </a:prstGeom>
        </p:spPr>
      </p:pic>
      <p:sp>
        <p:nvSpPr>
          <p:cNvPr id="28" name="Shape 28"/>
          <p:cNvSpPr txBox="1"/>
          <p:nvPr/>
        </p:nvSpPr>
        <p:spPr>
          <a:xfrm>
            <a:off x="7355159" y="567685"/>
            <a:ext cx="1013714" cy="307777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/>
            <a:r>
              <a:rPr sz="1400" b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24.04.2024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defPPr/>
      <a:lvl1pPr lvl="0" algn="l">
        <a:lnSpc>
          <a:spcPct val="90000"/>
        </a:lnSpc>
        <a:buNone/>
        <a:defRPr sz="3200" b="1">
          <a:solidFill>
            <a:schemeClr val="tx1"/>
          </a:solidFill>
          <a:latin typeface="Spectral"/>
          <a:ea typeface="Spectral"/>
          <a:cs typeface="Spectral"/>
        </a:defRPr>
      </a:lvl1pPr>
    </p:titleStyle>
    <p:bodyStyle>
      <a:defPPr/>
      <a:lvl1pPr marL="0" lvl="0" indent="0" algn="l">
        <a:lnSpc>
          <a:spcPct val="90000"/>
        </a:lnSpc>
        <a:spcBef>
          <a:spcPts val="1000"/>
        </a:spcBef>
        <a:buFont typeface="Arial"/>
        <a:buNone/>
        <a:defRPr sz="1800" b="1" i="0">
          <a:solidFill>
            <a:schemeClr val="tx1"/>
          </a:solidFill>
          <a:latin typeface="Montserrat"/>
          <a:ea typeface="Montserrat"/>
          <a:cs typeface="Montserrat"/>
        </a:defRPr>
      </a:lvl1pPr>
      <a:lvl2pPr marL="457200" lvl="1" indent="0" algn="l">
        <a:lnSpc>
          <a:spcPct val="90000"/>
        </a:lnSpc>
        <a:spcBef>
          <a:spcPts val="500"/>
        </a:spcBef>
        <a:buFont typeface="Arial"/>
        <a:buNone/>
        <a:defRPr sz="1600" b="1" i="0">
          <a:solidFill>
            <a:schemeClr val="tx1"/>
          </a:solidFill>
          <a:latin typeface="Montserrat"/>
          <a:ea typeface="Montserrat"/>
          <a:cs typeface="Montserrat"/>
        </a:defRPr>
      </a:lvl2pPr>
      <a:lvl3pPr marL="914400" lvl="2" indent="0" algn="l">
        <a:lnSpc>
          <a:spcPct val="90000"/>
        </a:lnSpc>
        <a:spcBef>
          <a:spcPts val="500"/>
        </a:spcBef>
        <a:buFont typeface="Arial"/>
        <a:buNone/>
        <a:defRPr sz="1400" b="1" i="0">
          <a:solidFill>
            <a:schemeClr val="tx1"/>
          </a:solidFill>
          <a:latin typeface="Montserrat"/>
          <a:ea typeface="Montserrat"/>
          <a:cs typeface="Montserrat"/>
        </a:defRPr>
      </a:lvl3pPr>
      <a:lvl4pPr marL="1371600" lvl="3" indent="0" algn="l">
        <a:lnSpc>
          <a:spcPct val="90000"/>
        </a:lnSpc>
        <a:spcBef>
          <a:spcPts val="500"/>
        </a:spcBef>
        <a:buFont typeface="Arial"/>
        <a:buNone/>
        <a:defRPr sz="1200" b="1" i="0">
          <a:solidFill>
            <a:schemeClr val="tx1"/>
          </a:solidFill>
          <a:latin typeface="Montserrat"/>
          <a:ea typeface="Montserrat"/>
          <a:cs typeface="Montserrat"/>
        </a:defRPr>
      </a:lvl4pPr>
      <a:lvl5pPr marL="1828800" lvl="4" indent="0" algn="l">
        <a:lnSpc>
          <a:spcPct val="90000"/>
        </a:lnSpc>
        <a:spcBef>
          <a:spcPts val="500"/>
        </a:spcBef>
        <a:buFont typeface="Arial"/>
        <a:buNone/>
        <a:defRPr sz="1200" b="1" i="0">
          <a:solidFill>
            <a:schemeClr val="tx1"/>
          </a:solidFill>
          <a:latin typeface="Montserrat"/>
          <a:ea typeface="Montserrat"/>
          <a:cs typeface="Montserrat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Table 115"/>
          <p:cNvGraphicFramePr/>
          <p:nvPr/>
        </p:nvGraphicFramePr>
        <p:xfrm>
          <a:off x="-683180" y="989075"/>
          <a:ext cx="10800070" cy="960120"/>
        </p:xfrm>
        <a:graphic>
          <a:graphicData uri="http://schemas.openxmlformats.org/drawingml/2006/table">
            <a:tbl>
              <a:tblPr firstRow="1" bandRow="1"/>
              <a:tblGrid>
                <a:gridCol w="10800070"/>
              </a:tblGrid>
              <a:tr h="88094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lvl="0" indent="0" algn="ctr"/>
                      <a:r>
                        <a:rPr sz="2000" b="1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федерального закона </a:t>
                      </a:r>
                    </a:p>
                    <a:p>
                      <a:pPr marL="0" lvl="0" indent="0" algn="ctr"/>
                      <a:r>
                        <a:rPr sz="2000" b="1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+mn-cs"/>
                        </a:rPr>
                        <a:t>«О внесении изменений в Бюджетный кодекс Российской Федерации»</a:t>
                      </a:r>
                    </a:p>
                    <a:p>
                      <a:pPr marL="0" lvl="0" indent="0" algn="ctr"/>
                      <a:endParaRPr sz="100" b="1">
                        <a:solidFill>
                          <a:srgbClr val="00482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/>
                      <a:r>
                        <a:rPr sz="1600" b="1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+mn-cs"/>
                        </a:rPr>
                        <a:t>(Принят в первом</a:t>
                      </a:r>
                      <a:r>
                        <a:rPr sz="1600" b="1" baseline="0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+mn-cs"/>
                        </a:rPr>
                        <a:t> чтении 26.03.2024, поправки ко второму чтению – 22.05.2024</a:t>
                      </a:r>
                      <a:r>
                        <a:rPr sz="1600" b="1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25400">
                      <a:noFill/>
                    </a:lnB>
                    <a:lnTlToBr w="12700">
                      <a:prstDash val="solid"/>
                    </a:lnTlToBr>
                    <a:lnBlToTr w="12700"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" name="Shape 116"/>
          <p:cNvSpPr/>
          <p:nvPr/>
        </p:nvSpPr>
        <p:spPr>
          <a:xfrm>
            <a:off x="165931" y="2825761"/>
            <a:ext cx="7565728" cy="303159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sz="1600" b="1">
                <a:solidFill>
                  <a:srgbClr val="007B87"/>
                </a:solidFill>
                <a:latin typeface="+mn-lt"/>
                <a:ea typeface="+mn-ea"/>
                <a:cs typeface="+mn-cs"/>
              </a:rPr>
              <a:t>ЦЕЛЬ:</a:t>
            </a:r>
            <a:r>
              <a:rPr sz="1600" b="1">
                <a:solidFill>
                  <a:srgbClr val="2A3143"/>
                </a:solidFill>
                <a:latin typeface="+mn-lt"/>
                <a:ea typeface="+mn-ea"/>
                <a:cs typeface="+mn-cs"/>
              </a:rPr>
              <a:t> создание системы предварительного цифрового контроля в финансово-бюджетной сфере</a:t>
            </a:r>
          </a:p>
          <a:p>
            <a:pPr marL="0" indent="0" algn="just"/>
            <a:endParaRPr sz="1600" b="1">
              <a:solidFill>
                <a:srgbClr val="2A3143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1600" b="1">
              <a:solidFill>
                <a:srgbClr val="2A3143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endParaRPr sz="1600" b="1">
              <a:solidFill>
                <a:srgbClr val="2A3143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600" b="1">
                <a:solidFill>
                  <a:srgbClr val="007B87"/>
                </a:solidFill>
                <a:latin typeface="+mn-lt"/>
                <a:ea typeface="+mn-ea"/>
                <a:cs typeface="+mn-cs"/>
              </a:rPr>
              <a:t>СПОСОБ: расширение методов Г(М)ФК</a:t>
            </a:r>
          </a:p>
          <a:p>
            <a:pPr marL="0" indent="0" algn="l"/>
            <a:endParaRPr sz="900" b="1">
              <a:solidFill>
                <a:srgbClr val="007B87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Clr>
                <a:srgbClr val="007B3E"/>
              </a:buClr>
              <a:buSzPts val="2178"/>
              <a:buFont typeface="Arial"/>
              <a:buChar char="•"/>
            </a:pPr>
            <a:r>
              <a:rPr sz="1600" b="1">
                <a:solidFill>
                  <a:srgbClr val="2A3143"/>
                </a:solidFill>
              </a:rPr>
              <a:t>для органов Г(М)ФК – АНАЛИЗ</a:t>
            </a:r>
          </a:p>
          <a:p>
            <a:pPr marL="285750" indent="-285750">
              <a:buClr>
                <a:srgbClr val="007B3E"/>
              </a:buClr>
              <a:buSzPts val="2178"/>
              <a:buFont typeface="Arial"/>
              <a:buChar char="•"/>
            </a:pPr>
            <a:endParaRPr sz="900" b="1">
              <a:solidFill>
                <a:srgbClr val="2A3143"/>
              </a:solidFill>
            </a:endParaRPr>
          </a:p>
          <a:p>
            <a:pPr marL="285750" indent="-285750">
              <a:buClr>
                <a:srgbClr val="007B3E"/>
              </a:buClr>
              <a:buSzPts val="2178"/>
              <a:buFont typeface="Arial"/>
              <a:buChar char="•"/>
            </a:pPr>
            <a:r>
              <a:rPr sz="1600" b="1">
                <a:solidFill>
                  <a:srgbClr val="2A3143"/>
                </a:solidFill>
              </a:rPr>
              <a:t>для органов внутреннего Г(М)ФК – НАБЛЮДЕНИЕ </a:t>
            </a:r>
          </a:p>
          <a:p>
            <a:pPr marL="285750" indent="-285750">
              <a:buClr>
                <a:srgbClr val="007B3E"/>
              </a:buClr>
              <a:buSzPts val="2178"/>
              <a:buFont typeface="Arial"/>
              <a:buChar char="•"/>
            </a:pPr>
            <a:endParaRPr sz="900" b="1">
              <a:solidFill>
                <a:srgbClr val="2A3143"/>
              </a:solidFill>
            </a:endParaRPr>
          </a:p>
          <a:p>
            <a:pPr marL="285750" indent="-285750">
              <a:buClr>
                <a:srgbClr val="007B3E"/>
              </a:buClr>
              <a:buSzPts val="2178"/>
              <a:buFont typeface="Arial"/>
              <a:buChar char="•"/>
            </a:pPr>
            <a:r>
              <a:rPr sz="1600" b="1">
                <a:solidFill>
                  <a:srgbClr val="2A3143"/>
                </a:solidFill>
              </a:rPr>
              <a:t>для Федерального казначейства – КОНТРОЛЬНЫЙ МОНИТОРИНГ </a:t>
            </a:r>
          </a:p>
          <a:p>
            <a:endParaRPr sz="2000"/>
          </a:p>
        </p:txBody>
      </p:sp>
      <p:sp>
        <p:nvSpPr>
          <p:cNvPr id="117" name="Shape 117"/>
          <p:cNvSpPr/>
          <p:nvPr/>
        </p:nvSpPr>
        <p:spPr>
          <a:xfrm>
            <a:off x="165931" y="2218201"/>
            <a:ext cx="3512757" cy="338553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1600" b="1">
                <a:solidFill>
                  <a:srgbClr val="007B87"/>
                </a:solidFill>
                <a:latin typeface="+mn-lt"/>
                <a:ea typeface="+mn-ea"/>
                <a:cs typeface="+mn-cs"/>
              </a:rPr>
              <a:t>ВСТУПАЕТ В СИЛУ:</a:t>
            </a:r>
            <a:r>
              <a:rPr sz="1600" b="1">
                <a:solidFill>
                  <a:srgbClr val="2A3143"/>
                </a:solidFill>
                <a:latin typeface="+mn-lt"/>
                <a:ea typeface="+mn-ea"/>
                <a:cs typeface="+mn-cs"/>
              </a:rPr>
              <a:t> С 1 ЯНВАРЯ 2025 г.</a:t>
            </a:r>
            <a:endParaRPr sz="20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1353493" y="3698704"/>
            <a:ext cx="810884" cy="439947"/>
          </a:xfrm>
          <a:prstGeom prst="downArrow">
            <a:avLst/>
          </a:prstGeom>
          <a:solidFill>
            <a:srgbClr val="007A3E"/>
          </a:solidFill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6300192" y="944725"/>
            <a:ext cx="1600200" cy="273844"/>
          </a:xfrm>
          <a:prstGeom prst="rect">
            <a:avLst/>
          </a:prstGeom>
        </p:spPr>
        <p:txBody>
          <a:bodyPr lIns="91440" tIns="45720" rIns="91440" bIns="45720"/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sz="1650">
              <a:solidFill>
                <a:srgbClr val="DEAA46"/>
              </a:solidFill>
              <a:latin typeface="DINPro-Light"/>
              <a:ea typeface="DINPro-Light"/>
              <a:cs typeface="DINPro-Light"/>
            </a:endParaRPr>
          </a:p>
        </p:txBody>
      </p:sp>
      <p:graphicFrame>
        <p:nvGraphicFramePr>
          <p:cNvPr id="121" name="Table 121"/>
          <p:cNvGraphicFramePr/>
          <p:nvPr/>
        </p:nvGraphicFramePr>
        <p:xfrm>
          <a:off x="1779632" y="1364643"/>
          <a:ext cx="6495612" cy="297180"/>
        </p:xfrm>
        <a:graphic>
          <a:graphicData uri="http://schemas.openxmlformats.org/drawingml/2006/table">
            <a:tbl>
              <a:tblPr firstRow="1" bandRow="1"/>
              <a:tblGrid>
                <a:gridCol w="6495612"/>
              </a:tblGrid>
              <a:tr h="29718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lvl="0" indent="0" algn="ctr"/>
                      <a:endParaRPr sz="1500" b="1">
                        <a:solidFill>
                          <a:srgbClr val="00482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25400">
                      <a:noFill/>
                    </a:lnB>
                    <a:lnTlToBr w="12700">
                      <a:prstDash val="solid"/>
                    </a:lnTlToBr>
                    <a:lnBlToTr w="12700"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22" name="Shape 122"/>
          <p:cNvGrpSpPr/>
          <p:nvPr/>
        </p:nvGrpSpPr>
        <p:grpSpPr>
          <a:xfrm>
            <a:off x="575035" y="1763685"/>
            <a:ext cx="7927941" cy="4212909"/>
            <a:chOff x="0" y="0"/>
            <a:chExt cx="7927941" cy="4212909"/>
          </a:xfrm>
        </p:grpSpPr>
        <p:sp>
          <p:nvSpPr>
            <p:cNvPr id="123" name="Shape 123"/>
            <p:cNvSpPr/>
            <p:nvPr/>
          </p:nvSpPr>
          <p:spPr>
            <a:xfrm>
              <a:off x="386186" y="321364"/>
              <a:ext cx="2641197" cy="952163"/>
            </a:xfrm>
            <a:prstGeom prst="roundRect">
              <a:avLst/>
            </a:prstGeom>
            <a:solidFill>
              <a:srgbClr val="004821"/>
            </a:solidFill>
            <a:ln w="9525"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</a:rPr>
                <a:t>Анализ</a:t>
              </a:r>
              <a:endParaRPr sz="1050" b="1">
                <a:solidFill>
                  <a:srgbClr val="FFFFFF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377119" y="1539176"/>
              <a:ext cx="2641197" cy="864820"/>
            </a:xfrm>
            <a:prstGeom prst="roundRect">
              <a:avLst/>
            </a:prstGeom>
            <a:solidFill>
              <a:srgbClr val="004821"/>
            </a:solidFill>
            <a:ln w="9525"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</a:rPr>
                <a:t>Наблюдение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376396" y="2834903"/>
              <a:ext cx="2641197" cy="826907"/>
            </a:xfrm>
            <a:prstGeom prst="roundRect">
              <a:avLst/>
            </a:prstGeom>
            <a:solidFill>
              <a:srgbClr val="004821"/>
            </a:solidFill>
            <a:ln w="9525"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600" b="1">
                  <a:solidFill>
                    <a:srgbClr val="FFFFFF"/>
                  </a:solidFill>
                  <a:latin typeface="Arial"/>
                  <a:ea typeface="Arial"/>
                  <a:cs typeface="Arial"/>
                </a:rPr>
                <a:t>Контрольный мониторинг</a:t>
              </a:r>
              <a:endParaRPr sz="1050" b="1">
                <a:solidFill>
                  <a:srgbClr val="FFFFFF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 rot="16200000">
              <a:off x="3103866" y="1519298"/>
              <a:ext cx="547535" cy="810275"/>
            </a:xfrm>
            <a:prstGeom prst="downArrow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endParaRPr sz="1500">
                <a:solidFill>
                  <a:srgbClr val="FFFFFF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 rot="16200000">
              <a:off x="-1370125" y="1928110"/>
              <a:ext cx="2993714" cy="356690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400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сотрудничество, открытые данные </a:t>
              </a:r>
            </a:p>
          </p:txBody>
        </p:sp>
        <p:sp>
          <p:nvSpPr>
            <p:cNvPr id="128" name="Shape 128"/>
            <p:cNvSpPr/>
            <p:nvPr/>
          </p:nvSpPr>
          <p:spPr>
            <a:xfrm>
              <a:off x="3727877" y="314505"/>
              <a:ext cx="4190990" cy="959022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200" b="1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исследование, оценка эффективности финансово-хозяйственной деятельности объекта контроля (отдельных направлений</a:t>
              </a:r>
            </a:p>
            <a:p>
              <a:pPr marL="0" indent="0" algn="ctr"/>
              <a:r>
                <a:rPr sz="1200" b="1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деятельности)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3736951" y="1580533"/>
              <a:ext cx="4190989" cy="752830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200" b="1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онлайн-контроль, оценка совершаемых финансово-хозяйственных операций 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3736952" y="2874670"/>
              <a:ext cx="4190987" cy="787141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r>
                <a:rPr sz="1200" b="1">
                  <a:solidFill>
                    <a:srgbClr val="000000"/>
                  </a:solidFill>
                  <a:latin typeface="Arial"/>
                  <a:ea typeface="Arial"/>
                  <a:cs typeface="Arial"/>
                </a:rPr>
                <a:t>онлайн-анализ, оценка последствий «будущих» операций</a:t>
              </a:r>
            </a:p>
          </p:txBody>
        </p:sp>
        <p:sp>
          <p:nvSpPr>
            <p:cNvPr id="131" name="Shape 131"/>
            <p:cNvSpPr/>
            <p:nvPr/>
          </p:nvSpPr>
          <p:spPr>
            <a:xfrm rot="16200000">
              <a:off x="3068223" y="2739292"/>
              <a:ext cx="570240" cy="810274"/>
            </a:xfrm>
            <a:prstGeom prst="downArrow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endParaRPr sz="1500">
                <a:solidFill>
                  <a:srgbClr val="FFFFFF"/>
                </a:solidFill>
                <a:latin typeface="Arial"/>
                <a:ea typeface="Arial"/>
                <a:cs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 rot="16200000">
              <a:off x="3126195" y="346711"/>
              <a:ext cx="502871" cy="810268"/>
            </a:xfrm>
            <a:prstGeom prst="downArrow">
              <a:avLst/>
            </a:prstGeom>
            <a:solidFill>
              <a:srgbClr val="FFFFFF"/>
            </a:solidFill>
            <a:ln w="9525">
              <a:solidFill>
                <a:srgbClr val="004821"/>
              </a:solidFill>
              <a:prstDash val="solid"/>
            </a:ln>
          </p:spPr>
          <p:txBody>
            <a:bodyPr lIns="91440" tIns="45720" rIns="91440" bIns="45720" anchor="ctr"/>
            <a:lstStyle/>
            <a:p>
              <a:pPr marL="0" indent="0" algn="ctr"/>
              <a:endParaRPr sz="1500">
                <a:solidFill>
                  <a:srgbClr val="FFFFFF"/>
                </a:solidFill>
                <a:latin typeface="Arial"/>
                <a:ea typeface="Arial"/>
                <a:cs typeface="Arial"/>
              </a:endParaRPr>
            </a:p>
          </p:txBody>
        </p:sp>
      </p:grpSp>
      <p:graphicFrame>
        <p:nvGraphicFramePr>
          <p:cNvPr id="133" name="Table 133"/>
          <p:cNvGraphicFramePr/>
          <p:nvPr/>
        </p:nvGraphicFramePr>
        <p:xfrm>
          <a:off x="1470581" y="1218569"/>
          <a:ext cx="6674518" cy="399042"/>
        </p:xfrm>
        <a:graphic>
          <a:graphicData uri="http://schemas.openxmlformats.org/drawingml/2006/table">
            <a:tbl>
              <a:tblPr firstRow="1" bandRow="1"/>
              <a:tblGrid>
                <a:gridCol w="6674518"/>
              </a:tblGrid>
              <a:tr h="399042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lvl="0" indent="0" algn="ctr"/>
                      <a:r>
                        <a:rPr sz="1800" b="1" baseline="0">
                          <a:solidFill>
                            <a:srgbClr val="004821"/>
                          </a:solidFill>
                          <a:latin typeface="+mn-lt"/>
                          <a:ea typeface="+mn-ea"/>
                          <a:cs typeface="+mn-cs"/>
                        </a:rPr>
                        <a:t>НОВЫЕ МЕТОДЫ ВНУТРЕННЕГО ГОСФИНКОНТРОЛЯ</a:t>
                      </a:r>
                      <a:endParaRPr sz="1800" b="1">
                        <a:solidFill>
                          <a:srgbClr val="00482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25400">
                      <a:noFill/>
                    </a:lnB>
                    <a:lnTlToBr w="12700">
                      <a:prstDash val="solid"/>
                    </a:lnTlToBr>
                    <a:lnBlToTr w="12700"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4" name="Shape 134"/>
          <p:cNvSpPr/>
          <p:nvPr/>
        </p:nvSpPr>
        <p:spPr>
          <a:xfrm>
            <a:off x="1524363" y="5805197"/>
            <a:ext cx="7006150" cy="461664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200" b="1">
                <a:solidFill>
                  <a:srgbClr val="00602B"/>
                </a:solidFill>
                <a:latin typeface="Arial"/>
                <a:ea typeface="Arial"/>
                <a:cs typeface="Arial"/>
              </a:rPr>
              <a:t>ЗАВЕРШЕНИЕ ФОРМИРОВАНИЯ НОРМАТИВНОЙ ПРАВОВОЙ БАЗЫ К 2025 ГОДУ:</a:t>
            </a:r>
          </a:p>
          <a:p>
            <a:pPr marL="0" indent="0" algn="ctr"/>
            <a:r>
              <a:rPr sz="1200" b="1">
                <a:solidFill>
                  <a:srgbClr val="00602B"/>
                </a:solidFill>
                <a:latin typeface="Arial"/>
                <a:ea typeface="Arial"/>
                <a:cs typeface="Arial"/>
              </a:rPr>
              <a:t>ЗАКОН, ПОСТАНОВЛЕНИЕ ПРАВИТЕЛЬСТВА РФ, НПА МФ РФ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469510" y="1467595"/>
            <a:ext cx="1752464" cy="594899"/>
          </a:xfrm>
          <a:prstGeom prst="round2DiagRect">
            <a:avLst/>
          </a:prstGeom>
          <a:solidFill>
            <a:srgbClr val="007A3E"/>
          </a:solidFill>
          <a:ln w="12700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r>
              <a:rPr sz="10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НАБЛЮДЕНИЕ</a:t>
            </a:r>
          </a:p>
          <a:p>
            <a:pPr marL="0" indent="0" algn="ctr"/>
            <a:r>
              <a:rPr sz="1000" i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новый метод</a:t>
            </a:r>
          </a:p>
        </p:txBody>
      </p:sp>
      <p:sp>
        <p:nvSpPr>
          <p:cNvPr id="137" name="Shape 137"/>
          <p:cNvSpPr/>
          <p:nvPr/>
        </p:nvSpPr>
        <p:spPr>
          <a:xfrm>
            <a:off x="564085" y="1459370"/>
            <a:ext cx="1742115" cy="611343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7A3E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r>
              <a:rPr sz="10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ОБСЛЕДОВАНИЕ</a:t>
            </a:r>
          </a:p>
          <a:p>
            <a:pPr marL="0" indent="0" algn="ctr"/>
            <a:r>
              <a:rPr sz="10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действующий метод</a:t>
            </a:r>
          </a:p>
        </p:txBody>
      </p:sp>
      <p:sp>
        <p:nvSpPr>
          <p:cNvPr id="138" name="Shape 138"/>
          <p:cNvSpPr/>
          <p:nvPr/>
        </p:nvSpPr>
        <p:spPr>
          <a:xfrm>
            <a:off x="4358914" y="1455253"/>
            <a:ext cx="2070164" cy="599792"/>
          </a:xfrm>
          <a:prstGeom prst="round2DiagRect">
            <a:avLst/>
          </a:prstGeom>
          <a:solidFill>
            <a:srgbClr val="007B3E"/>
          </a:solidFill>
          <a:ln w="12700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r>
              <a:rPr sz="10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АНАЛИЗ</a:t>
            </a:r>
          </a:p>
          <a:p>
            <a:pPr marL="0" indent="0" algn="ctr"/>
            <a:r>
              <a:rPr sz="1000" i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новый метод</a:t>
            </a:r>
          </a:p>
        </p:txBody>
      </p:sp>
      <p:sp>
        <p:nvSpPr>
          <p:cNvPr id="139" name="Shape 139"/>
          <p:cNvSpPr/>
          <p:nvPr/>
        </p:nvSpPr>
        <p:spPr>
          <a:xfrm>
            <a:off x="6592389" y="1437338"/>
            <a:ext cx="2231100" cy="617707"/>
          </a:xfrm>
          <a:prstGeom prst="round2DiagRect">
            <a:avLst/>
          </a:prstGeom>
          <a:solidFill>
            <a:srgbClr val="007A3E"/>
          </a:solidFill>
          <a:ln w="12700">
            <a:solidFill>
              <a:schemeClr val="accent1">
                <a:lumMod val="75000"/>
              </a:schemeClr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r>
              <a:rPr sz="10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КОНТРОЛЬНЫЙ МОНИТОРИНГ</a:t>
            </a:r>
          </a:p>
          <a:p>
            <a:pPr marL="0" indent="0" algn="ctr"/>
            <a:r>
              <a:rPr sz="1000" i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новый метод</a:t>
            </a:r>
          </a:p>
        </p:txBody>
      </p:sp>
      <p:sp>
        <p:nvSpPr>
          <p:cNvPr id="140" name="Shape 140"/>
          <p:cNvSpPr/>
          <p:nvPr/>
        </p:nvSpPr>
        <p:spPr>
          <a:xfrm>
            <a:off x="2469511" y="2490691"/>
            <a:ext cx="1752463" cy="37775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91440" tIns="45720" rIns="91440" bIns="45720" anchor="t"/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160735" algn="just">
              <a:buFont typeface="Arial"/>
              <a:buChar char="•"/>
            </a:pP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Постоянный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процесс;</a:t>
            </a:r>
          </a:p>
          <a:p>
            <a:pPr marL="0" indent="-160735" algn="just">
              <a:buFont typeface="Arial"/>
              <a:buChar char="•"/>
            </a:pP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Сбор и анализ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информации через информ. системы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предварительный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контроль, направленный на недопущение нарушений;</a:t>
            </a:r>
          </a:p>
          <a:p>
            <a:pPr marL="0" indent="-160735" algn="just">
              <a:buFont typeface="Arial"/>
              <a:buChar char="•"/>
            </a:pP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Без вовлечения объекта контроля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(«невидимый» контролер), объект контроля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 уведомляется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о проведении наблюдения;</a:t>
            </a:r>
          </a:p>
          <a:p>
            <a:pPr marL="0" indent="-160735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Направляются </a:t>
            </a: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предостережения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 случае выявления рисков, признаков нарушений;</a:t>
            </a:r>
          </a:p>
          <a:p>
            <a:pPr marL="0" indent="-160735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Невыполнение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предостережений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не влечет последствий для объекта контроля*.</a:t>
            </a:r>
          </a:p>
          <a:p>
            <a:pPr marL="0" indent="-160735" algn="just">
              <a:buFont typeface="Arial"/>
              <a:buChar char="•"/>
            </a:pPr>
            <a:endParaRPr sz="100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-160735" algn="just">
              <a:buFont typeface="Arial"/>
              <a:buChar char="•"/>
            </a:pPr>
            <a:endParaRPr sz="100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4346266" y="2495129"/>
            <a:ext cx="2095458" cy="377308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91440" tIns="45720" rIns="91440" bIns="45720" anchor="t"/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441" indent="-96441" algn="just">
              <a:buFont typeface="Arial"/>
              <a:buChar char="•"/>
            </a:pP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Ограниченный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во времени процесс;</a:t>
            </a:r>
          </a:p>
          <a:p>
            <a:pPr marL="96441" indent="-96441" algn="just">
              <a:buFont typeface="Arial"/>
              <a:buChar char="•"/>
            </a:pP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Исследование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деятельности (отдельных ее направлений)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групп объектов контроля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96441" indent="-96441" algn="just">
              <a:buFont typeface="Arial"/>
              <a:buChar char="•"/>
            </a:pP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С вовлечением объектов контроля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Результаты оформляются </a:t>
            </a: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заключением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(будет рассматриваться на контрольной комиссии*);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Направляются:</a:t>
            </a:r>
          </a:p>
          <a:p>
            <a:pPr lvl="0" algn="just"/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рекомендации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содержащие выводы и предложения по повышению эффективности ФХД, и (или) информацию о причинах и последствиях нарушений и недостатков, и (или) признаках возможных нарушений и рисках их совершения, </a:t>
            </a: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 том числе для регулирующих органов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lvl="0" algn="just"/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представления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(предписание) в случае выявления нарушений.</a:t>
            </a:r>
          </a:p>
        </p:txBody>
      </p:sp>
      <p:sp>
        <p:nvSpPr>
          <p:cNvPr id="142" name="Shape 142"/>
          <p:cNvSpPr/>
          <p:nvPr/>
        </p:nvSpPr>
        <p:spPr>
          <a:xfrm>
            <a:off x="564084" y="2490691"/>
            <a:ext cx="1742116" cy="37775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91440" tIns="45720" rIns="91440" bIns="45720" anchor="t"/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160735" algn="just">
              <a:buFont typeface="Arial"/>
              <a:buChar char="•"/>
            </a:pP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Ограниченный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во времени процесс;</a:t>
            </a:r>
          </a:p>
          <a:p>
            <a:pPr marL="0" indent="-160735" algn="just">
              <a:buFont typeface="Arial"/>
              <a:buChar char="•"/>
            </a:pP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Анализ и оценка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состояния определенной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сферы деятельности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объекта контроля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0" indent="-160735" algn="just">
              <a:buFont typeface="Arial"/>
              <a:buChar char="•"/>
            </a:pP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С вовлечением объекта контроля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0" indent="-160735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Результаты оформляются </a:t>
            </a:r>
            <a:r>
              <a:rPr sz="1000" b="1">
                <a:solidFill>
                  <a:srgbClr val="2A7E56"/>
                </a:solidFill>
                <a:latin typeface="Times New Roman"/>
                <a:ea typeface="Times New Roman"/>
                <a:cs typeface="Times New Roman"/>
              </a:rPr>
              <a:t>заключением;</a:t>
            </a:r>
          </a:p>
          <a:p>
            <a:pPr marL="0" indent="-160735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результатам рассмотрения заключения может быть </a:t>
            </a:r>
            <a:r>
              <a:rPr sz="10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принято решение о проведении внеплановой выездной проверки (ревизии)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-160735" algn="just">
              <a:buFont typeface="Arial"/>
              <a:buChar char="•"/>
            </a:pPr>
            <a:endParaRPr sz="100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-160735" algn="just">
              <a:buFont typeface="Arial"/>
              <a:buChar char="•"/>
            </a:pPr>
            <a:endParaRPr sz="100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-160735" algn="just">
              <a:buFont typeface="Arial"/>
              <a:buChar char="•"/>
            </a:pPr>
            <a:endParaRPr sz="100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0" indent="-160735" algn="just">
              <a:buFont typeface="Arial"/>
              <a:buChar char="•"/>
            </a:pPr>
            <a:endParaRPr sz="1000" b="1">
              <a:solidFill>
                <a:srgbClr val="2A7E56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-160735" algn="just">
              <a:buFont typeface="Arial"/>
              <a:buChar char="•"/>
            </a:pPr>
            <a:endParaRPr sz="100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6592389" y="2490690"/>
            <a:ext cx="2231100" cy="3777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91440" tIns="45720" rIns="91440" bIns="45720" anchor="t"/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441" indent="-96441" algn="just">
              <a:buFont typeface="Arial"/>
              <a:buChar char="•"/>
            </a:pP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Ограниченный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во времени процесс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Контроль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режиме реального времени по обоюдному согласию 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органа и объекта контроля;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Проводится на основании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соглашения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Объект контроля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освобождается от «классических» методов контроля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Направлен на предотвращение нарушений, постоянная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«работа» органа контроля по недопущению нарушений объектом контроля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Орган контроля направляет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мотивированные мнения (ММ)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обязательные к исполнению объектом контроля;</a:t>
            </a:r>
          </a:p>
          <a:p>
            <a:pPr marL="96441" indent="-96441" algn="just">
              <a:buFont typeface="Arial"/>
              <a:buChar char="•"/>
            </a:pP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случае </a:t>
            </a:r>
            <a:r>
              <a:rPr sz="1000" b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невыполнения объектом контроля ММ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орган контроля </a:t>
            </a:r>
            <a:r>
              <a:rPr sz="1000" i="1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инициирует внеплановое контрольное мероприятие*</a:t>
            </a:r>
            <a:r>
              <a:rPr sz="100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1079454" y="948661"/>
            <a:ext cx="6895621" cy="323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500" b="1">
                <a:solidFill>
                  <a:srgbClr val="004821"/>
                </a:solidFill>
                <a:latin typeface="+mn-lt"/>
                <a:ea typeface="+mn-ea"/>
                <a:cs typeface="+mn-cs"/>
              </a:rPr>
              <a:t>АНАЛИТИЧЕСКИЕ</a:t>
            </a:r>
            <a:r>
              <a:rPr sz="1013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b="1">
                <a:solidFill>
                  <a:srgbClr val="004821"/>
                </a:solidFill>
                <a:latin typeface="+mn-lt"/>
                <a:ea typeface="+mn-ea"/>
                <a:cs typeface="+mn-cs"/>
              </a:rPr>
              <a:t>МЕТОДЫ ВНУТРЕННЕГО Г(М)ФК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66679" y="6392555"/>
            <a:ext cx="4435830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l"/>
            <a:r>
              <a:rPr sz="10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*Механизм будет отражен в порядке, установленном Правительством РФ</a:t>
            </a:r>
            <a:r>
              <a:rPr sz="800" i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</a:p>
        </p:txBody>
      </p:sp>
      <p:sp>
        <p:nvSpPr>
          <p:cNvPr id="146" name="Shape 146"/>
          <p:cNvSpPr/>
          <p:nvPr/>
        </p:nvSpPr>
        <p:spPr>
          <a:xfrm>
            <a:off x="466679" y="1271827"/>
            <a:ext cx="6042763" cy="1094525"/>
          </a:xfrm>
          <a:prstGeom prst="rect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dashDot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2389146" y="1396166"/>
            <a:ext cx="4120295" cy="785719"/>
          </a:xfrm>
          <a:prstGeom prst="rect">
            <a:avLst/>
          </a:prstGeom>
          <a:noFill/>
          <a:ln w="31750">
            <a:solidFill>
              <a:schemeClr val="accent2"/>
            </a:solidFill>
            <a:prstDash val="dashDot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8604448" y="-27165"/>
            <a:ext cx="536747" cy="359821"/>
          </a:xfrm>
          <a:prstGeom prst="rect">
            <a:avLst/>
          </a:prstGeom>
        </p:spPr>
        <p:txBody>
          <a:bodyPr lIns="91440" tIns="45720" rIns="91440" bIns="45720"/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chemeClr val="bg1"/>
              </a:solidFill>
              <a:latin typeface="Trebuchet MS"/>
              <a:ea typeface="Trebuchet MS"/>
              <a:cs typeface="Trebuchet MS"/>
            </a:endParaRPr>
          </a:p>
        </p:txBody>
      </p:sp>
      <p:graphicFrame>
        <p:nvGraphicFramePr>
          <p:cNvPr id="150" name="Table 150"/>
          <p:cNvGraphicFramePr/>
          <p:nvPr/>
        </p:nvGraphicFramePr>
        <p:xfrm>
          <a:off x="132898" y="995228"/>
          <a:ext cx="8902460" cy="426720"/>
        </p:xfrm>
        <a:graphic>
          <a:graphicData uri="http://schemas.openxmlformats.org/drawingml/2006/table">
            <a:tbl>
              <a:tblPr firstRow="1" bandRow="1"/>
              <a:tblGrid>
                <a:gridCol w="8902460"/>
              </a:tblGrid>
              <a:tr h="41265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lvl="0" algn="ctr"/>
                      <a:r>
                        <a:rPr sz="2200" baseline="0">
                          <a:solidFill>
                            <a:srgbClr val="007A3E"/>
                          </a:solidFill>
                          <a:latin typeface="Montserrat"/>
                          <a:ea typeface="Montserrat"/>
                          <a:cs typeface="Montserrat"/>
                        </a:rPr>
                        <a:t>Новации в сфере социального заказа</a:t>
                      </a:r>
                      <a:endParaRPr sz="2200">
                        <a:solidFill>
                          <a:srgbClr val="007A3E"/>
                        </a:solidFill>
                        <a:latin typeface="Montserrat"/>
                        <a:ea typeface="Montserrat"/>
                        <a:cs typeface="Montserrat"/>
                      </a:endParaRPr>
                    </a:p>
                  </a:txBody>
                  <a:tcPr>
                    <a:lnL w="12700">
                      <a:noFill/>
                    </a:lnL>
                    <a:lnR w="12700">
                      <a:noFill/>
                    </a:lnR>
                    <a:lnT w="12700">
                      <a:noFill/>
                    </a:lnT>
                    <a:lnB w="12700">
                      <a:noFill/>
                    </a:lnB>
                    <a:lnTlToBr w="12700">
                      <a:prstDash val="solid"/>
                    </a:lnTlToBr>
                    <a:lnBlToTr w="12700"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1" name="Shape 151"/>
          <p:cNvSpPr txBox="1">
            <a:spLocks noGrp="1"/>
          </p:cNvSpPr>
          <p:nvPr>
            <p:ph type="body" idx="4294967295"/>
          </p:nvPr>
        </p:nvSpPr>
        <p:spPr>
          <a:xfrm>
            <a:off x="162962" y="1480796"/>
            <a:ext cx="8872396" cy="474798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sz="1600" b="0"/>
              <a:t>В Государственную Думу </a:t>
            </a:r>
            <a:r>
              <a:rPr sz="1600"/>
              <a:t>внесен законопроект </a:t>
            </a:r>
            <a:r>
              <a:rPr sz="1600" b="0"/>
              <a:t>(ожидаемая дата принятия – </a:t>
            </a:r>
            <a:r>
              <a:rPr sz="1600">
                <a:solidFill>
                  <a:srgbClr val="FF0000"/>
                </a:solidFill>
              </a:rPr>
              <a:t>июль 2024 года</a:t>
            </a:r>
            <a:r>
              <a:rPr sz="1600" b="0"/>
              <a:t>), предусматривающий следующие новации: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1600" b="0"/>
              <a:t>цифровизация в сфере организации оказания услуг в социальной сфере – </a:t>
            </a:r>
            <a:r>
              <a:rPr sz="1600"/>
              <a:t>использование Портала госуслуг</a:t>
            </a:r>
            <a:r>
              <a:rPr sz="1600" b="0"/>
              <a:t> с 2025 года при: </a:t>
            </a:r>
            <a:r>
              <a:rPr sz="1600"/>
              <a:t>(1) выборе исполнителей услуг </a:t>
            </a:r>
            <a:r>
              <a:rPr sz="1600" b="0"/>
              <a:t>по социальному сертификату и </a:t>
            </a:r>
            <a:r>
              <a:rPr sz="1600"/>
              <a:t>(2) обращении потребителя услуг </a:t>
            </a:r>
            <a:br>
              <a:rPr sz="1600"/>
            </a:br>
            <a:r>
              <a:rPr sz="1600"/>
              <a:t>в уполномоченный орган</a:t>
            </a:r>
            <a:r>
              <a:rPr sz="1600" b="0"/>
              <a:t>;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1600" b="0"/>
              <a:t>определение</a:t>
            </a:r>
            <a:r>
              <a:rPr sz="1600"/>
              <a:t> региональными органами власти</a:t>
            </a:r>
            <a:r>
              <a:rPr sz="1600" b="0">
                <a:solidFill>
                  <a:srgbClr val="000000"/>
                </a:solidFill>
              </a:rPr>
              <a:t> </a:t>
            </a:r>
            <a:r>
              <a:rPr sz="1600">
                <a:solidFill>
                  <a:srgbClr val="000000"/>
                </a:solidFill>
              </a:rPr>
              <a:t>и органами местного самоуправления</a:t>
            </a:r>
            <a:r>
              <a:rPr sz="1600" b="0">
                <a:solidFill>
                  <a:srgbClr val="000000"/>
                </a:solidFill>
              </a:rPr>
              <a:t> на ЕПБС </a:t>
            </a:r>
            <a:r>
              <a:rPr sz="1600"/>
              <a:t>перечня</a:t>
            </a:r>
            <a:r>
              <a:rPr sz="1600" b="0"/>
              <a:t> </a:t>
            </a:r>
            <a:r>
              <a:rPr sz="1600"/>
              <a:t>услуг </a:t>
            </a:r>
            <a:r>
              <a:rPr sz="1600" b="0"/>
              <a:t>в целях формирования социальных заказов</a:t>
            </a:r>
            <a:r>
              <a:rPr sz="1600" b="0">
                <a:solidFill>
                  <a:srgbClr val="000000"/>
                </a:solidFill>
              </a:rPr>
              <a:t>;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1600"/>
              <a:t>возможность</a:t>
            </a:r>
            <a:r>
              <a:rPr sz="1600" b="0"/>
              <a:t> </a:t>
            </a:r>
            <a:r>
              <a:rPr sz="1600"/>
              <a:t>долгосрочного оказания услуг </a:t>
            </a:r>
            <a:r>
              <a:rPr sz="1600" b="0">
                <a:solidFill>
                  <a:srgbClr val="000000"/>
                </a:solidFill>
              </a:rPr>
              <a:t>при эксплуатации объектов социальной инфраструктуры.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sz="1600" b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sz="1600" b="0">
                <a:solidFill>
                  <a:srgbClr val="000000"/>
                </a:solidFill>
              </a:rPr>
              <a:t>В марте 2024 года </a:t>
            </a:r>
            <a:r>
              <a:rPr sz="1600">
                <a:solidFill>
                  <a:srgbClr val="000000"/>
                </a:solidFill>
              </a:rPr>
              <a:t>принято постановление Правительства РФ</a:t>
            </a:r>
            <a:r>
              <a:rPr sz="1600" b="0">
                <a:solidFill>
                  <a:srgbClr val="000000"/>
                </a:solidFill>
              </a:rPr>
              <a:t>*, которым: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1600" b="0">
                <a:solidFill>
                  <a:srgbClr val="000000"/>
                </a:solidFill>
              </a:rPr>
              <a:t>расширен перечень случаев, в которых для реализации соцзаказа не требуется заключения соглашения с Минфином о сотрудничестве;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sz="1600" b="0">
                <a:solidFill>
                  <a:srgbClr val="000000"/>
                </a:solidFill>
              </a:rPr>
              <a:t>предоставлено право региональным органам власти утвердить плановые </a:t>
            </a:r>
            <a:br>
              <a:rPr sz="1600" b="0">
                <a:solidFill>
                  <a:srgbClr val="000000"/>
                </a:solidFill>
              </a:rPr>
            </a:br>
            <a:r>
              <a:rPr sz="1600" b="0">
                <a:solidFill>
                  <a:srgbClr val="000000"/>
                </a:solidFill>
              </a:rPr>
              <a:t>и целевые значения показателей эффективности в целом по региону для организации оказания муниципальных услуг.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endParaRPr sz="1600" b="0">
              <a:solidFill>
                <a:srgbClr val="000000"/>
              </a:solidFill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4294967295"/>
          </p:nvPr>
        </p:nvSpPr>
        <p:spPr>
          <a:xfrm>
            <a:off x="132898" y="6228785"/>
            <a:ext cx="8872396" cy="520573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sz="1200" b="0" i="1"/>
              <a:t>* постановление Правительства Российской Федерации от 18.03.2024 № 325 «О внесении изменений </a:t>
            </a:r>
            <a:br>
              <a:rPr sz="1200" b="0" i="1"/>
            </a:br>
            <a:r>
              <a:rPr sz="1200" b="0" i="1"/>
              <a:t>в постановление Правительства Российской Федерации от 13 октября 2020 г. № 1678»</a:t>
            </a:r>
            <a:endParaRPr sz="1200" b="0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591072" y="934345"/>
            <a:ext cx="7886700" cy="58097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r>
              <a:rPr sz="1800">
                <a:solidFill>
                  <a:srgbClr val="007A3E"/>
                </a:solidFill>
                <a:latin typeface="Montserrat"/>
                <a:ea typeface="Montserrat"/>
                <a:cs typeface="Montserrat"/>
              </a:rPr>
              <a:t>Подходы к классификации расходов на ГЧП. концессий и лизинговые платежи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2642469" y="1515325"/>
            <a:ext cx="650152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200">
                <a:solidFill>
                  <a:schemeClr val="tx1"/>
                </a:solidFill>
                <a:latin typeface="Arial Narrow"/>
                <a:ea typeface="Arial Narrow"/>
                <a:cs typeface="Arial Narrow"/>
              </a:rPr>
              <a:t>Новая подгруппа видов расходов 890 "Субсидии юридическим лицам, индивидуальным предпринимателям, являющимся стороной концессионных соглашений, соглашений о государственно-частном партнерстве, муниципально-частном партнерстве, а также на финансовое обеспечение (возмещение) затрат, связанных с финансовой арендой (лизингом)"</a:t>
            </a:r>
          </a:p>
          <a:p>
            <a:pPr marL="0" indent="0" algn="l"/>
            <a:r>
              <a:rPr sz="1200">
                <a:solidFill>
                  <a:schemeClr val="tx1"/>
                </a:solidFill>
                <a:latin typeface="Arial Narrow"/>
                <a:ea typeface="Arial Narrow"/>
                <a:cs typeface="Arial Narrow"/>
              </a:rPr>
              <a:t>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993953" y="2826819"/>
            <a:ext cx="1066319" cy="276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12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Концессия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993953" y="3924317"/>
            <a:ext cx="970138" cy="276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12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ГЧП, МЧП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993953" y="5035757"/>
            <a:ext cx="776175" cy="276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12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Лизинг</a:t>
            </a:r>
          </a:p>
        </p:txBody>
      </p:sp>
      <p:sp>
        <p:nvSpPr>
          <p:cNvPr id="159" name="Shape 159"/>
          <p:cNvSpPr/>
          <p:nvPr/>
        </p:nvSpPr>
        <p:spPr>
          <a:xfrm>
            <a:off x="2060273" y="2971281"/>
            <a:ext cx="504000" cy="0"/>
          </a:xfrm>
          <a:prstGeom prst="line">
            <a:avLst/>
          </a:prstGeom>
          <a:ln w="19050">
            <a:solidFill>
              <a:srgbClr val="007A3E"/>
            </a:solidFill>
            <a:prstDash val="solid"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60" name="Shape 160"/>
          <p:cNvSpPr/>
          <p:nvPr/>
        </p:nvSpPr>
        <p:spPr>
          <a:xfrm>
            <a:off x="2060273" y="4068779"/>
            <a:ext cx="504000" cy="0"/>
          </a:xfrm>
          <a:prstGeom prst="line">
            <a:avLst/>
          </a:prstGeom>
          <a:ln w="19050">
            <a:solidFill>
              <a:srgbClr val="007A3E"/>
            </a:solidFill>
            <a:prstDash val="solid"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61" name="Shape 161"/>
          <p:cNvSpPr/>
          <p:nvPr/>
        </p:nvSpPr>
        <p:spPr>
          <a:xfrm>
            <a:off x="2060273" y="5180218"/>
            <a:ext cx="504000" cy="0"/>
          </a:xfrm>
          <a:prstGeom prst="line">
            <a:avLst/>
          </a:prstGeom>
          <a:ln w="19050">
            <a:solidFill>
              <a:srgbClr val="007A3E"/>
            </a:solidFill>
            <a:prstDash val="solid"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62" name="Shape 162"/>
          <p:cNvSpPr txBox="1"/>
          <p:nvPr/>
        </p:nvSpPr>
        <p:spPr>
          <a:xfrm>
            <a:off x="993953" y="6006081"/>
            <a:ext cx="934872" cy="461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/>
            <a:r>
              <a:rPr sz="12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Лизинг </a:t>
            </a:r>
          </a:p>
          <a:p>
            <a:pPr marL="0" indent="0" algn="ctr"/>
            <a:r>
              <a:rPr sz="12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(закупки)</a:t>
            </a:r>
          </a:p>
        </p:txBody>
      </p:sp>
      <p:sp>
        <p:nvSpPr>
          <p:cNvPr id="163" name="Shape 163"/>
          <p:cNvSpPr/>
          <p:nvPr/>
        </p:nvSpPr>
        <p:spPr>
          <a:xfrm>
            <a:off x="2060273" y="6258265"/>
            <a:ext cx="504000" cy="0"/>
          </a:xfrm>
          <a:prstGeom prst="line">
            <a:avLst/>
          </a:prstGeom>
          <a:ln w="19050">
            <a:solidFill>
              <a:srgbClr val="007A3E"/>
            </a:solidFill>
            <a:prstDash val="solid"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grpSp>
        <p:nvGrpSpPr>
          <p:cNvPr id="164" name="Shape 164"/>
          <p:cNvGrpSpPr/>
          <p:nvPr/>
        </p:nvGrpSpPr>
        <p:grpSpPr>
          <a:xfrm>
            <a:off x="2642469" y="5759439"/>
            <a:ext cx="2056509" cy="811376"/>
            <a:chOff x="0" y="0"/>
            <a:chExt cx="2056509" cy="811376"/>
          </a:xfrm>
        </p:grpSpPr>
        <p:sp>
          <p:nvSpPr>
            <p:cNvPr id="165" name="Shape 165"/>
            <p:cNvSpPr/>
            <p:nvPr/>
          </p:nvSpPr>
          <p:spPr>
            <a:xfrm>
              <a:off x="0" y="0"/>
              <a:ext cx="2056509" cy="811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</p:sp>
        <p:sp>
          <p:nvSpPr>
            <p:cNvPr id="166" name="Shape 166"/>
            <p:cNvSpPr txBox="1"/>
            <p:nvPr/>
          </p:nvSpPr>
          <p:spPr>
            <a:xfrm>
              <a:off x="0" y="0"/>
              <a:ext cx="2056509" cy="724816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crgbClr r="0" g="0" b="0"/>
            </a:effectRef>
            <a:fontRef idx="none"/>
          </p:style>
          <p:txBody>
            <a:bodyPr vert="horz" wrap="square" lIns="49530" tIns="49530" rIns="49530" bIns="49530" anchor="ctr">
              <a:noAutofit/>
            </a:bodyPr>
            <a:lstStyle/>
            <a:p>
              <a:pPr marL="0" indent="0" algn="ctr">
                <a:lnSpc>
                  <a:spcPct val="90000"/>
                </a:lnSpc>
              </a:pPr>
              <a:r>
                <a:rPr sz="1200">
                  <a:solidFill>
                    <a:schemeClr val="tx1"/>
                  </a:solidFill>
                  <a:latin typeface="Arial Narrow"/>
                  <a:ea typeface="Arial Narrow"/>
                  <a:cs typeface="Arial Narrow"/>
                </a:rPr>
                <a:t>248 "Лизинговые платежи по договору финансовой аренды (лизинга), не являющиеся бюджетными инвестициями" </a:t>
              </a:r>
            </a:p>
          </p:txBody>
        </p:sp>
      </p:grpSp>
      <p:grpSp>
        <p:nvGrpSpPr>
          <p:cNvPr id="167" name="Shape 167"/>
          <p:cNvGrpSpPr/>
          <p:nvPr/>
        </p:nvGrpSpPr>
        <p:grpSpPr>
          <a:xfrm>
            <a:off x="4777386" y="5759439"/>
            <a:ext cx="2056508" cy="811376"/>
            <a:chOff x="0" y="0"/>
            <a:chExt cx="2056508" cy="811376"/>
          </a:xfrm>
        </p:grpSpPr>
        <p:sp>
          <p:nvSpPr>
            <p:cNvPr id="168" name="Shape 168"/>
            <p:cNvSpPr/>
            <p:nvPr/>
          </p:nvSpPr>
          <p:spPr>
            <a:xfrm>
              <a:off x="0" y="0"/>
              <a:ext cx="2056508" cy="811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</p:sp>
        <p:sp>
          <p:nvSpPr>
            <p:cNvPr id="169" name="Shape 169"/>
            <p:cNvSpPr txBox="1"/>
            <p:nvPr/>
          </p:nvSpPr>
          <p:spPr>
            <a:xfrm>
              <a:off x="0" y="0"/>
              <a:ext cx="2056508" cy="811376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crgbClr r="0" g="0" b="0"/>
            </a:effectRef>
            <a:fontRef idx="none"/>
          </p:style>
          <p:txBody>
            <a:bodyPr vert="horz" wrap="square" lIns="49530" tIns="49530" rIns="49530" bIns="49530" anchor="ctr">
              <a:noAutofit/>
            </a:bodyPr>
            <a:lstStyle/>
            <a:p>
              <a:pPr marL="0" indent="0" algn="ctr">
                <a:lnSpc>
                  <a:spcPct val="90000"/>
                </a:lnSpc>
              </a:pPr>
              <a:r>
                <a:rPr sz="1200">
                  <a:solidFill>
                    <a:schemeClr val="tx1"/>
                  </a:solidFill>
                  <a:latin typeface="Arial Narrow"/>
                  <a:ea typeface="Arial Narrow"/>
                  <a:cs typeface="Arial Narrow"/>
                </a:rPr>
                <a:t>416 "Бюджетные инвестиции по договору финансовой аренды (лизинга)"</a:t>
              </a:r>
            </a:p>
          </p:txBody>
        </p:sp>
      </p:grpSp>
      <p:sp>
        <p:nvSpPr>
          <p:cNvPr id="170" name="Shape 170"/>
          <p:cNvSpPr/>
          <p:nvPr/>
        </p:nvSpPr>
        <p:spPr>
          <a:xfrm>
            <a:off x="2060273" y="1913641"/>
            <a:ext cx="0" cy="3266577"/>
          </a:xfrm>
          <a:prstGeom prst="line">
            <a:avLst/>
          </a:prstGeom>
          <a:ln w="19050">
            <a:solidFill>
              <a:srgbClr val="007A3E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71" name="Shape 171"/>
          <p:cNvSpPr/>
          <p:nvPr/>
        </p:nvSpPr>
        <p:spPr>
          <a:xfrm>
            <a:off x="2060273" y="1923068"/>
            <a:ext cx="582196" cy="7755"/>
          </a:xfrm>
          <a:prstGeom prst="line">
            <a:avLst/>
          </a:prstGeom>
          <a:ln w="19050">
            <a:solidFill>
              <a:srgbClr val="007A3E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428623" y="2126525"/>
            <a:ext cx="8115301" cy="332398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just">
              <a:spcAft>
                <a:spcPts val="600"/>
              </a:spcAft>
            </a:pPr>
            <a:r>
              <a:rPr sz="18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      1. Возможность заключения офсетных контрактов в пределах средств, предусмотренных на соответствующие цели решениями высшего исполнительного органа субъекта РФ (сверх доведенных ЛБО)</a:t>
            </a:r>
          </a:p>
          <a:p>
            <a:pPr marL="0" indent="0" algn="just">
              <a:spcAft>
                <a:spcPts val="600"/>
              </a:spcAft>
            </a:pPr>
            <a:endParaRPr sz="180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indent="354013" algn="just">
              <a:spcAft>
                <a:spcPts val="600"/>
              </a:spcAft>
            </a:pPr>
            <a:r>
              <a:rPr sz="1800">
                <a:solidFill>
                  <a:schemeClr val="tx1"/>
                </a:solidFill>
                <a:latin typeface="Montserrat"/>
                <a:ea typeface="Montserrat"/>
                <a:cs typeface="Montserrat"/>
              </a:rPr>
              <a:t>2. Возможность компенсации расходов заказчиков, заключивших офсетные контракты, если предусмотрена поставка товаров (оказание услуг) в пользу бюджетных (автономных) учреждений субъекта РФ</a:t>
            </a:r>
          </a:p>
          <a:p>
            <a:pPr marL="0" indent="354013" algn="just">
              <a:spcAft>
                <a:spcPts val="600"/>
              </a:spcAft>
            </a:pPr>
            <a:endParaRPr sz="140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  <a:p>
            <a:pPr marL="0" indent="354013" algn="just">
              <a:spcAft>
                <a:spcPts val="600"/>
              </a:spcAft>
            </a:pPr>
            <a:endParaRPr sz="1400">
              <a:solidFill>
                <a:schemeClr val="tx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43758" y="1229261"/>
            <a:ext cx="8685032" cy="897264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lvl="0" algn="ctr"/>
            <a:r>
              <a:rPr sz="2000">
                <a:solidFill>
                  <a:srgbClr val="007A3E"/>
                </a:solidFill>
                <a:latin typeface="Montserrat"/>
                <a:ea typeface="Montserrat"/>
                <a:cs typeface="Montserrat"/>
              </a:rPr>
              <a:t>Офсетные контракты в Бюджетном кодексе</a:t>
            </a:r>
            <a:endParaRPr sz="2000">
              <a:solidFill>
                <a:srgbClr val="FF0000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635</Words>
  <Application>Microsoft Office PowerPoint</Application>
  <DocSecurity>0</DocSecurity>
  <PresentationFormat>Экран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Подходы к классификации расходов на ГЧП. концессий и лизинговые платежи</vt:lpstr>
      <vt:lpstr>Офсетные контракты в Бюджетном кодексе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Насибова Гюльнара Садыховна</dc:creator>
  <cp:lastModifiedBy>Насибова Гюльнара Садыховна (IQ8200 - nasibova.gs)</cp:lastModifiedBy>
  <cp:revision>1</cp:revision>
  <dcterms:modified xsi:type="dcterms:W3CDTF">2024-04-24T08:27:42Z</dcterms:modified>
</cp:coreProperties>
</file>