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modernComment_DDA_9563D723.xml" ContentType="application/vnd.ms-powerpoint.comments+xml"/>
  <Override PartName="/ppt/notesSlides/notesSlide10.xml" ContentType="application/vnd.openxmlformats-officedocument.presentationml.notesSlide+xml"/>
  <Override PartName="/ppt/comments/modernComment_DDB_4A71295A.xml" ContentType="application/vnd.ms-powerpoint.comments+xml"/>
  <Override PartName="/ppt/notesSlides/notesSlide11.xml" ContentType="application/vnd.openxmlformats-officedocument.presentationml.notesSlide+xml"/>
  <Override PartName="/ppt/comments/modernComment_DDC_F68E6B32.xml" ContentType="application/vnd.ms-powerpoint.comments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36" r:id="rId1"/>
    <p:sldMasterId id="2147485331" r:id="rId2"/>
  </p:sldMasterIdLst>
  <p:notesMasterIdLst>
    <p:notesMasterId r:id="rId15"/>
  </p:notesMasterIdLst>
  <p:handoutMasterIdLst>
    <p:handoutMasterId r:id="rId16"/>
  </p:handoutMasterIdLst>
  <p:sldIdLst>
    <p:sldId id="3381" r:id="rId3"/>
    <p:sldId id="3522" r:id="rId4"/>
    <p:sldId id="3549" r:id="rId5"/>
    <p:sldId id="3550" r:id="rId6"/>
    <p:sldId id="3534" r:id="rId7"/>
    <p:sldId id="3535" r:id="rId8"/>
    <p:sldId id="3537" r:id="rId9"/>
    <p:sldId id="3545" r:id="rId10"/>
    <p:sldId id="3546" r:id="rId11"/>
    <p:sldId id="3547" r:id="rId12"/>
    <p:sldId id="3548" r:id="rId13"/>
    <p:sldId id="3544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B513444-0535-4D7D-93E8-6B4E8663E661}">
          <p14:sldIdLst>
            <p14:sldId id="3381"/>
            <p14:sldId id="3522"/>
            <p14:sldId id="3549"/>
            <p14:sldId id="3550"/>
            <p14:sldId id="3534"/>
            <p14:sldId id="3535"/>
            <p14:sldId id="3537"/>
            <p14:sldId id="3545"/>
            <p14:sldId id="3546"/>
            <p14:sldId id="3547"/>
            <p14:sldId id="3548"/>
            <p14:sldId id="35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98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pos="68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772">
          <p15:clr>
            <a:srgbClr val="A4A3A4"/>
          </p15:clr>
        </p15:guide>
        <p15:guide id="7" orient="horz" pos="2568" userDrawn="1">
          <p15:clr>
            <a:srgbClr val="A4A3A4"/>
          </p15:clr>
        </p15:guide>
        <p15:guide id="8" orient="horz" pos="2528">
          <p15:clr>
            <a:srgbClr val="A4A3A4"/>
          </p15:clr>
        </p15:guide>
        <p15:guide id="9" orient="horz" pos="867" userDrawn="1">
          <p15:clr>
            <a:srgbClr val="A4A3A4"/>
          </p15:clr>
        </p15:guide>
        <p15:guide id="10" orient="horz" pos="2251">
          <p15:clr>
            <a:srgbClr val="A4A3A4"/>
          </p15:clr>
        </p15:guide>
        <p15:guide id="11" orient="horz" pos="4002">
          <p15:clr>
            <a:srgbClr val="A4A3A4"/>
          </p15:clr>
        </p15:guide>
        <p15:guide id="12" orient="horz" pos="497">
          <p15:clr>
            <a:srgbClr val="A4A3A4"/>
          </p15:clr>
        </p15:guide>
        <p15:guide id="13" orient="horz" pos="1480" userDrawn="1">
          <p15:clr>
            <a:srgbClr val="A4A3A4"/>
          </p15:clr>
        </p15:guide>
        <p15:guide id="14" orient="horz" pos="504">
          <p15:clr>
            <a:srgbClr val="A4A3A4"/>
          </p15:clr>
        </p15:guide>
        <p15:guide id="15" pos="2738">
          <p15:clr>
            <a:srgbClr val="A4A3A4"/>
          </p15:clr>
        </p15:guide>
        <p15:guide id="16" pos="3028">
          <p15:clr>
            <a:srgbClr val="A4A3A4"/>
          </p15:clr>
        </p15:guide>
        <p15:guide id="17" pos="56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решкин Максим Станиславович" initials="ОМС" lastIdx="1" clrIdx="0"/>
  <p:cmAuthor id="2" name="АКИМОВА ОЛЬГА ИГОРЕВНА" initials="АОИ" lastIdx="1" clrIdx="1">
    <p:extLst>
      <p:ext uri="{19B8F6BF-5375-455C-9EA6-DF929625EA0E}">
        <p15:presenceInfo xmlns:p15="http://schemas.microsoft.com/office/powerpoint/2012/main" userId="S-1-5-21-3333730624-550809119-3065100466-50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21"/>
    <a:srgbClr val="EDCCCB"/>
    <a:srgbClr val="FF3300"/>
    <a:srgbClr val="FFFFFF"/>
    <a:srgbClr val="006400"/>
    <a:srgbClr val="F5FAEA"/>
    <a:srgbClr val="FF5050"/>
    <a:srgbClr val="00602B"/>
    <a:srgbClr val="006600"/>
    <a:srgbClr val="288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2C1AB0-F871-4C51-97DA-11EDE01CF291}" v="59" dt="2021-05-13T20:07:15.238"/>
    <p1510:client id="{71909FBA-F3F7-4404-BAB1-1F3EDFFD8048}" v="37" dt="2021-05-06T10:47:45.982"/>
  </p1510:revLst>
</p1510:revInfo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6395" autoAdjust="0"/>
  </p:normalViewPr>
  <p:slideViewPr>
    <p:cSldViewPr snapToGrid="0">
      <p:cViewPr varScale="1">
        <p:scale>
          <a:sx n="92" d="100"/>
          <a:sy n="92" d="100"/>
        </p:scale>
        <p:origin x="198" y="75"/>
      </p:cViewPr>
      <p:guideLst>
        <p:guide orient="horz" pos="2160"/>
        <p:guide orient="horz" pos="498"/>
        <p:guide orient="horz" pos="720"/>
        <p:guide pos="68"/>
        <p:guide pos="2880"/>
        <p:guide orient="horz" pos="772"/>
        <p:guide orient="horz" pos="2568"/>
        <p:guide orient="horz" pos="2528"/>
        <p:guide orient="horz" pos="867"/>
        <p:guide orient="horz" pos="2251"/>
        <p:guide orient="horz" pos="4002"/>
        <p:guide orient="horz" pos="497"/>
        <p:guide orient="horz" pos="1480"/>
        <p:guide orient="horz" pos="504"/>
        <p:guide pos="2738"/>
        <p:guide pos="3028"/>
        <p:guide pos="56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920\Desktop\&#1087;&#1088;&#1077;&#1079;&#1077;&#1085;&#1090;&#1072;&#1094;&#1080;&#1103;%2024.04.2024%20&#1074;&#1072;&#1089;&#1080;&#1083;&#1100;&#1077;&#1074;&#1089;&#1082;&#1080;&#1077;%20&#1095;&#1090;&#1077;&#1085;&#1080;&#1103;\&#1044;&#1080;&#1072;&#1075;&#1088;&#1072;&#1084;&#1084;&#1072;%20&#1074;%20Microsoft%20PowerPoi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920\Desktop\&#1087;&#1088;&#1077;&#1079;&#1077;&#1085;&#1090;&#1072;&#1094;&#1080;&#1103;%2024.04.2024%20&#1074;&#1072;&#1089;&#1080;&#1083;&#1100;&#1077;&#1074;&#1089;&#1082;&#1080;&#1077;%20&#1095;&#1090;&#1077;&#1085;&#1080;&#1103;\&#1044;&#1080;&#1072;&#1075;&#1088;&#1072;&#1084;&#1084;&#1072;%20&#1074;%20Microsoft%20PowerPoint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80643044619429E-2"/>
          <c:y val="3.0028919579217959E-2"/>
          <c:w val="0.91143405511811026"/>
          <c:h val="0.791657727225010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Лист3!$D$10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Лист3!$C$11:$C$16</c:f>
              <c:strCache>
                <c:ptCount val="6"/>
                <c:pt idx="0">
                  <c:v>НДС</c:v>
                </c:pt>
                <c:pt idx="1">
                  <c:v>Налог на прибыль оргнизаций </c:v>
                </c:pt>
                <c:pt idx="2">
                  <c:v>НДФЛ</c:v>
                </c:pt>
                <c:pt idx="3">
                  <c:v>Акцизы</c:v>
                </c:pt>
                <c:pt idx="4">
                  <c:v>Страховые взносы</c:v>
                </c:pt>
                <c:pt idx="5">
                  <c:v>Прочие ненефтегазовые доходы</c:v>
                </c:pt>
              </c:strCache>
            </c:strRef>
          </c:cat>
          <c:val>
            <c:numRef>
              <c:f>Лист3!$D$11:$D$16</c:f>
              <c:numCache>
                <c:formatCode>#\ ##0.0</c:formatCode>
                <c:ptCount val="6"/>
                <c:pt idx="0">
                  <c:v>9212.5544615404597</c:v>
                </c:pt>
                <c:pt idx="1">
                  <c:v>6081.7226429775701</c:v>
                </c:pt>
                <c:pt idx="2">
                  <c:v>4883.8673224720496</c:v>
                </c:pt>
                <c:pt idx="3">
                  <c:v>2095.5293039538101</c:v>
                </c:pt>
                <c:pt idx="4">
                  <c:v>9018.2891206173699</c:v>
                </c:pt>
                <c:pt idx="5">
                  <c:v>7769.9347127710098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4-4F46-9810-2E80CE18570A}"/>
            </c:ext>
          </c:extLst>
        </c:ser>
        <c:ser>
          <c:idx val="1"/>
          <c:order val="1"/>
          <c:tx>
            <c:strRef>
              <c:f>Лист3!$E$10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Лист3!$C$11:$C$16</c:f>
              <c:strCache>
                <c:ptCount val="6"/>
                <c:pt idx="0">
                  <c:v>НДС</c:v>
                </c:pt>
                <c:pt idx="1">
                  <c:v>Налог на прибыль оргнизаций </c:v>
                </c:pt>
                <c:pt idx="2">
                  <c:v>НДФЛ</c:v>
                </c:pt>
                <c:pt idx="3">
                  <c:v>Акцизы</c:v>
                </c:pt>
                <c:pt idx="4">
                  <c:v>Страховые взносы</c:v>
                </c:pt>
                <c:pt idx="5">
                  <c:v>Прочие ненефтегазовые доходы</c:v>
                </c:pt>
              </c:strCache>
            </c:strRef>
          </c:cat>
          <c:val>
            <c:numRef>
              <c:f>Лист3!$E$11:$E$16</c:f>
              <c:numCache>
                <c:formatCode>#\ ##0.0</c:formatCode>
                <c:ptCount val="6"/>
                <c:pt idx="0">
                  <c:v>9552.9972044541501</c:v>
                </c:pt>
                <c:pt idx="1">
                  <c:v>6355.9348474752996</c:v>
                </c:pt>
                <c:pt idx="2">
                  <c:v>5729.1362761822002</c:v>
                </c:pt>
                <c:pt idx="3">
                  <c:v>2367.91098804794</c:v>
                </c:pt>
                <c:pt idx="4">
                  <c:v>9397.1821477783906</c:v>
                </c:pt>
                <c:pt idx="5">
                  <c:v>8084.4545090999181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4-4F46-9810-2E80CE18570A}"/>
            </c:ext>
          </c:extLst>
        </c:ser>
        <c:ser>
          <c:idx val="2"/>
          <c:order val="2"/>
          <c:tx>
            <c:strRef>
              <c:f>Лист3!$F$10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cat>
            <c:strRef>
              <c:f>Лист3!$C$11:$C$16</c:f>
              <c:strCache>
                <c:ptCount val="6"/>
                <c:pt idx="0">
                  <c:v>НДС</c:v>
                </c:pt>
                <c:pt idx="1">
                  <c:v>Налог на прибыль оргнизаций </c:v>
                </c:pt>
                <c:pt idx="2">
                  <c:v>НДФЛ</c:v>
                </c:pt>
                <c:pt idx="3">
                  <c:v>Акцизы</c:v>
                </c:pt>
                <c:pt idx="4">
                  <c:v>Страховые взносы</c:v>
                </c:pt>
                <c:pt idx="5">
                  <c:v>Прочие ненефтегазовые доходы</c:v>
                </c:pt>
              </c:strCache>
            </c:strRef>
          </c:cat>
          <c:val>
            <c:numRef>
              <c:f>Лист3!$F$11:$F$16</c:f>
              <c:numCache>
                <c:formatCode>#\ ##0.0</c:formatCode>
                <c:ptCount val="6"/>
                <c:pt idx="0">
                  <c:v>11614.698489222481</c:v>
                </c:pt>
                <c:pt idx="1">
                  <c:v>7922.5412027440307</c:v>
                </c:pt>
                <c:pt idx="2">
                  <c:v>6539.1012526352306</c:v>
                </c:pt>
                <c:pt idx="3">
                  <c:v>2399.6485067504595</c:v>
                </c:pt>
                <c:pt idx="4">
                  <c:v>11651.900322727901</c:v>
                </c:pt>
                <c:pt idx="5">
                  <c:v>10123.371169628315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4-4F46-9810-2E80CE185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1003840"/>
        <c:axId val="651013024"/>
      </c:barChart>
      <c:catAx>
        <c:axId val="65100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51013024"/>
        <c:crosses val="autoZero"/>
        <c:auto val="1"/>
        <c:lblAlgn val="ctr"/>
        <c:lblOffset val="100"/>
        <c:noMultiLvlLbl val="0"/>
      </c:catAx>
      <c:valAx>
        <c:axId val="651013024"/>
        <c:scaling>
          <c:orientation val="minMax"/>
          <c:max val="120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51003840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Trebuchet MS" panose="020B0603020202020204" pitchFamily="34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0203412073492E-2"/>
          <c:y val="2.4732996065205171E-2"/>
          <c:w val="0.93691141732283467"/>
          <c:h val="0.80803870963400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'Лист3 (2)'!$D$10</c:f>
              <c:strCache>
                <c:ptCount val="1"/>
                <c:pt idx="0">
                  <c:v>1 квартал 2022 год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'Лист3 (2)'!$C$11:$C$16</c:f>
              <c:strCache>
                <c:ptCount val="6"/>
                <c:pt idx="0">
                  <c:v>НДС</c:v>
                </c:pt>
                <c:pt idx="1">
                  <c:v>Налог на прибыль оргнизаций </c:v>
                </c:pt>
                <c:pt idx="2">
                  <c:v>НДФЛ</c:v>
                </c:pt>
                <c:pt idx="3">
                  <c:v>Акцизы</c:v>
                </c:pt>
                <c:pt idx="4">
                  <c:v>Страховые взносы</c:v>
                </c:pt>
                <c:pt idx="5">
                  <c:v>Прочие ненефтегазовые доходы</c:v>
                </c:pt>
              </c:strCache>
            </c:strRef>
          </c:cat>
          <c:val>
            <c:numRef>
              <c:f>'Лист3 (2)'!$D$11:$D$16</c:f>
              <c:numCache>
                <c:formatCode>#\ ##0.0</c:formatCode>
                <c:ptCount val="6"/>
                <c:pt idx="0">
                  <c:v>2693.4010645580001</c:v>
                </c:pt>
                <c:pt idx="1">
                  <c:v>1913.22242662755</c:v>
                </c:pt>
                <c:pt idx="2">
                  <c:v>1190.7773382734599</c:v>
                </c:pt>
                <c:pt idx="3">
                  <c:v>543.34974805587001</c:v>
                </c:pt>
                <c:pt idx="4">
                  <c:v>2194.5037506400399</c:v>
                </c:pt>
                <c:pt idx="5">
                  <c:v>1555.3205213634988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C6-4271-B0E1-645EFB237E7A}"/>
            </c:ext>
          </c:extLst>
        </c:ser>
        <c:ser>
          <c:idx val="1"/>
          <c:order val="1"/>
          <c:tx>
            <c:strRef>
              <c:f>'Лист3 (2)'!$E$10</c:f>
              <c:strCache>
                <c:ptCount val="1"/>
                <c:pt idx="0">
                  <c:v>1 квартал 2023 год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'Лист3 (2)'!$C$11:$C$16</c:f>
              <c:strCache>
                <c:ptCount val="6"/>
                <c:pt idx="0">
                  <c:v>НДС</c:v>
                </c:pt>
                <c:pt idx="1">
                  <c:v>Налог на прибыль оргнизаций </c:v>
                </c:pt>
                <c:pt idx="2">
                  <c:v>НДФЛ</c:v>
                </c:pt>
                <c:pt idx="3">
                  <c:v>Акцизы</c:v>
                </c:pt>
                <c:pt idx="4">
                  <c:v>Страховые взносы</c:v>
                </c:pt>
                <c:pt idx="5">
                  <c:v>Прочие ненефтегазовые доходы</c:v>
                </c:pt>
              </c:strCache>
            </c:strRef>
          </c:cat>
          <c:val>
            <c:numRef>
              <c:f>'Лист3 (2)'!$E$11:$E$16</c:f>
              <c:numCache>
                <c:formatCode>#\ ##0.0</c:formatCode>
                <c:ptCount val="6"/>
                <c:pt idx="0">
                  <c:v>2693.1110104374402</c:v>
                </c:pt>
                <c:pt idx="1">
                  <c:v>2087.35783779946</c:v>
                </c:pt>
                <c:pt idx="2">
                  <c:v>950.23678804949998</c:v>
                </c:pt>
                <c:pt idx="3">
                  <c:v>595.49444191560997</c:v>
                </c:pt>
                <c:pt idx="4">
                  <c:v>2135.4599325214399</c:v>
                </c:pt>
                <c:pt idx="5">
                  <c:v>1594.3870667114111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C6-4271-B0E1-645EFB237E7A}"/>
            </c:ext>
          </c:extLst>
        </c:ser>
        <c:ser>
          <c:idx val="2"/>
          <c:order val="2"/>
          <c:tx>
            <c:strRef>
              <c:f>'Лист3 (2)'!$F$10</c:f>
              <c:strCache>
                <c:ptCount val="1"/>
                <c:pt idx="0">
                  <c:v>1 квартал 2024 год*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cat>
            <c:strRef>
              <c:f>'Лист3 (2)'!$C$11:$C$16</c:f>
              <c:strCache>
                <c:ptCount val="6"/>
                <c:pt idx="0">
                  <c:v>НДС</c:v>
                </c:pt>
                <c:pt idx="1">
                  <c:v>Налог на прибыль оргнизаций </c:v>
                </c:pt>
                <c:pt idx="2">
                  <c:v>НДФЛ</c:v>
                </c:pt>
                <c:pt idx="3">
                  <c:v>Акцизы</c:v>
                </c:pt>
                <c:pt idx="4">
                  <c:v>Страховые взносы</c:v>
                </c:pt>
                <c:pt idx="5">
                  <c:v>Прочие ненефтегазовые доходы</c:v>
                </c:pt>
              </c:strCache>
            </c:strRef>
          </c:cat>
          <c:val>
            <c:numRef>
              <c:f>'Лист3 (2)'!$F$11:$F$16</c:f>
              <c:numCache>
                <c:formatCode>#\ ##0.0</c:formatCode>
                <c:ptCount val="6"/>
                <c:pt idx="0">
                  <c:v>3356.2764999999999</c:v>
                </c:pt>
                <c:pt idx="1">
                  <c:v>2039.7248</c:v>
                </c:pt>
                <c:pt idx="2">
                  <c:v>1409.9915000000001</c:v>
                </c:pt>
                <c:pt idx="3">
                  <c:v>647.60979999999995</c:v>
                </c:pt>
                <c:pt idx="4">
                  <c:v>3235.6284999999998</c:v>
                </c:pt>
                <c:pt idx="5">
                  <c:v>2624.5424536635101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C6-4271-B0E1-645EFB237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1003840"/>
        <c:axId val="651013024"/>
      </c:barChart>
      <c:catAx>
        <c:axId val="65100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51013024"/>
        <c:crosses val="autoZero"/>
        <c:auto val="1"/>
        <c:lblAlgn val="ctr"/>
        <c:lblOffset val="100"/>
        <c:noMultiLvlLbl val="0"/>
      </c:catAx>
      <c:valAx>
        <c:axId val="651013024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51003840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485117161914838"/>
          <c:y val="0.94739529331869021"/>
          <c:w val="0.70384787711722785"/>
          <c:h val="4.63153974670095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rebuchet MS" panose="020B0603020202020204" pitchFamily="34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DDA_9563D72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717CB41-7FED-46DB-969D-ABC1DB1C911E}" authorId="{4D3075DD-C225-56E2-3C9D-C9C07333E24A}" created="2023-12-16T18:08:31.25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272755289" sldId="3290"/>
      <ac:spMk id="215" creationId="{00000000-0000-0000-0000-000000000000}"/>
    </ac:deMkLst>
    <p188:txBody>
      <a:bodyPr/>
      <a:lstStyle/>
      <a:p>
        <a:r>
          <a:rPr lang="en-US"/>
          <a:t>А тут формы тоже остались? В чем разница со схемой справа?</a:t>
        </a:r>
      </a:p>
    </p188:txBody>
  </p188:cm>
</p188:cmLst>
</file>

<file path=ppt/comments/modernComment_DDB_4A71295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717CB41-7FED-46DB-969D-ABC1DB1C911E}" authorId="{4D3075DD-C225-56E2-3C9D-C9C07333E24A}" created="2023-12-16T18:08:31.25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272755289" sldId="3290"/>
      <ac:spMk id="215" creationId="{00000000-0000-0000-0000-000000000000}"/>
    </ac:deMkLst>
    <p188:txBody>
      <a:bodyPr/>
      <a:lstStyle/>
      <a:p>
        <a:r>
          <a:rPr lang="en-US"/>
          <a:t>А тут формы тоже остались? В чем разница со схемой справа?</a:t>
        </a:r>
      </a:p>
    </p188:txBody>
  </p188:cm>
</p188:cmLst>
</file>

<file path=ppt/comments/modernComment_DDC_F68E6B3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717CB41-7FED-46DB-969D-ABC1DB1C911E}" authorId="{4D3075DD-C225-56E2-3C9D-C9C07333E24A}" created="2023-12-16T18:08:31.25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272755289" sldId="3290"/>
      <ac:spMk id="215" creationId="{00000000-0000-0000-0000-000000000000}"/>
    </ac:deMkLst>
    <p188:txBody>
      <a:bodyPr/>
      <a:lstStyle/>
      <a:p>
        <a:r>
          <a:rPr lang="en-US"/>
          <a:t>А тут формы тоже остались? В чем разница со схемой справа?</a:t>
        </a:r>
      </a:p>
    </p188:txBody>
  </p188:cm>
</p188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0.06329</cdr:y>
    </cdr:from>
    <cdr:to>
      <cdr:x>0.11297</cdr:x>
      <cdr:y>0.1395</cdr:y>
    </cdr:to>
    <cdr:sp macro="" textlink="">
      <cdr:nvSpPr>
        <cdr:cNvPr id="2" name="TextBox 45"/>
        <cdr:cNvSpPr txBox="1"/>
      </cdr:nvSpPr>
      <cdr:spPr>
        <a:xfrm xmlns:a="http://schemas.openxmlformats.org/drawingml/2006/main">
          <a:off x="-85352" y="383384"/>
          <a:ext cx="1014342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rPr>
            <a:t>Млрд рублей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17" y="13"/>
            <a:ext cx="2946399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959" tIns="43478" rIns="86959" bIns="43478"/>
          <a:lstStyle/>
          <a:p>
            <a:endParaRPr lang="ru-RU" sz="120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849695" y="13"/>
            <a:ext cx="2946399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959" tIns="43478" rIns="86959" bIns="43478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24.04.2024</a:t>
            </a:fld>
            <a:endParaRPr lang="ru-RU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17" y="9428255"/>
            <a:ext cx="2946399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959" tIns="43478" rIns="86959" bIns="43478" anchor="b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7" y="13"/>
            <a:ext cx="2946399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090" tIns="43550" rIns="87090" bIns="43550" numCol="1" anchor="t" anchorCtr="0" compatLnSpc="1">
            <a:prstTxWarp prst="textNoShape">
              <a:avLst/>
            </a:prstTxWarp>
          </a:bodyPr>
          <a:lstStyle>
            <a:lvl1pPr defTabSz="86711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849695" y="13"/>
            <a:ext cx="2946399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090" tIns="43550" rIns="87090" bIns="43550" numCol="1" anchor="t" anchorCtr="0" compatLnSpc="1">
            <a:prstTxWarp prst="textNoShape">
              <a:avLst/>
            </a:prstTxWarp>
          </a:bodyPr>
          <a:lstStyle>
            <a:lvl1pPr algn="r" defTabSz="86711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44563" y="741363"/>
            <a:ext cx="4967287" cy="3727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71" y="4714132"/>
            <a:ext cx="5438774" cy="447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090" tIns="43550" rIns="87090" bIns="435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7" y="9428255"/>
            <a:ext cx="2946399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090" tIns="43550" rIns="87090" bIns="43550" numCol="1" anchor="b" anchorCtr="0" compatLnSpc="1">
            <a:prstTxWarp prst="textNoShape">
              <a:avLst/>
            </a:prstTxWarp>
          </a:bodyPr>
          <a:lstStyle>
            <a:lvl1pPr defTabSz="86711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95" y="9428255"/>
            <a:ext cx="2946399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090" tIns="43550" rIns="87090" bIns="43550" numCol="1" anchor="b" anchorCtr="0" compatLnSpc="1">
            <a:prstTxWarp prst="textNoShape">
              <a:avLst/>
            </a:prstTxWarp>
          </a:bodyPr>
          <a:lstStyle>
            <a:lvl1pPr algn="r" defTabSz="86711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638" y="73025"/>
            <a:ext cx="6243637" cy="468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Заметки 2"/>
          <p:cNvSpPr>
            <a:spLocks noGrp="1"/>
          </p:cNvSpPr>
          <p:nvPr>
            <p:ph type="body" idx="3"/>
          </p:nvPr>
        </p:nvSpPr>
        <p:spPr>
          <a:xfrm>
            <a:off x="100940" y="4905183"/>
            <a:ext cx="6454335" cy="485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79137" algn="just">
              <a:spcAft>
                <a:spcPts val="29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02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343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198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75" y="746125"/>
            <a:ext cx="5002213" cy="3752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75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4538" y="806450"/>
            <a:ext cx="5368925" cy="4025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97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4538" y="806450"/>
            <a:ext cx="5368925" cy="4025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53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4538" y="806450"/>
            <a:ext cx="5368925" cy="4025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787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0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F7488-F959-4354-8519-2DD858B41BD7}" type="slidenum">
              <a:rPr lang="ru-RU" smtClean="0">
                <a:solidFill>
                  <a:prstClr val="black"/>
                </a:solidFill>
              </a:rPr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84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0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F7488-F959-4354-8519-2DD858B41BD7}" type="slidenum">
              <a:rPr lang="ru-RU" smtClean="0">
                <a:solidFill>
                  <a:prstClr val="black"/>
                </a:solidFill>
              </a:rPr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57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0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F7488-F959-4354-8519-2DD858B41BD7}" type="slidenum">
              <a:rPr lang="ru-RU" smtClean="0">
                <a:solidFill>
                  <a:prstClr val="black"/>
                </a:solidFill>
              </a:rPr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70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0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F7488-F959-4354-8519-2DD858B41BD7}" type="slidenum">
              <a:rPr lang="ru-RU" smtClean="0">
                <a:solidFill>
                  <a:prstClr val="black"/>
                </a:solidFill>
              </a:rPr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8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31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3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4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8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3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381000" y="533405"/>
            <a:ext cx="8382000" cy="571501"/>
          </a:xfrm>
        </p:spPr>
        <p:txBody>
          <a:bodyPr/>
          <a:lstStyle>
            <a:lvl1pPr>
              <a:defRPr sz="4000" b="0" i="0" cap="none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381000" y="19020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Trebuchet MS" panose="020B060302020202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3"/>
          </p:nvPr>
        </p:nvSpPr>
        <p:spPr>
          <a:xfrm>
            <a:off x="4721229" y="19020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Trebuchet MS" panose="020B060302020202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 userDrawn="1">
            <p:ph sz="quarter" idx="2"/>
          </p:nvPr>
        </p:nvSpPr>
        <p:spPr>
          <a:xfrm>
            <a:off x="381000" y="2365619"/>
            <a:ext cx="4041648" cy="3886200"/>
          </a:xfrm>
        </p:spPr>
        <p:txBody>
          <a:bodyPr/>
          <a:lstStyle>
            <a:lvl1pPr>
              <a:defRPr sz="20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 userDrawn="1">
            <p:ph sz="quarter" idx="4"/>
          </p:nvPr>
        </p:nvSpPr>
        <p:spPr>
          <a:xfrm>
            <a:off x="4718304" y="2365619"/>
            <a:ext cx="4041775" cy="3886200"/>
          </a:xfrm>
        </p:spPr>
        <p:txBody>
          <a:bodyPr/>
          <a:lstStyle>
            <a:lvl1pPr>
              <a:defRPr sz="20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31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E9AAE4D3-7EC7-4CDA-B564-349460472A32}" type="datetime8">
              <a:rPr lang="ru-RU" b="1" smtClean="0">
                <a:solidFill>
                  <a:schemeClr val="tx1"/>
                </a:solidFill>
                <a:latin typeface="Trebuchet MS" panose="020B0603020202020204" pitchFamily="34" charset="0"/>
              </a:rPr>
              <a:pPr algn="r">
                <a:defRPr/>
              </a:pPr>
              <a:t>24.04.2024 22:46</a:t>
            </a:fld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28" name="Рисунок 26">
            <a:extLst>
              <a:ext uri="{FF2B5EF4-FFF2-40B4-BE49-F238E27FC236}">
                <a16:creationId xmlns:a16="http://schemas.microsoft.com/office/drawing/2014/main" id="{6D035322-7A10-47A4-A68B-A2CDDC2F56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25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12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2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2" y="2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1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14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3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4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8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3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-35990"/>
            <a:ext cx="762000" cy="366712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31" y="6356350"/>
            <a:ext cx="1423987" cy="234950"/>
          </a:xfrm>
        </p:spPr>
        <p:txBody>
          <a:bodyPr/>
          <a:lstStyle/>
          <a:p>
            <a:pPr algn="r">
              <a:defRPr/>
            </a:pPr>
            <a:r>
              <a:rPr lang="ru-RU" b="1">
                <a:solidFill>
                  <a:schemeClr val="tx1"/>
                </a:solidFill>
                <a:latin typeface="Trebuchet MS" panose="020B0603020202020204" pitchFamily="34" charset="0"/>
              </a:rPr>
              <a:t>04.10.2013 </a:t>
            </a:r>
            <a:r>
              <a:rPr lang="ru-RU" b="1" dirty="0">
                <a:solidFill>
                  <a:schemeClr val="tx1"/>
                </a:solidFill>
                <a:latin typeface="Trebuchet MS" panose="020B0603020202020204" pitchFamily="34" charset="0"/>
              </a:rPr>
              <a:t>12:22</a:t>
            </a:r>
          </a:p>
        </p:txBody>
      </p:sp>
      <p:pic>
        <p:nvPicPr>
          <p:cNvPr id="22" name="Рисунок 26">
            <a:extLst>
              <a:ext uri="{FF2B5EF4-FFF2-40B4-BE49-F238E27FC236}">
                <a16:creationId xmlns:a16="http://schemas.microsoft.com/office/drawing/2014/main" id="{7E5C8A7A-0388-4FE2-8C16-84E616C9A6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25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9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41342" y="0"/>
            <a:ext cx="8602657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4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8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Группа 2"/>
          <p:cNvGrpSpPr/>
          <p:nvPr userDrawn="1"/>
        </p:nvGrpSpPr>
        <p:grpSpPr>
          <a:xfrm>
            <a:off x="515705" y="-79005"/>
            <a:ext cx="675866" cy="441326"/>
            <a:chOff x="541343" y="-61913"/>
            <a:chExt cx="675866" cy="441326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541343" y="0"/>
              <a:ext cx="463550" cy="379413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>
                <a:defRPr/>
              </a:pPr>
              <a:r>
                <a:rPr lang="ru-RU" sz="2000" dirty="0">
                  <a:solidFill>
                    <a:srgbClr val="53548A">
                      <a:lumMod val="20000"/>
                      <a:lumOff val="80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Прямоугольник 11"/>
            <p:cNvSpPr>
              <a:spLocks noChangeArrowheads="1"/>
            </p:cNvSpPr>
            <p:nvPr userDrawn="1"/>
          </p:nvSpPr>
          <p:spPr bwMode="auto">
            <a:xfrm>
              <a:off x="963613" y="-20638"/>
              <a:ext cx="25359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600">
                  <a:solidFill>
                    <a:srgbClr val="DBDBE9"/>
                  </a:solidFill>
                  <a:latin typeface="Times New Roman" pitchFamily="18" charset="0"/>
                  <a:cs typeface="Times New Roman" pitchFamily="18" charset="0"/>
                </a:rPr>
                <a:t>]</a:t>
              </a:r>
              <a:endParaRPr lang="ru-RU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13"/>
            <p:cNvSpPr txBox="1">
              <a:spLocks noChangeArrowheads="1"/>
            </p:cNvSpPr>
            <p:nvPr userDrawn="1"/>
          </p:nvSpPr>
          <p:spPr bwMode="auto">
            <a:xfrm>
              <a:off x="774701" y="-61913"/>
              <a:ext cx="38504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ru-RU" sz="2200" i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ф</a:t>
              </a:r>
              <a:endParaRPr lang="ru-RU" sz="22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41343" y="0"/>
              <a:ext cx="463550" cy="379413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>
                <a:defRPr/>
              </a:pPr>
              <a:r>
                <a:rPr lang="ru-RU" sz="2000" dirty="0">
                  <a:solidFill>
                    <a:srgbClr val="53548A">
                      <a:lumMod val="20000"/>
                      <a:lumOff val="80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" name="Прямоугольник 27"/>
            <p:cNvSpPr>
              <a:spLocks noChangeArrowheads="1"/>
            </p:cNvSpPr>
            <p:nvPr userDrawn="1"/>
          </p:nvSpPr>
          <p:spPr bwMode="auto">
            <a:xfrm>
              <a:off x="963613" y="-20638"/>
              <a:ext cx="25359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600">
                  <a:solidFill>
                    <a:srgbClr val="DBDBE9"/>
                  </a:solidFill>
                  <a:latin typeface="Times New Roman" pitchFamily="18" charset="0"/>
                  <a:cs typeface="Times New Roman" pitchFamily="18" charset="0"/>
                </a:rPr>
                <a:t>]</a:t>
              </a:r>
              <a:endParaRPr lang="ru-RU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3"/>
            <p:cNvSpPr txBox="1">
              <a:spLocks noChangeArrowheads="1"/>
            </p:cNvSpPr>
            <p:nvPr userDrawn="1"/>
          </p:nvSpPr>
          <p:spPr bwMode="auto">
            <a:xfrm>
              <a:off x="774701" y="-61913"/>
              <a:ext cx="38504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ru-RU" sz="2200" i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ф</a:t>
              </a:r>
              <a:endParaRPr lang="ru-RU" sz="22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-35990"/>
            <a:ext cx="762000" cy="366712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31" y="6356350"/>
            <a:ext cx="1423987" cy="234950"/>
          </a:xfrm>
        </p:spPr>
        <p:txBody>
          <a:bodyPr/>
          <a:lstStyle/>
          <a:p>
            <a:pPr algn="r">
              <a:defRPr/>
            </a:pPr>
            <a:r>
              <a:rPr lang="ru-RU" b="1">
                <a:solidFill>
                  <a:schemeClr val="tx1"/>
                </a:solidFill>
                <a:latin typeface="Trebuchet MS" panose="020B0603020202020204" pitchFamily="34" charset="0"/>
              </a:rPr>
              <a:t>04.10.2013 </a:t>
            </a:r>
            <a:r>
              <a:rPr lang="ru-RU" b="1" dirty="0">
                <a:solidFill>
                  <a:schemeClr val="tx1"/>
                </a:solidFill>
                <a:latin typeface="Trebuchet MS" panose="020B0603020202020204" pitchFamily="34" charset="0"/>
              </a:rPr>
              <a:t>12:22</a:t>
            </a:r>
          </a:p>
        </p:txBody>
      </p:sp>
      <p:pic>
        <p:nvPicPr>
          <p:cNvPr id="23" name="Рисунок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974"/>
                    </a14:imgEffect>
                    <a14:imgEffect>
                      <a14:saturation sat="44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8575"/>
          <a:stretch/>
        </p:blipFill>
        <p:spPr>
          <a:xfrm>
            <a:off x="91287" y="5472"/>
            <a:ext cx="384835" cy="38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1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3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4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8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3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-35990"/>
            <a:ext cx="762000" cy="366712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31" y="6356350"/>
            <a:ext cx="1423987" cy="234950"/>
          </a:xfrm>
        </p:spPr>
        <p:txBody>
          <a:bodyPr/>
          <a:lstStyle/>
          <a:p>
            <a:pPr algn="r">
              <a:defRPr/>
            </a:pPr>
            <a:r>
              <a:rPr lang="ru-RU" b="1">
                <a:solidFill>
                  <a:schemeClr val="tx1"/>
                </a:solidFill>
                <a:latin typeface="Trebuchet MS" panose="020B0603020202020204" pitchFamily="34" charset="0"/>
              </a:rPr>
              <a:t>04.10.2013 </a:t>
            </a:r>
            <a:r>
              <a:rPr lang="ru-RU" b="1" dirty="0">
                <a:solidFill>
                  <a:schemeClr val="tx1"/>
                </a:solidFill>
                <a:latin typeface="Trebuchet MS" panose="020B0603020202020204" pitchFamily="34" charset="0"/>
              </a:rPr>
              <a:t>12:22</a:t>
            </a:r>
          </a:p>
        </p:txBody>
      </p:sp>
    </p:spTree>
    <p:extLst>
      <p:ext uri="{BB962C8B-B14F-4D97-AF65-F5344CB8AC3E}">
        <p14:creationId xmlns:p14="http://schemas.microsoft.com/office/powerpoint/2010/main" val="196451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3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4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8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-35990"/>
            <a:ext cx="762000" cy="366712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31" y="6356350"/>
            <a:ext cx="1423987" cy="234950"/>
          </a:xfrm>
        </p:spPr>
        <p:txBody>
          <a:bodyPr/>
          <a:lstStyle/>
          <a:p>
            <a:pPr algn="r">
              <a:defRPr/>
            </a:pPr>
            <a:r>
              <a:rPr lang="ru-RU" b="1">
                <a:solidFill>
                  <a:schemeClr val="tx1"/>
                </a:solidFill>
                <a:latin typeface="Trebuchet MS" panose="020B0603020202020204" pitchFamily="34" charset="0"/>
              </a:rPr>
              <a:t>04.10.2013 </a:t>
            </a:r>
            <a:r>
              <a:rPr lang="ru-RU" b="1" dirty="0">
                <a:solidFill>
                  <a:schemeClr val="tx1"/>
                </a:solidFill>
                <a:latin typeface="Trebuchet MS" panose="020B0603020202020204" pitchFamily="34" charset="0"/>
              </a:rPr>
              <a:t>12:22</a:t>
            </a:r>
          </a:p>
        </p:txBody>
      </p:sp>
    </p:spTree>
    <p:extLst>
      <p:ext uri="{BB962C8B-B14F-4D97-AF65-F5344CB8AC3E}">
        <p14:creationId xmlns:p14="http://schemas.microsoft.com/office/powerpoint/2010/main" val="349628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085263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043988" y="-1587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24944" y="-1587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8977313" y="-1587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8915406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875715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541343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оугольник 25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B3176-6677-469D-B824-AC498B8DB509}" type="datetime1">
              <a:rPr lang="ru-RU" smtClean="0"/>
              <a:pPr>
                <a:defRPr/>
              </a:pPr>
              <a:t>24.04.2024</a:t>
            </a:fld>
            <a:r>
              <a:rPr lang="ru-RU"/>
              <a:t>06.10.2009</a:t>
            </a:r>
            <a:endParaRPr lang="ru-RU" dirty="0"/>
          </a:p>
        </p:txBody>
      </p:sp>
      <p:sp>
        <p:nvSpPr>
          <p:cNvPr id="1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F1FDEBC-F283-4B9D-B7D6-42032FF81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7" name="Рисунок 26">
            <a:extLst>
              <a:ext uri="{FF2B5EF4-FFF2-40B4-BE49-F238E27FC236}">
                <a16:creationId xmlns:a16="http://schemas.microsoft.com/office/drawing/2014/main" id="{4E1318E3-9A36-49F5-918F-3CFE9ADE9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27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4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40728" y="0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rgbClr val="33391C"/>
              </a:solidFill>
              <a:latin typeface="Arial" charset="0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rgbClr val="EDF0E9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85385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044355" y="-1587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025306" y="-1587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976948" y="-1587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8915401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8875836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40728" y="0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rgbClr val="33391C"/>
              </a:solidFill>
              <a:latin typeface="Arial" charset="0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rgbClr val="EDF0E9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5" y="-1592"/>
            <a:ext cx="343339" cy="40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8540751" y="14288"/>
            <a:ext cx="436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467B618A-12D4-467B-BFF8-02F1D7CD1DD7}" type="slidenum">
              <a:rPr lang="ru-RU" smtClean="0">
                <a:solidFill>
                  <a:srgbClr val="EDF0E9"/>
                </a:solidFill>
              </a:rPr>
              <a:pPr algn="ctr" eaLnBrk="1" hangingPunct="1">
                <a:defRPr/>
              </a:pPr>
              <a:t>‹#›</a:t>
            </a:fld>
            <a:endParaRPr lang="ru-RU" dirty="0">
              <a:solidFill>
                <a:srgbClr val="EDF0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4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3" y="6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4" y="-20638"/>
            <a:ext cx="255198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</a:rPr>
              <a:t>]</a:t>
            </a:r>
            <a:endParaRPr lang="ru-RU" dirty="0">
              <a:solidFill>
                <a:srgbClr val="DBDBE9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5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9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3" y="6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4" y="-20638"/>
            <a:ext cx="255198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</a:rPr>
              <a:t>]</a:t>
            </a:r>
            <a:endParaRPr lang="ru-RU" dirty="0">
              <a:solidFill>
                <a:srgbClr val="DBDBE9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2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40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88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43808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2F0C1CE-A97A-46C8-B5B2-BBC468866F0D}" type="datetime1">
              <a:rPr lang="ru-RU" smtClean="0"/>
              <a:pPr>
                <a:defRPr/>
              </a:pPr>
              <a:t>24.04.2024</a:t>
            </a:fld>
            <a:r>
              <a:rPr lang="ru-RU"/>
              <a:t>06.10.2009</a:t>
            </a:r>
            <a:endParaRPr lang="ru-RU" dirty="0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257806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43808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AA93AEA-1088-46C4-AFD3-1EC02C849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41343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3" name="Прямоугольник 17"/>
          <p:cNvSpPr>
            <a:spLocks noChangeArrowheads="1"/>
          </p:cNvSpPr>
          <p:nvPr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  <p:sldLayoutId id="2147485328" r:id="rId3"/>
    <p:sldLayoutId id="2147485327" r:id="rId4"/>
    <p:sldLayoutId id="2147485329" r:id="rId5"/>
    <p:sldLayoutId id="2147485322" r:id="rId6"/>
    <p:sldLayoutId id="2147485325" r:id="rId7"/>
    <p:sldLayoutId id="2147485326" r:id="rId8"/>
    <p:sldLayoutId id="2147485330" r:id="rId9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583974" y="612775"/>
            <a:ext cx="9583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38">
                <a:solidFill>
                  <a:schemeClr val="accent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6174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38" dirty="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173915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A8C7D-5002-44B9-BE1C-CBCC48AE0C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40728" y="1"/>
            <a:ext cx="464526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Прямоугольник 17"/>
          <p:cNvSpPr>
            <a:spLocks noChangeArrowheads="1"/>
          </p:cNvSpPr>
          <p:nvPr userDrawn="1"/>
        </p:nvSpPr>
        <p:spPr bwMode="auto">
          <a:xfrm>
            <a:off x="96422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7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32" r:id="rId1"/>
    <p:sldLayoutId id="214748533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92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Arial" charset="0"/>
        </a:defRPr>
      </a:lvl5pPr>
      <a:lvl6pPr marL="422041" algn="l" rtl="0" fontAlgn="base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Trebuchet MS" pitchFamily="34" charset="0"/>
        </a:defRPr>
      </a:lvl6pPr>
      <a:lvl7pPr marL="844083" algn="l" rtl="0" fontAlgn="base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Trebuchet MS" pitchFamily="34" charset="0"/>
        </a:defRPr>
      </a:lvl7pPr>
      <a:lvl8pPr marL="1266124" algn="l" rtl="0" fontAlgn="base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Trebuchet MS" pitchFamily="34" charset="0"/>
        </a:defRPr>
      </a:lvl8pPr>
      <a:lvl9pPr marL="1688165" algn="l" rtl="0" fontAlgn="base">
        <a:spcBef>
          <a:spcPct val="0"/>
        </a:spcBef>
        <a:spcAft>
          <a:spcPct val="0"/>
        </a:spcAft>
        <a:defRPr sz="3692">
          <a:solidFill>
            <a:schemeClr val="tx2"/>
          </a:solidFill>
          <a:latin typeface="Trebuchet MS" pitchFamily="34" charset="0"/>
        </a:defRPr>
      </a:lvl9pPr>
    </p:titleStyle>
    <p:bodyStyle>
      <a:lvl1pPr marL="337047" indent="-235933" algn="l" rtl="0" eaLnBrk="0" fontAlgn="base" hangingPunct="0">
        <a:spcBef>
          <a:spcPts val="277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06684" indent="-227141" algn="l" rtl="0" eaLnBrk="0" fontAlgn="base" hangingPunct="0">
        <a:spcBef>
          <a:spcPts val="277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851410" indent="-202228" algn="l" rtl="0" eaLnBrk="0" fontAlgn="base" hangingPunct="0">
        <a:spcBef>
          <a:spcPts val="277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15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8808" indent="-184643" algn="l" rtl="0" eaLnBrk="0" fontAlgn="base" hangingPunct="0">
        <a:spcBef>
          <a:spcPts val="277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31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2244" indent="-168524" algn="l" rtl="0" eaLnBrk="0" fontAlgn="base" hangingPunct="0">
        <a:spcBef>
          <a:spcPts val="27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1846" kern="1200">
          <a:solidFill>
            <a:srgbClr val="A04DA3"/>
          </a:solidFill>
          <a:latin typeface="+mn-lt"/>
          <a:ea typeface="+mn-ea"/>
          <a:cs typeface="+mn-cs"/>
        </a:defRPr>
      </a:lvl5pPr>
      <a:lvl6pPr marL="1485585" indent="-168817" algn="l" rtl="0" eaLnBrk="1" latinLnBrk="0" hangingPunct="1">
        <a:spcBef>
          <a:spcPts val="277"/>
        </a:spcBef>
        <a:buClr>
          <a:schemeClr val="accent3"/>
        </a:buClr>
        <a:buFont typeface="Georgia"/>
        <a:buChar char="▫"/>
        <a:defRPr kumimoji="0" sz="1662" kern="1200">
          <a:solidFill>
            <a:schemeClr val="accent3"/>
          </a:solidFill>
          <a:latin typeface="+mn-lt"/>
          <a:ea typeface="+mn-ea"/>
          <a:cs typeface="+mn-cs"/>
        </a:defRPr>
      </a:lvl6pPr>
      <a:lvl7pPr marL="1688165" indent="-168817" algn="l" rtl="0" eaLnBrk="1" latinLnBrk="0" hangingPunct="1">
        <a:spcBef>
          <a:spcPts val="277"/>
        </a:spcBef>
        <a:buClr>
          <a:schemeClr val="accent3"/>
        </a:buClr>
        <a:buFont typeface="Georgia"/>
        <a:buChar char="▫"/>
        <a:defRPr kumimoji="0" sz="1477" kern="1200">
          <a:solidFill>
            <a:schemeClr val="accent3"/>
          </a:solidFill>
          <a:latin typeface="+mn-lt"/>
          <a:ea typeface="+mn-ea"/>
          <a:cs typeface="+mn-cs"/>
        </a:defRPr>
      </a:lvl7pPr>
      <a:lvl8pPr marL="1873863" indent="-168817" algn="l" rtl="0" eaLnBrk="1" latinLnBrk="0" hangingPunct="1">
        <a:spcBef>
          <a:spcPts val="277"/>
        </a:spcBef>
        <a:buClr>
          <a:schemeClr val="accent3"/>
        </a:buClr>
        <a:buFont typeface="Georgia"/>
        <a:buChar char="◦"/>
        <a:defRPr kumimoji="0" sz="1385" kern="1200">
          <a:solidFill>
            <a:schemeClr val="accent3"/>
          </a:solidFill>
          <a:latin typeface="+mn-lt"/>
          <a:ea typeface="+mn-ea"/>
          <a:cs typeface="+mn-cs"/>
        </a:defRPr>
      </a:lvl8pPr>
      <a:lvl9pPr marL="2068002" indent="-168817" algn="l" rtl="0" eaLnBrk="1" latinLnBrk="0" hangingPunct="1">
        <a:spcBef>
          <a:spcPts val="277"/>
        </a:spcBef>
        <a:buClr>
          <a:schemeClr val="accent3"/>
        </a:buClr>
        <a:buFont typeface="Georgia"/>
        <a:buChar char="◦"/>
        <a:defRPr kumimoji="0" sz="1292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DDB_4A71295A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DDC_F68E6B3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DDA_9563D72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9915"/>
                    </a14:imgEffect>
                    <a14:imgEffect>
                      <a14:saturation sat="49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8575"/>
          <a:stretch/>
        </p:blipFill>
        <p:spPr>
          <a:xfrm>
            <a:off x="73774" y="413007"/>
            <a:ext cx="2372163" cy="2399809"/>
          </a:xfrm>
          <a:prstGeom prst="rect">
            <a:avLst/>
          </a:prstGeom>
        </p:spPr>
      </p:pic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2445937" y="413007"/>
            <a:ext cx="645786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XII</a:t>
            </a:r>
            <a:r>
              <a:rPr lang="ru-RU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 Васильевские чтения </a:t>
            </a:r>
          </a:p>
          <a:p>
            <a:pPr algn="ctr"/>
            <a:r>
              <a:rPr lang="ru-RU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Форум «Общественные финансы: наука и практика»</a:t>
            </a:r>
          </a:p>
          <a:p>
            <a:pPr algn="ctr"/>
            <a:endParaRPr lang="ru-RU" b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Пленарное заседание на тему:</a:t>
            </a:r>
          </a:p>
          <a:p>
            <a:pPr algn="ctr"/>
            <a:r>
              <a:rPr lang="ru-RU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«Бюджетный процесс как инструмент обеспечения экономической стабильности»</a:t>
            </a: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80388" y="3083986"/>
            <a:ext cx="9063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Управление бюджетными доходами</a:t>
            </a:r>
          </a:p>
        </p:txBody>
      </p:sp>
      <p:sp>
        <p:nvSpPr>
          <p:cNvPr id="10" name="Прямоугольник 2"/>
          <p:cNvSpPr>
            <a:spLocks noChangeArrowheads="1"/>
          </p:cNvSpPr>
          <p:nvPr/>
        </p:nvSpPr>
        <p:spPr bwMode="auto">
          <a:xfrm>
            <a:off x="1934300" y="4741444"/>
            <a:ext cx="535578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Директор Департамента доходов</a:t>
            </a:r>
          </a:p>
          <a:p>
            <a:pPr algn="ctr"/>
            <a:r>
              <a:rPr lang="ru-RU" sz="14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 Министерства финансов Российской Федерации</a:t>
            </a:r>
          </a:p>
          <a:p>
            <a:pPr algn="ctr"/>
            <a:endParaRPr lang="ru-RU" sz="1400" b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Лебединская Елена Викторовна</a:t>
            </a:r>
          </a:p>
          <a:p>
            <a:pPr algn="ctr"/>
            <a:endParaRPr lang="ru-RU" sz="1400" b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25 апреля 2024 г.</a:t>
            </a:r>
          </a:p>
          <a:p>
            <a:pPr algn="ctr"/>
            <a:r>
              <a:rPr lang="ru-RU" sz="14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г. Москва</a:t>
            </a:r>
          </a:p>
        </p:txBody>
      </p:sp>
    </p:spTree>
    <p:extLst>
      <p:ext uri="{BB962C8B-B14F-4D97-AF65-F5344CB8AC3E}">
        <p14:creationId xmlns:p14="http://schemas.microsoft.com/office/powerpoint/2010/main" val="1647466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 txBox="1">
            <a:spLocks/>
          </p:cNvSpPr>
          <p:nvPr/>
        </p:nvSpPr>
        <p:spPr>
          <a:xfrm>
            <a:off x="8173915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948A7D-6C52-4157-BEA1-1B3B6891AEA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5315" y="1217434"/>
            <a:ext cx="8610600" cy="2089526"/>
          </a:xfrm>
          <a:prstGeom prst="rect">
            <a:avLst/>
          </a:prstGeom>
          <a:solidFill>
            <a:srgbClr val="9BBB59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596276" y="304276"/>
            <a:ext cx="8133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3A1A"/>
                </a:solidFill>
                <a:latin typeface="Trebuchet MS" panose="020B0603020202020204" pitchFamily="34" charset="0"/>
                <a:ea typeface="Source Sans Pro Semibold" panose="020B0603030403020204" pitchFamily="34" charset="0"/>
                <a:cs typeface="Aparajita" panose="020B0604020202020204" pitchFamily="34" charset="0"/>
              </a:rPr>
              <a:t>Разработка и внедрение единых стандартов </a:t>
            </a:r>
            <a:br>
              <a:rPr lang="ru-RU" b="1" dirty="0">
                <a:solidFill>
                  <a:srgbClr val="003A1A"/>
                </a:solidFill>
                <a:latin typeface="Trebuchet MS" panose="020B0603020202020204" pitchFamily="34" charset="0"/>
                <a:ea typeface="Source Sans Pro Semibold" panose="020B0603030403020204" pitchFamily="34" charset="0"/>
                <a:cs typeface="Aparajita" panose="020B0604020202020204" pitchFamily="34" charset="0"/>
              </a:rPr>
            </a:br>
            <a:r>
              <a:rPr lang="ru-RU" b="1" dirty="0">
                <a:solidFill>
                  <a:srgbClr val="003A1A"/>
                </a:solidFill>
                <a:latin typeface="Trebuchet MS" panose="020B0603020202020204" pitchFamily="34" charset="0"/>
                <a:ea typeface="Source Sans Pro Semibold" panose="020B0603030403020204" pitchFamily="34" charset="0"/>
                <a:cs typeface="Aparajita" panose="020B0604020202020204" pitchFamily="34" charset="0"/>
              </a:rPr>
              <a:t>администрирования доходов бюджетов</a:t>
            </a:r>
            <a:endParaRPr lang="ru-RU" sz="1292" b="1" dirty="0">
              <a:solidFill>
                <a:srgbClr val="C00000"/>
              </a:solidFill>
              <a:latin typeface="Trebuchet MS" panose="020B0603020202020204" pitchFamily="34" charset="0"/>
              <a:ea typeface="Source Sans Pro Semibold" panose="020B0603030403020204" pitchFamily="34" charset="0"/>
              <a:cs typeface="Aparajita" panose="020B0604020202020204" pitchFamily="34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477256" y="1796164"/>
            <a:ext cx="8290413" cy="1434064"/>
          </a:xfrm>
          <a:custGeom>
            <a:avLst/>
            <a:gdLst>
              <a:gd name="connsiteX0" fmla="*/ 0 w 718868"/>
              <a:gd name="connsiteY0" fmla="*/ 0 h 359396"/>
              <a:gd name="connsiteX1" fmla="*/ 718868 w 718868"/>
              <a:gd name="connsiteY1" fmla="*/ 0 h 359396"/>
              <a:gd name="connsiteX2" fmla="*/ 718868 w 718868"/>
              <a:gd name="connsiteY2" fmla="*/ 359396 h 359396"/>
              <a:gd name="connsiteX3" fmla="*/ 0 w 718868"/>
              <a:gd name="connsiteY3" fmla="*/ 359396 h 359396"/>
              <a:gd name="connsiteX4" fmla="*/ 0 w 718868"/>
              <a:gd name="connsiteY4" fmla="*/ 0 h 35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868" h="359396">
                <a:moveTo>
                  <a:pt x="0" y="0"/>
                </a:moveTo>
                <a:lnTo>
                  <a:pt x="718868" y="0"/>
                </a:lnTo>
                <a:lnTo>
                  <a:pt x="718868" y="359396"/>
                </a:lnTo>
                <a:lnTo>
                  <a:pt x="0" y="359396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9BBB59">
                <a:hueOff val="0"/>
                <a:satOff val="0"/>
                <a:lumOff val="0"/>
              </a:srgbClr>
            </a:solidFill>
          </a:ln>
          <a:effectLst/>
        </p:spPr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285750" marR="0" lvl="0" indent="-285750" algn="just" defTabSz="22225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300" b="1" i="1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неодинаковый подход к администрированию доходов на разных уровнях бюджетов;</a:t>
            </a:r>
          </a:p>
          <a:p>
            <a:pPr marL="285750" marR="0" lvl="0" indent="-285750" algn="just" defTabSz="22225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300" b="1" i="1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неполноценное осуществление главными администраторами (администраторами) доходов бюджетов своих полномочий;</a:t>
            </a:r>
          </a:p>
          <a:p>
            <a:pPr marL="285750" marR="0" lvl="0" indent="-285750" algn="just" defTabSz="22225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300" b="1" i="1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отсутствие контроля за своевременным обновлением размеров платежей в бюджет;</a:t>
            </a:r>
          </a:p>
          <a:p>
            <a:pPr marL="285750" marR="0" lvl="0" indent="-285750" algn="just" defTabSz="22225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300" b="1" i="1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отсутствие четких критериев проверки работы главных администраторов (администраторов) доходов бюджетов.</a:t>
            </a:r>
          </a:p>
        </p:txBody>
      </p:sp>
      <p:sp>
        <p:nvSpPr>
          <p:cNvPr id="34" name="Полилиния 33"/>
          <p:cNvSpPr/>
          <p:nvPr/>
        </p:nvSpPr>
        <p:spPr>
          <a:xfrm>
            <a:off x="477256" y="991650"/>
            <a:ext cx="7075767" cy="559876"/>
          </a:xfrm>
          <a:custGeom>
            <a:avLst/>
            <a:gdLst>
              <a:gd name="connsiteX0" fmla="*/ 0 w 4937743"/>
              <a:gd name="connsiteY0" fmla="*/ 34441 h 206640"/>
              <a:gd name="connsiteX1" fmla="*/ 34441 w 4937743"/>
              <a:gd name="connsiteY1" fmla="*/ 0 h 206640"/>
              <a:gd name="connsiteX2" fmla="*/ 4903302 w 4937743"/>
              <a:gd name="connsiteY2" fmla="*/ 0 h 206640"/>
              <a:gd name="connsiteX3" fmla="*/ 4937743 w 4937743"/>
              <a:gd name="connsiteY3" fmla="*/ 34441 h 206640"/>
              <a:gd name="connsiteX4" fmla="*/ 4937743 w 4937743"/>
              <a:gd name="connsiteY4" fmla="*/ 172199 h 206640"/>
              <a:gd name="connsiteX5" fmla="*/ 4903302 w 4937743"/>
              <a:gd name="connsiteY5" fmla="*/ 206640 h 206640"/>
              <a:gd name="connsiteX6" fmla="*/ 34441 w 4937743"/>
              <a:gd name="connsiteY6" fmla="*/ 206640 h 206640"/>
              <a:gd name="connsiteX7" fmla="*/ 0 w 4937743"/>
              <a:gd name="connsiteY7" fmla="*/ 172199 h 206640"/>
              <a:gd name="connsiteX8" fmla="*/ 0 w 4937743"/>
              <a:gd name="connsiteY8" fmla="*/ 34441 h 20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7743" h="206640">
                <a:moveTo>
                  <a:pt x="0" y="34441"/>
                </a:moveTo>
                <a:cubicBezTo>
                  <a:pt x="0" y="15420"/>
                  <a:pt x="15420" y="0"/>
                  <a:pt x="34441" y="0"/>
                </a:cubicBezTo>
                <a:lnTo>
                  <a:pt x="4903302" y="0"/>
                </a:lnTo>
                <a:cubicBezTo>
                  <a:pt x="4922323" y="0"/>
                  <a:pt x="4937743" y="15420"/>
                  <a:pt x="4937743" y="34441"/>
                </a:cubicBezTo>
                <a:lnTo>
                  <a:pt x="4937743" y="172199"/>
                </a:lnTo>
                <a:cubicBezTo>
                  <a:pt x="4937743" y="191220"/>
                  <a:pt x="4922323" y="206640"/>
                  <a:pt x="4903302" y="206640"/>
                </a:cubicBezTo>
                <a:lnTo>
                  <a:pt x="34441" y="206640"/>
                </a:lnTo>
                <a:cubicBezTo>
                  <a:pt x="15420" y="206640"/>
                  <a:pt x="0" y="191220"/>
                  <a:pt x="0" y="172199"/>
                </a:cubicBezTo>
                <a:lnTo>
                  <a:pt x="0" y="34441"/>
                </a:lnTo>
                <a:close/>
              </a:path>
            </a:pathLst>
          </a:custGeom>
          <a:solidFill>
            <a:sysClr val="window" lastClr="FFFFFF"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9BBB59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96722" tIns="10087" rIns="196722" bIns="10087" numCol="1" spcCol="1270" anchor="ctr" anchorCtr="0">
            <a:noAutofit/>
          </a:bodyPr>
          <a:lstStyle/>
          <a:p>
            <a:pPr marL="0" marR="0" lvl="0" indent="0" defTabSz="31115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Отсутствие единого нормативного правового регулирования полномочий ГАДБ (АДБ) </a:t>
            </a:r>
            <a:r>
              <a:rPr kumimoji="0" lang="ru-RU" sz="1600" b="1" i="1" u="sng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на разных уровнях 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бюджетной системы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7255" y="1517910"/>
            <a:ext cx="79712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prstClr val="black"/>
                </a:solidFill>
                <a:latin typeface="Trebuchet MS" panose="020B0603020202020204" pitchFamily="34" charset="0"/>
                <a:ea typeface="Source Sans Pro Semibold" panose="020B0603030403020204" pitchFamily="34" charset="0"/>
                <a:cs typeface="Aparajita" panose="020B0604020202020204" pitchFamily="34" charset="0"/>
              </a:rPr>
              <a:t>Регулярно выявляются проблемы администрирования доходов бюджетов, такие как:</a:t>
            </a:r>
          </a:p>
        </p:txBody>
      </p:sp>
      <p:sp>
        <p:nvSpPr>
          <p:cNvPr id="36" name="Полилиния 35"/>
          <p:cNvSpPr/>
          <p:nvPr/>
        </p:nvSpPr>
        <p:spPr>
          <a:xfrm>
            <a:off x="466985" y="4262174"/>
            <a:ext cx="1947223" cy="932119"/>
          </a:xfrm>
          <a:custGeom>
            <a:avLst/>
            <a:gdLst>
              <a:gd name="connsiteX0" fmla="*/ 0 w 1947223"/>
              <a:gd name="connsiteY0" fmla="*/ 93212 h 932119"/>
              <a:gd name="connsiteX1" fmla="*/ 93212 w 1947223"/>
              <a:gd name="connsiteY1" fmla="*/ 0 h 932119"/>
              <a:gd name="connsiteX2" fmla="*/ 1854011 w 1947223"/>
              <a:gd name="connsiteY2" fmla="*/ 0 h 932119"/>
              <a:gd name="connsiteX3" fmla="*/ 1947223 w 1947223"/>
              <a:gd name="connsiteY3" fmla="*/ 93212 h 932119"/>
              <a:gd name="connsiteX4" fmla="*/ 1947223 w 1947223"/>
              <a:gd name="connsiteY4" fmla="*/ 838907 h 932119"/>
              <a:gd name="connsiteX5" fmla="*/ 1854011 w 1947223"/>
              <a:gd name="connsiteY5" fmla="*/ 932119 h 932119"/>
              <a:gd name="connsiteX6" fmla="*/ 93212 w 1947223"/>
              <a:gd name="connsiteY6" fmla="*/ 932119 h 932119"/>
              <a:gd name="connsiteX7" fmla="*/ 0 w 1947223"/>
              <a:gd name="connsiteY7" fmla="*/ 838907 h 932119"/>
              <a:gd name="connsiteX8" fmla="*/ 0 w 1947223"/>
              <a:gd name="connsiteY8" fmla="*/ 93212 h 9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23" h="932119">
                <a:moveTo>
                  <a:pt x="0" y="93212"/>
                </a:moveTo>
                <a:cubicBezTo>
                  <a:pt x="0" y="41732"/>
                  <a:pt x="41732" y="0"/>
                  <a:pt x="93212" y="0"/>
                </a:cubicBezTo>
                <a:lnTo>
                  <a:pt x="1854011" y="0"/>
                </a:lnTo>
                <a:cubicBezTo>
                  <a:pt x="1905491" y="0"/>
                  <a:pt x="1947223" y="41732"/>
                  <a:pt x="1947223" y="93212"/>
                </a:cubicBezTo>
                <a:lnTo>
                  <a:pt x="1947223" y="838907"/>
                </a:lnTo>
                <a:cubicBezTo>
                  <a:pt x="1947223" y="890387"/>
                  <a:pt x="1905491" y="932119"/>
                  <a:pt x="1854011" y="932119"/>
                </a:cubicBezTo>
                <a:lnTo>
                  <a:pt x="93212" y="932119"/>
                </a:lnTo>
                <a:cubicBezTo>
                  <a:pt x="41732" y="932119"/>
                  <a:pt x="0" y="890387"/>
                  <a:pt x="0" y="838907"/>
                </a:cubicBezTo>
                <a:lnTo>
                  <a:pt x="0" y="93212"/>
                </a:lnTo>
                <a:close/>
              </a:path>
            </a:pathLst>
          </a:custGeom>
          <a:noFill/>
          <a:ln w="25400" cap="flat" cmpd="sng" algn="ctr">
            <a:solidFill>
              <a:srgbClr val="9BBB59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56896" tIns="56896" rIns="56896" bIns="341187" numCol="1" spcCol="1270" anchor="t" anchorCtr="0">
            <a:noAutofit/>
          </a:bodyPr>
          <a:lstStyle/>
          <a:p>
            <a:pPr marL="0" marR="0" lvl="0" indent="0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Изменения в БК РФ, устанавливающие: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543244" y="4815281"/>
            <a:ext cx="2563855" cy="1866475"/>
          </a:xfrm>
          <a:custGeom>
            <a:avLst/>
            <a:gdLst>
              <a:gd name="connsiteX0" fmla="*/ 0 w 1947223"/>
              <a:gd name="connsiteY0" fmla="*/ 152640 h 1526400"/>
              <a:gd name="connsiteX1" fmla="*/ 152640 w 1947223"/>
              <a:gd name="connsiteY1" fmla="*/ 0 h 1526400"/>
              <a:gd name="connsiteX2" fmla="*/ 1794583 w 1947223"/>
              <a:gd name="connsiteY2" fmla="*/ 0 h 1526400"/>
              <a:gd name="connsiteX3" fmla="*/ 1947223 w 1947223"/>
              <a:gd name="connsiteY3" fmla="*/ 152640 h 1526400"/>
              <a:gd name="connsiteX4" fmla="*/ 1947223 w 1947223"/>
              <a:gd name="connsiteY4" fmla="*/ 1373760 h 1526400"/>
              <a:gd name="connsiteX5" fmla="*/ 1794583 w 1947223"/>
              <a:gd name="connsiteY5" fmla="*/ 1526400 h 1526400"/>
              <a:gd name="connsiteX6" fmla="*/ 152640 w 1947223"/>
              <a:gd name="connsiteY6" fmla="*/ 1526400 h 1526400"/>
              <a:gd name="connsiteX7" fmla="*/ 0 w 1947223"/>
              <a:gd name="connsiteY7" fmla="*/ 1373760 h 1526400"/>
              <a:gd name="connsiteX8" fmla="*/ 0 w 1947223"/>
              <a:gd name="connsiteY8" fmla="*/ 152640 h 152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23" h="1526400">
                <a:moveTo>
                  <a:pt x="0" y="152640"/>
                </a:moveTo>
                <a:cubicBezTo>
                  <a:pt x="0" y="68339"/>
                  <a:pt x="68339" y="0"/>
                  <a:pt x="152640" y="0"/>
                </a:cubicBezTo>
                <a:lnTo>
                  <a:pt x="1794583" y="0"/>
                </a:lnTo>
                <a:cubicBezTo>
                  <a:pt x="1878884" y="0"/>
                  <a:pt x="1947223" y="68339"/>
                  <a:pt x="1947223" y="152640"/>
                </a:cubicBezTo>
                <a:lnTo>
                  <a:pt x="1947223" y="1373760"/>
                </a:lnTo>
                <a:cubicBezTo>
                  <a:pt x="1947223" y="1458061"/>
                  <a:pt x="1878884" y="1526400"/>
                  <a:pt x="1794583" y="1526400"/>
                </a:cubicBezTo>
                <a:lnTo>
                  <a:pt x="152640" y="1526400"/>
                </a:lnTo>
                <a:cubicBezTo>
                  <a:pt x="68339" y="1526400"/>
                  <a:pt x="0" y="1458061"/>
                  <a:pt x="0" y="1373760"/>
                </a:cubicBezTo>
                <a:lnTo>
                  <a:pt x="0" y="152640"/>
                </a:lnTo>
                <a:close/>
              </a:path>
            </a:pathLst>
          </a:custGeom>
          <a:solidFill>
            <a:srgbClr val="9BBB59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01603" tIns="101603" rIns="101603" bIns="101603" numCol="1" spcCol="1270" anchor="t" anchorCtr="0">
            <a:noAutofit/>
          </a:bodyPr>
          <a:lstStyle/>
          <a:p>
            <a:pPr marL="171450" marR="0" lvl="1" indent="-171450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основания для перехода к использованию стандартов администрирования доходов бюджетов;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1" indent="-171450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полномочия Минфина России по утверждению стандартов администрирования доходов бюджетов;</a:t>
            </a:r>
          </a:p>
          <a:p>
            <a:pPr marL="171450" marR="0" lvl="1" indent="-171450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рамки регулирования стандартов администрирования доходов, их количество и тематику.</a:t>
            </a:r>
          </a:p>
        </p:txBody>
      </p:sp>
      <p:sp>
        <p:nvSpPr>
          <p:cNvPr id="38" name="Полилиния 37"/>
          <p:cNvSpPr/>
          <p:nvPr/>
        </p:nvSpPr>
        <p:spPr>
          <a:xfrm>
            <a:off x="2582455" y="4330478"/>
            <a:ext cx="1230988" cy="484802"/>
          </a:xfrm>
          <a:custGeom>
            <a:avLst/>
            <a:gdLst>
              <a:gd name="connsiteX0" fmla="*/ 0 w 625807"/>
              <a:gd name="connsiteY0" fmla="*/ 96960 h 484802"/>
              <a:gd name="connsiteX1" fmla="*/ 383406 w 625807"/>
              <a:gd name="connsiteY1" fmla="*/ 96960 h 484802"/>
              <a:gd name="connsiteX2" fmla="*/ 383406 w 625807"/>
              <a:gd name="connsiteY2" fmla="*/ 0 h 484802"/>
              <a:gd name="connsiteX3" fmla="*/ 625807 w 625807"/>
              <a:gd name="connsiteY3" fmla="*/ 242401 h 484802"/>
              <a:gd name="connsiteX4" fmla="*/ 383406 w 625807"/>
              <a:gd name="connsiteY4" fmla="*/ 484802 h 484802"/>
              <a:gd name="connsiteX5" fmla="*/ 383406 w 625807"/>
              <a:gd name="connsiteY5" fmla="*/ 387842 h 484802"/>
              <a:gd name="connsiteX6" fmla="*/ 0 w 625807"/>
              <a:gd name="connsiteY6" fmla="*/ 387842 h 484802"/>
              <a:gd name="connsiteX7" fmla="*/ 0 w 625807"/>
              <a:gd name="connsiteY7" fmla="*/ 96960 h 48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807" h="484802">
                <a:moveTo>
                  <a:pt x="0" y="96960"/>
                </a:moveTo>
                <a:lnTo>
                  <a:pt x="383406" y="96960"/>
                </a:lnTo>
                <a:lnTo>
                  <a:pt x="383406" y="0"/>
                </a:lnTo>
                <a:lnTo>
                  <a:pt x="625807" y="242401"/>
                </a:lnTo>
                <a:lnTo>
                  <a:pt x="383406" y="484802"/>
                </a:lnTo>
                <a:lnTo>
                  <a:pt x="383406" y="387842"/>
                </a:lnTo>
                <a:lnTo>
                  <a:pt x="0" y="387842"/>
                </a:lnTo>
                <a:lnTo>
                  <a:pt x="0" y="96960"/>
                </a:lnTo>
                <a:close/>
              </a:path>
            </a:pathLst>
          </a:custGeom>
          <a:solidFill>
            <a:srgbClr val="9BBB59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 spcFirstLastPara="0" vert="horz" wrap="square" lIns="0" tIns="96960" rIns="145441" bIns="96960" numCol="1" spcCol="1270" anchor="ctr" anchorCtr="0">
            <a:noAutofit/>
          </a:bodyPr>
          <a:lstStyle/>
          <a:p>
            <a:pPr marL="0" marR="0" lvl="0" indent="0" algn="ctr" defTabSz="2667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3981691" y="4262174"/>
            <a:ext cx="1947223" cy="932119"/>
          </a:xfrm>
          <a:custGeom>
            <a:avLst/>
            <a:gdLst>
              <a:gd name="connsiteX0" fmla="*/ 0 w 1947223"/>
              <a:gd name="connsiteY0" fmla="*/ 93212 h 932119"/>
              <a:gd name="connsiteX1" fmla="*/ 93212 w 1947223"/>
              <a:gd name="connsiteY1" fmla="*/ 0 h 932119"/>
              <a:gd name="connsiteX2" fmla="*/ 1854011 w 1947223"/>
              <a:gd name="connsiteY2" fmla="*/ 0 h 932119"/>
              <a:gd name="connsiteX3" fmla="*/ 1947223 w 1947223"/>
              <a:gd name="connsiteY3" fmla="*/ 93212 h 932119"/>
              <a:gd name="connsiteX4" fmla="*/ 1947223 w 1947223"/>
              <a:gd name="connsiteY4" fmla="*/ 838907 h 932119"/>
              <a:gd name="connsiteX5" fmla="*/ 1854011 w 1947223"/>
              <a:gd name="connsiteY5" fmla="*/ 932119 h 932119"/>
              <a:gd name="connsiteX6" fmla="*/ 93212 w 1947223"/>
              <a:gd name="connsiteY6" fmla="*/ 932119 h 932119"/>
              <a:gd name="connsiteX7" fmla="*/ 0 w 1947223"/>
              <a:gd name="connsiteY7" fmla="*/ 838907 h 932119"/>
              <a:gd name="connsiteX8" fmla="*/ 0 w 1947223"/>
              <a:gd name="connsiteY8" fmla="*/ 93212 h 9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23" h="932119">
                <a:moveTo>
                  <a:pt x="0" y="93212"/>
                </a:moveTo>
                <a:cubicBezTo>
                  <a:pt x="0" y="41732"/>
                  <a:pt x="41732" y="0"/>
                  <a:pt x="93212" y="0"/>
                </a:cubicBezTo>
                <a:lnTo>
                  <a:pt x="1854011" y="0"/>
                </a:lnTo>
                <a:cubicBezTo>
                  <a:pt x="1905491" y="0"/>
                  <a:pt x="1947223" y="41732"/>
                  <a:pt x="1947223" y="93212"/>
                </a:cubicBezTo>
                <a:lnTo>
                  <a:pt x="1947223" y="838907"/>
                </a:lnTo>
                <a:cubicBezTo>
                  <a:pt x="1947223" y="890387"/>
                  <a:pt x="1905491" y="932119"/>
                  <a:pt x="1854011" y="932119"/>
                </a:cubicBezTo>
                <a:lnTo>
                  <a:pt x="93212" y="932119"/>
                </a:lnTo>
                <a:cubicBezTo>
                  <a:pt x="41732" y="932119"/>
                  <a:pt x="0" y="890387"/>
                  <a:pt x="0" y="838907"/>
                </a:cubicBezTo>
                <a:lnTo>
                  <a:pt x="0" y="93212"/>
                </a:lnTo>
                <a:close/>
              </a:path>
            </a:pathLst>
          </a:custGeom>
          <a:noFill/>
          <a:ln w="25400" cap="flat" cmpd="sng" algn="ctr">
            <a:solidFill>
              <a:srgbClr val="9BBB59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56896" tIns="56896" rIns="56896" bIns="341187" numCol="1" spcCol="1270" anchor="t" anchorCtr="0">
            <a:noAutofit/>
          </a:bodyPr>
          <a:lstStyle/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Утверждение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</a:rPr>
              <a:t>стандартов администрирования доходов бюджетов 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6097161" y="4330478"/>
            <a:ext cx="625807" cy="484802"/>
          </a:xfrm>
          <a:custGeom>
            <a:avLst/>
            <a:gdLst>
              <a:gd name="connsiteX0" fmla="*/ 0 w 625807"/>
              <a:gd name="connsiteY0" fmla="*/ 96960 h 484802"/>
              <a:gd name="connsiteX1" fmla="*/ 383406 w 625807"/>
              <a:gd name="connsiteY1" fmla="*/ 96960 h 484802"/>
              <a:gd name="connsiteX2" fmla="*/ 383406 w 625807"/>
              <a:gd name="connsiteY2" fmla="*/ 0 h 484802"/>
              <a:gd name="connsiteX3" fmla="*/ 625807 w 625807"/>
              <a:gd name="connsiteY3" fmla="*/ 242401 h 484802"/>
              <a:gd name="connsiteX4" fmla="*/ 383406 w 625807"/>
              <a:gd name="connsiteY4" fmla="*/ 484802 h 484802"/>
              <a:gd name="connsiteX5" fmla="*/ 383406 w 625807"/>
              <a:gd name="connsiteY5" fmla="*/ 387842 h 484802"/>
              <a:gd name="connsiteX6" fmla="*/ 0 w 625807"/>
              <a:gd name="connsiteY6" fmla="*/ 387842 h 484802"/>
              <a:gd name="connsiteX7" fmla="*/ 0 w 625807"/>
              <a:gd name="connsiteY7" fmla="*/ 96960 h 48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807" h="484802">
                <a:moveTo>
                  <a:pt x="0" y="96960"/>
                </a:moveTo>
                <a:lnTo>
                  <a:pt x="383406" y="96960"/>
                </a:lnTo>
                <a:lnTo>
                  <a:pt x="383406" y="0"/>
                </a:lnTo>
                <a:lnTo>
                  <a:pt x="625807" y="242401"/>
                </a:lnTo>
                <a:lnTo>
                  <a:pt x="383406" y="484802"/>
                </a:lnTo>
                <a:lnTo>
                  <a:pt x="383406" y="387842"/>
                </a:lnTo>
                <a:lnTo>
                  <a:pt x="0" y="387842"/>
                </a:lnTo>
                <a:lnTo>
                  <a:pt x="0" y="96960"/>
                </a:lnTo>
                <a:close/>
              </a:path>
            </a:pathLst>
          </a:custGeom>
          <a:solidFill>
            <a:srgbClr val="9BBB59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 spcFirstLastPara="0" vert="horz" wrap="square" lIns="0" tIns="96960" rIns="145441" bIns="96960" numCol="1" spcCol="1270" anchor="ctr" anchorCtr="0">
            <a:noAutofit/>
          </a:bodyPr>
          <a:lstStyle/>
          <a:p>
            <a:pPr marL="0" marR="0" lvl="0" indent="0" algn="ctr" defTabSz="2667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6891215" y="4262173"/>
            <a:ext cx="2082409" cy="2089644"/>
          </a:xfrm>
          <a:custGeom>
            <a:avLst/>
            <a:gdLst>
              <a:gd name="connsiteX0" fmla="*/ 0 w 1947223"/>
              <a:gd name="connsiteY0" fmla="*/ 93212 h 932119"/>
              <a:gd name="connsiteX1" fmla="*/ 93212 w 1947223"/>
              <a:gd name="connsiteY1" fmla="*/ 0 h 932119"/>
              <a:gd name="connsiteX2" fmla="*/ 1854011 w 1947223"/>
              <a:gd name="connsiteY2" fmla="*/ 0 h 932119"/>
              <a:gd name="connsiteX3" fmla="*/ 1947223 w 1947223"/>
              <a:gd name="connsiteY3" fmla="*/ 93212 h 932119"/>
              <a:gd name="connsiteX4" fmla="*/ 1947223 w 1947223"/>
              <a:gd name="connsiteY4" fmla="*/ 838907 h 932119"/>
              <a:gd name="connsiteX5" fmla="*/ 1854011 w 1947223"/>
              <a:gd name="connsiteY5" fmla="*/ 932119 h 932119"/>
              <a:gd name="connsiteX6" fmla="*/ 93212 w 1947223"/>
              <a:gd name="connsiteY6" fmla="*/ 932119 h 932119"/>
              <a:gd name="connsiteX7" fmla="*/ 0 w 1947223"/>
              <a:gd name="connsiteY7" fmla="*/ 838907 h 932119"/>
              <a:gd name="connsiteX8" fmla="*/ 0 w 1947223"/>
              <a:gd name="connsiteY8" fmla="*/ 93212 h 9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23" h="932119">
                <a:moveTo>
                  <a:pt x="0" y="93212"/>
                </a:moveTo>
                <a:cubicBezTo>
                  <a:pt x="0" y="41732"/>
                  <a:pt x="41732" y="0"/>
                  <a:pt x="93212" y="0"/>
                </a:cubicBezTo>
                <a:lnTo>
                  <a:pt x="1854011" y="0"/>
                </a:lnTo>
                <a:cubicBezTo>
                  <a:pt x="1905491" y="0"/>
                  <a:pt x="1947223" y="41732"/>
                  <a:pt x="1947223" y="93212"/>
                </a:cubicBezTo>
                <a:lnTo>
                  <a:pt x="1947223" y="838907"/>
                </a:lnTo>
                <a:cubicBezTo>
                  <a:pt x="1947223" y="890387"/>
                  <a:pt x="1905491" y="932119"/>
                  <a:pt x="1854011" y="932119"/>
                </a:cubicBezTo>
                <a:lnTo>
                  <a:pt x="93212" y="932119"/>
                </a:lnTo>
                <a:cubicBezTo>
                  <a:pt x="41732" y="932119"/>
                  <a:pt x="0" y="890387"/>
                  <a:pt x="0" y="838907"/>
                </a:cubicBezTo>
                <a:lnTo>
                  <a:pt x="0" y="93212"/>
                </a:lnTo>
                <a:close/>
              </a:path>
            </a:pathLst>
          </a:custGeom>
          <a:solidFill>
            <a:srgbClr val="9BBB59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56896" tIns="56896" rIns="56896" bIns="341187" numCol="1" spcCol="1270" anchor="t" anchorCtr="0">
            <a:noAutofit/>
          </a:bodyPr>
          <a:lstStyle/>
          <a:p>
            <a:pPr marL="0" marR="0" lvl="0" indent="0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Позволит:</a:t>
            </a:r>
          </a:p>
          <a:p>
            <a:pPr marL="171450" marR="0" lvl="0" indent="-171450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устранить выявленные проблемы администрирования доходов бюджетов;</a:t>
            </a:r>
          </a:p>
          <a:p>
            <a:pPr marL="171450" marR="0" lvl="0" indent="-171450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повысить прозрачность, эффективность и контроль в управлении финансами.</a:t>
            </a:r>
          </a:p>
        </p:txBody>
      </p:sp>
      <p:sp>
        <p:nvSpPr>
          <p:cNvPr id="43" name="Полилиния 42"/>
          <p:cNvSpPr/>
          <p:nvPr/>
        </p:nvSpPr>
        <p:spPr>
          <a:xfrm>
            <a:off x="325315" y="3438935"/>
            <a:ext cx="8610600" cy="738214"/>
          </a:xfrm>
          <a:custGeom>
            <a:avLst/>
            <a:gdLst>
              <a:gd name="connsiteX0" fmla="*/ 0 w 4937743"/>
              <a:gd name="connsiteY0" fmla="*/ 34441 h 206640"/>
              <a:gd name="connsiteX1" fmla="*/ 34441 w 4937743"/>
              <a:gd name="connsiteY1" fmla="*/ 0 h 206640"/>
              <a:gd name="connsiteX2" fmla="*/ 4903302 w 4937743"/>
              <a:gd name="connsiteY2" fmla="*/ 0 h 206640"/>
              <a:gd name="connsiteX3" fmla="*/ 4937743 w 4937743"/>
              <a:gd name="connsiteY3" fmla="*/ 34441 h 206640"/>
              <a:gd name="connsiteX4" fmla="*/ 4937743 w 4937743"/>
              <a:gd name="connsiteY4" fmla="*/ 172199 h 206640"/>
              <a:gd name="connsiteX5" fmla="*/ 4903302 w 4937743"/>
              <a:gd name="connsiteY5" fmla="*/ 206640 h 206640"/>
              <a:gd name="connsiteX6" fmla="*/ 34441 w 4937743"/>
              <a:gd name="connsiteY6" fmla="*/ 206640 h 206640"/>
              <a:gd name="connsiteX7" fmla="*/ 0 w 4937743"/>
              <a:gd name="connsiteY7" fmla="*/ 172199 h 206640"/>
              <a:gd name="connsiteX8" fmla="*/ 0 w 4937743"/>
              <a:gd name="connsiteY8" fmla="*/ 34441 h 20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7743" h="206640">
                <a:moveTo>
                  <a:pt x="0" y="34441"/>
                </a:moveTo>
                <a:cubicBezTo>
                  <a:pt x="0" y="15420"/>
                  <a:pt x="15420" y="0"/>
                  <a:pt x="34441" y="0"/>
                </a:cubicBezTo>
                <a:lnTo>
                  <a:pt x="4903302" y="0"/>
                </a:lnTo>
                <a:cubicBezTo>
                  <a:pt x="4922323" y="0"/>
                  <a:pt x="4937743" y="15420"/>
                  <a:pt x="4937743" y="34441"/>
                </a:cubicBezTo>
                <a:lnTo>
                  <a:pt x="4937743" y="172199"/>
                </a:lnTo>
                <a:cubicBezTo>
                  <a:pt x="4937743" y="191220"/>
                  <a:pt x="4922323" y="206640"/>
                  <a:pt x="4903302" y="206640"/>
                </a:cubicBezTo>
                <a:lnTo>
                  <a:pt x="34441" y="206640"/>
                </a:lnTo>
                <a:cubicBezTo>
                  <a:pt x="15420" y="206640"/>
                  <a:pt x="0" y="191220"/>
                  <a:pt x="0" y="172199"/>
                </a:cubicBezTo>
                <a:lnTo>
                  <a:pt x="0" y="34441"/>
                </a:lnTo>
                <a:close/>
              </a:path>
            </a:pathLst>
          </a:custGeom>
          <a:solidFill>
            <a:sysClr val="window" lastClr="FFFFFF"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9BBB59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96722" tIns="10087" rIns="196722" bIns="10087" numCol="1" spcCol="1270" anchor="ctr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n-cs"/>
              </a:rPr>
              <a:t>В рамках перехода к единой системе администрирования доходов бюджетов 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n-cs"/>
              </a:rPr>
              <a:t>прорабатывается вопрос утверждения стандартов администрирования доходов бюджетов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003A1A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93013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олилиния 45"/>
          <p:cNvSpPr/>
          <p:nvPr/>
        </p:nvSpPr>
        <p:spPr>
          <a:xfrm>
            <a:off x="3878489" y="3465319"/>
            <a:ext cx="1209415" cy="1258802"/>
          </a:xfrm>
          <a:custGeom>
            <a:avLst/>
            <a:gdLst>
              <a:gd name="connsiteX0" fmla="*/ 0 w 1947223"/>
              <a:gd name="connsiteY0" fmla="*/ 93212 h 932119"/>
              <a:gd name="connsiteX1" fmla="*/ 93212 w 1947223"/>
              <a:gd name="connsiteY1" fmla="*/ 0 h 932119"/>
              <a:gd name="connsiteX2" fmla="*/ 1854011 w 1947223"/>
              <a:gd name="connsiteY2" fmla="*/ 0 h 932119"/>
              <a:gd name="connsiteX3" fmla="*/ 1947223 w 1947223"/>
              <a:gd name="connsiteY3" fmla="*/ 93212 h 932119"/>
              <a:gd name="connsiteX4" fmla="*/ 1947223 w 1947223"/>
              <a:gd name="connsiteY4" fmla="*/ 838907 h 932119"/>
              <a:gd name="connsiteX5" fmla="*/ 1854011 w 1947223"/>
              <a:gd name="connsiteY5" fmla="*/ 932119 h 932119"/>
              <a:gd name="connsiteX6" fmla="*/ 93212 w 1947223"/>
              <a:gd name="connsiteY6" fmla="*/ 932119 h 932119"/>
              <a:gd name="connsiteX7" fmla="*/ 0 w 1947223"/>
              <a:gd name="connsiteY7" fmla="*/ 838907 h 932119"/>
              <a:gd name="connsiteX8" fmla="*/ 0 w 1947223"/>
              <a:gd name="connsiteY8" fmla="*/ 93212 h 9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23" h="932119">
                <a:moveTo>
                  <a:pt x="0" y="93212"/>
                </a:moveTo>
                <a:cubicBezTo>
                  <a:pt x="0" y="41732"/>
                  <a:pt x="41732" y="0"/>
                  <a:pt x="93212" y="0"/>
                </a:cubicBezTo>
                <a:lnTo>
                  <a:pt x="1854011" y="0"/>
                </a:lnTo>
                <a:cubicBezTo>
                  <a:pt x="1905491" y="0"/>
                  <a:pt x="1947223" y="41732"/>
                  <a:pt x="1947223" y="93212"/>
                </a:cubicBezTo>
                <a:lnTo>
                  <a:pt x="1947223" y="838907"/>
                </a:lnTo>
                <a:cubicBezTo>
                  <a:pt x="1947223" y="890387"/>
                  <a:pt x="1905491" y="932119"/>
                  <a:pt x="1854011" y="932119"/>
                </a:cubicBezTo>
                <a:lnTo>
                  <a:pt x="93212" y="932119"/>
                </a:lnTo>
                <a:cubicBezTo>
                  <a:pt x="41732" y="932119"/>
                  <a:pt x="0" y="890387"/>
                  <a:pt x="0" y="838907"/>
                </a:cubicBezTo>
                <a:lnTo>
                  <a:pt x="0" y="93212"/>
                </a:lnTo>
                <a:close/>
              </a:path>
            </a:pathLst>
          </a:custGeom>
          <a:solidFill>
            <a:srgbClr val="9BBB59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56896" tIns="56896" rIns="56896" bIns="341187" numCol="1" spcCol="1270" anchor="ctr" anchorCtr="0">
            <a:noAutofit/>
          </a:bodyPr>
          <a:lstStyle/>
          <a:p>
            <a:pPr lvl="0"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/>
                <a:ea typeface="Source Sans Pro Semibold" panose="020B0603030403020204" pitchFamily="34" charset="0"/>
                <a:cs typeface="Aparajita" panose="020B0604020202020204" pitchFamily="34" charset="0"/>
              </a:rPr>
              <a:t>Изменения в БК РФ</a:t>
            </a:r>
            <a:endParaRPr lang="ru-RU" sz="1400" kern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/>
            </a:endParaRPr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8173915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948A7D-6C52-4157-BEA1-1B3B6891AEA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8918" y="304276"/>
            <a:ext cx="8201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3A1A"/>
                </a:solidFill>
                <a:latin typeface="Trebuchet MS" panose="020B0603020202020204" pitchFamily="34" charset="0"/>
                <a:ea typeface="Source Sans Pro Semibold" panose="020B0603030403020204" pitchFamily="34" charset="0"/>
                <a:cs typeface="Aparajita" panose="020B0604020202020204" pitchFamily="34" charset="0"/>
              </a:rPr>
              <a:t>Формирование единообразного подхода к работе </a:t>
            </a:r>
            <a:br>
              <a:rPr lang="ru-RU" b="1" dirty="0">
                <a:solidFill>
                  <a:srgbClr val="003A1A"/>
                </a:solidFill>
                <a:latin typeface="Trebuchet MS" panose="020B0603020202020204" pitchFamily="34" charset="0"/>
                <a:ea typeface="Source Sans Pro Semibold" panose="020B0603030403020204" pitchFamily="34" charset="0"/>
                <a:cs typeface="Aparajita" panose="020B0604020202020204" pitchFamily="34" charset="0"/>
              </a:rPr>
            </a:br>
            <a:r>
              <a:rPr lang="ru-RU" b="1" dirty="0">
                <a:solidFill>
                  <a:srgbClr val="003A1A"/>
                </a:solidFill>
                <a:latin typeface="Trebuchet MS" panose="020B0603020202020204" pitchFamily="34" charset="0"/>
                <a:ea typeface="Source Sans Pro Semibold" panose="020B0603030403020204" pitchFamily="34" charset="0"/>
                <a:cs typeface="Aparajita" panose="020B0604020202020204" pitchFamily="34" charset="0"/>
              </a:rPr>
              <a:t>с дебиторской задолженностью по доходам бюджетов </a:t>
            </a:r>
            <a:br>
              <a:rPr lang="ru-RU" b="1" dirty="0">
                <a:solidFill>
                  <a:srgbClr val="003A1A"/>
                </a:solidFill>
                <a:latin typeface="Trebuchet MS" panose="020B0603020202020204" pitchFamily="34" charset="0"/>
                <a:ea typeface="Source Sans Pro Semibold" panose="020B0603030403020204" pitchFamily="34" charset="0"/>
                <a:cs typeface="Aparajita" panose="020B0604020202020204" pitchFamily="34" charset="0"/>
              </a:rPr>
            </a:br>
            <a:r>
              <a:rPr lang="ru-RU" b="1" dirty="0">
                <a:solidFill>
                  <a:srgbClr val="003A1A"/>
                </a:solidFill>
                <a:latin typeface="Trebuchet MS" panose="020B0603020202020204" pitchFamily="34" charset="0"/>
                <a:ea typeface="Source Sans Pro Semibold" panose="020B0603030403020204" pitchFamily="34" charset="0"/>
                <a:cs typeface="Aparajita" panose="020B0604020202020204" pitchFamily="34" charset="0"/>
              </a:rPr>
              <a:t>на всех уровнях бюджетной системы Российской Федерации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7606" y="6316727"/>
            <a:ext cx="864830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2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Source Sans Pro Semibold" panose="020B0603030403020204" pitchFamily="34" charset="0"/>
                <a:cs typeface="Aparajita" panose="020B0604020202020204" pitchFamily="34" charset="0"/>
              </a:rPr>
              <a:t>* разрабатываются в соответствии с общими требованиями, установленными Минфином России (приказ Минфина России от 18 ноября 2022 г. № 172н )</a:t>
            </a:r>
            <a:endParaRPr lang="ru-RU" sz="1200" kern="0" dirty="0">
              <a:solidFill>
                <a:srgbClr val="004821"/>
              </a:solidFill>
              <a:latin typeface="Calibri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5976185" y="3465320"/>
            <a:ext cx="2380465" cy="1258802"/>
          </a:xfrm>
          <a:custGeom>
            <a:avLst/>
            <a:gdLst>
              <a:gd name="connsiteX0" fmla="*/ 0 w 1947223"/>
              <a:gd name="connsiteY0" fmla="*/ 93212 h 932119"/>
              <a:gd name="connsiteX1" fmla="*/ 93212 w 1947223"/>
              <a:gd name="connsiteY1" fmla="*/ 0 h 932119"/>
              <a:gd name="connsiteX2" fmla="*/ 1854011 w 1947223"/>
              <a:gd name="connsiteY2" fmla="*/ 0 h 932119"/>
              <a:gd name="connsiteX3" fmla="*/ 1947223 w 1947223"/>
              <a:gd name="connsiteY3" fmla="*/ 93212 h 932119"/>
              <a:gd name="connsiteX4" fmla="*/ 1947223 w 1947223"/>
              <a:gd name="connsiteY4" fmla="*/ 838907 h 932119"/>
              <a:gd name="connsiteX5" fmla="*/ 1854011 w 1947223"/>
              <a:gd name="connsiteY5" fmla="*/ 932119 h 932119"/>
              <a:gd name="connsiteX6" fmla="*/ 93212 w 1947223"/>
              <a:gd name="connsiteY6" fmla="*/ 932119 h 932119"/>
              <a:gd name="connsiteX7" fmla="*/ 0 w 1947223"/>
              <a:gd name="connsiteY7" fmla="*/ 838907 h 932119"/>
              <a:gd name="connsiteX8" fmla="*/ 0 w 1947223"/>
              <a:gd name="connsiteY8" fmla="*/ 93212 h 9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23" h="932119">
                <a:moveTo>
                  <a:pt x="0" y="93212"/>
                </a:moveTo>
                <a:cubicBezTo>
                  <a:pt x="0" y="41732"/>
                  <a:pt x="41732" y="0"/>
                  <a:pt x="93212" y="0"/>
                </a:cubicBezTo>
                <a:lnTo>
                  <a:pt x="1854011" y="0"/>
                </a:lnTo>
                <a:cubicBezTo>
                  <a:pt x="1905491" y="0"/>
                  <a:pt x="1947223" y="41732"/>
                  <a:pt x="1947223" y="93212"/>
                </a:cubicBezTo>
                <a:lnTo>
                  <a:pt x="1947223" y="838907"/>
                </a:lnTo>
                <a:cubicBezTo>
                  <a:pt x="1947223" y="890387"/>
                  <a:pt x="1905491" y="932119"/>
                  <a:pt x="1854011" y="932119"/>
                </a:cubicBezTo>
                <a:lnTo>
                  <a:pt x="93212" y="932119"/>
                </a:lnTo>
                <a:cubicBezTo>
                  <a:pt x="41732" y="932119"/>
                  <a:pt x="0" y="890387"/>
                  <a:pt x="0" y="838907"/>
                </a:cubicBezTo>
                <a:lnTo>
                  <a:pt x="0" y="93212"/>
                </a:lnTo>
                <a:close/>
              </a:path>
            </a:pathLst>
          </a:custGeom>
          <a:noFill/>
          <a:ln w="25400" cap="flat" cmpd="sng" algn="ctr">
            <a:solidFill>
              <a:srgbClr val="9BBB59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56896" tIns="56896" rIns="56896" bIns="341187" numCol="1" spcCol="1270" anchor="t" anchorCtr="0">
            <a:noAutofit/>
          </a:bodyPr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администраторы </a:t>
            </a:r>
            <a:b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</a:br>
            <a: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доходов бюджетов </a:t>
            </a:r>
            <a:b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</a:br>
            <a:r>
              <a:rPr lang="ru-RU" sz="1400" b="1" i="1" u="sng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всех уровней бюджетной системы РФ </a:t>
            </a:r>
            <a: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устанавливают Регламенты*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482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615857" y="3465319"/>
            <a:ext cx="2380465" cy="1258802"/>
          </a:xfrm>
          <a:custGeom>
            <a:avLst/>
            <a:gdLst>
              <a:gd name="connsiteX0" fmla="*/ 0 w 1947223"/>
              <a:gd name="connsiteY0" fmla="*/ 93212 h 932119"/>
              <a:gd name="connsiteX1" fmla="*/ 93212 w 1947223"/>
              <a:gd name="connsiteY1" fmla="*/ 0 h 932119"/>
              <a:gd name="connsiteX2" fmla="*/ 1854011 w 1947223"/>
              <a:gd name="connsiteY2" fmla="*/ 0 h 932119"/>
              <a:gd name="connsiteX3" fmla="*/ 1947223 w 1947223"/>
              <a:gd name="connsiteY3" fmla="*/ 93212 h 932119"/>
              <a:gd name="connsiteX4" fmla="*/ 1947223 w 1947223"/>
              <a:gd name="connsiteY4" fmla="*/ 838907 h 932119"/>
              <a:gd name="connsiteX5" fmla="*/ 1854011 w 1947223"/>
              <a:gd name="connsiteY5" fmla="*/ 932119 h 932119"/>
              <a:gd name="connsiteX6" fmla="*/ 93212 w 1947223"/>
              <a:gd name="connsiteY6" fmla="*/ 932119 h 932119"/>
              <a:gd name="connsiteX7" fmla="*/ 0 w 1947223"/>
              <a:gd name="connsiteY7" fmla="*/ 838907 h 932119"/>
              <a:gd name="connsiteX8" fmla="*/ 0 w 1947223"/>
              <a:gd name="connsiteY8" fmla="*/ 93212 h 9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23" h="932119">
                <a:moveTo>
                  <a:pt x="0" y="93212"/>
                </a:moveTo>
                <a:cubicBezTo>
                  <a:pt x="0" y="41732"/>
                  <a:pt x="41732" y="0"/>
                  <a:pt x="93212" y="0"/>
                </a:cubicBezTo>
                <a:lnTo>
                  <a:pt x="1854011" y="0"/>
                </a:lnTo>
                <a:cubicBezTo>
                  <a:pt x="1905491" y="0"/>
                  <a:pt x="1947223" y="41732"/>
                  <a:pt x="1947223" y="93212"/>
                </a:cubicBezTo>
                <a:lnTo>
                  <a:pt x="1947223" y="838907"/>
                </a:lnTo>
                <a:cubicBezTo>
                  <a:pt x="1947223" y="890387"/>
                  <a:pt x="1905491" y="932119"/>
                  <a:pt x="1854011" y="932119"/>
                </a:cubicBezTo>
                <a:lnTo>
                  <a:pt x="93212" y="932119"/>
                </a:lnTo>
                <a:cubicBezTo>
                  <a:pt x="41732" y="932119"/>
                  <a:pt x="0" y="890387"/>
                  <a:pt x="0" y="838907"/>
                </a:cubicBezTo>
                <a:lnTo>
                  <a:pt x="0" y="93212"/>
                </a:lnTo>
                <a:close/>
              </a:path>
            </a:pathLst>
          </a:custGeom>
          <a:noFill/>
          <a:ln w="25400" cap="flat" cmpd="sng" algn="ctr">
            <a:solidFill>
              <a:srgbClr val="9BBB59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56896" tIns="56896" rIns="56896" bIns="341187" numCol="1" spcCol="1270" anchor="t" anchorCtr="0">
            <a:noAutofit/>
          </a:bodyPr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администраторы доходов бюджетов </a:t>
            </a:r>
            <a:r>
              <a:rPr lang="ru-RU" sz="1400" b="1" i="1" u="sng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федерального уровня </a:t>
            </a:r>
            <a: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устанавливают Регламенты*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482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3089134" y="3852319"/>
            <a:ext cx="699600" cy="484802"/>
          </a:xfrm>
          <a:custGeom>
            <a:avLst/>
            <a:gdLst>
              <a:gd name="connsiteX0" fmla="*/ 0 w 625807"/>
              <a:gd name="connsiteY0" fmla="*/ 96960 h 484802"/>
              <a:gd name="connsiteX1" fmla="*/ 383406 w 625807"/>
              <a:gd name="connsiteY1" fmla="*/ 96960 h 484802"/>
              <a:gd name="connsiteX2" fmla="*/ 383406 w 625807"/>
              <a:gd name="connsiteY2" fmla="*/ 0 h 484802"/>
              <a:gd name="connsiteX3" fmla="*/ 625807 w 625807"/>
              <a:gd name="connsiteY3" fmla="*/ 242401 h 484802"/>
              <a:gd name="connsiteX4" fmla="*/ 383406 w 625807"/>
              <a:gd name="connsiteY4" fmla="*/ 484802 h 484802"/>
              <a:gd name="connsiteX5" fmla="*/ 383406 w 625807"/>
              <a:gd name="connsiteY5" fmla="*/ 387842 h 484802"/>
              <a:gd name="connsiteX6" fmla="*/ 0 w 625807"/>
              <a:gd name="connsiteY6" fmla="*/ 387842 h 484802"/>
              <a:gd name="connsiteX7" fmla="*/ 0 w 625807"/>
              <a:gd name="connsiteY7" fmla="*/ 96960 h 48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807" h="484802">
                <a:moveTo>
                  <a:pt x="0" y="96960"/>
                </a:moveTo>
                <a:lnTo>
                  <a:pt x="383406" y="96960"/>
                </a:lnTo>
                <a:lnTo>
                  <a:pt x="383406" y="0"/>
                </a:lnTo>
                <a:lnTo>
                  <a:pt x="625807" y="242401"/>
                </a:lnTo>
                <a:lnTo>
                  <a:pt x="383406" y="484802"/>
                </a:lnTo>
                <a:lnTo>
                  <a:pt x="383406" y="387842"/>
                </a:lnTo>
                <a:lnTo>
                  <a:pt x="0" y="387842"/>
                </a:lnTo>
                <a:lnTo>
                  <a:pt x="0" y="96960"/>
                </a:lnTo>
                <a:close/>
              </a:path>
            </a:pathLst>
          </a:custGeom>
          <a:solidFill>
            <a:srgbClr val="9BBB59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 spcFirstLastPara="0" vert="horz" wrap="square" lIns="0" tIns="96960" rIns="145441" bIns="96960" numCol="1" spcCol="1270" anchor="ctr" anchorCtr="0">
            <a:noAutofit/>
          </a:bodyPr>
          <a:lstStyle/>
          <a:p>
            <a:pPr marL="0" marR="0" lvl="0" indent="0" algn="ctr" defTabSz="2667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5183773" y="3852319"/>
            <a:ext cx="699600" cy="484802"/>
          </a:xfrm>
          <a:custGeom>
            <a:avLst/>
            <a:gdLst>
              <a:gd name="connsiteX0" fmla="*/ 0 w 625807"/>
              <a:gd name="connsiteY0" fmla="*/ 96960 h 484802"/>
              <a:gd name="connsiteX1" fmla="*/ 383406 w 625807"/>
              <a:gd name="connsiteY1" fmla="*/ 96960 h 484802"/>
              <a:gd name="connsiteX2" fmla="*/ 383406 w 625807"/>
              <a:gd name="connsiteY2" fmla="*/ 0 h 484802"/>
              <a:gd name="connsiteX3" fmla="*/ 625807 w 625807"/>
              <a:gd name="connsiteY3" fmla="*/ 242401 h 484802"/>
              <a:gd name="connsiteX4" fmla="*/ 383406 w 625807"/>
              <a:gd name="connsiteY4" fmla="*/ 484802 h 484802"/>
              <a:gd name="connsiteX5" fmla="*/ 383406 w 625807"/>
              <a:gd name="connsiteY5" fmla="*/ 387842 h 484802"/>
              <a:gd name="connsiteX6" fmla="*/ 0 w 625807"/>
              <a:gd name="connsiteY6" fmla="*/ 387842 h 484802"/>
              <a:gd name="connsiteX7" fmla="*/ 0 w 625807"/>
              <a:gd name="connsiteY7" fmla="*/ 96960 h 48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807" h="484802">
                <a:moveTo>
                  <a:pt x="0" y="96960"/>
                </a:moveTo>
                <a:lnTo>
                  <a:pt x="383406" y="96960"/>
                </a:lnTo>
                <a:lnTo>
                  <a:pt x="383406" y="0"/>
                </a:lnTo>
                <a:lnTo>
                  <a:pt x="625807" y="242401"/>
                </a:lnTo>
                <a:lnTo>
                  <a:pt x="383406" y="484802"/>
                </a:lnTo>
                <a:lnTo>
                  <a:pt x="383406" y="387842"/>
                </a:lnTo>
                <a:lnTo>
                  <a:pt x="0" y="387842"/>
                </a:lnTo>
                <a:lnTo>
                  <a:pt x="0" y="96960"/>
                </a:lnTo>
                <a:close/>
              </a:path>
            </a:pathLst>
          </a:custGeom>
          <a:solidFill>
            <a:srgbClr val="9BBB59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 spcFirstLastPara="0" vert="horz" wrap="square" lIns="0" tIns="96960" rIns="145441" bIns="96960" numCol="1" spcCol="1270" anchor="ctr" anchorCtr="0">
            <a:noAutofit/>
          </a:bodyPr>
          <a:lstStyle/>
          <a:p>
            <a:pPr marL="0" marR="0" lvl="0" indent="0" algn="ctr" defTabSz="2667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Полилиния 43"/>
          <p:cNvSpPr/>
          <p:nvPr/>
        </p:nvSpPr>
        <p:spPr>
          <a:xfrm>
            <a:off x="287606" y="1588974"/>
            <a:ext cx="8391182" cy="1072847"/>
          </a:xfrm>
          <a:custGeom>
            <a:avLst/>
            <a:gdLst>
              <a:gd name="connsiteX0" fmla="*/ 0 w 4937743"/>
              <a:gd name="connsiteY0" fmla="*/ 34441 h 206640"/>
              <a:gd name="connsiteX1" fmla="*/ 34441 w 4937743"/>
              <a:gd name="connsiteY1" fmla="*/ 0 h 206640"/>
              <a:gd name="connsiteX2" fmla="*/ 4903302 w 4937743"/>
              <a:gd name="connsiteY2" fmla="*/ 0 h 206640"/>
              <a:gd name="connsiteX3" fmla="*/ 4937743 w 4937743"/>
              <a:gd name="connsiteY3" fmla="*/ 34441 h 206640"/>
              <a:gd name="connsiteX4" fmla="*/ 4937743 w 4937743"/>
              <a:gd name="connsiteY4" fmla="*/ 172199 h 206640"/>
              <a:gd name="connsiteX5" fmla="*/ 4903302 w 4937743"/>
              <a:gd name="connsiteY5" fmla="*/ 206640 h 206640"/>
              <a:gd name="connsiteX6" fmla="*/ 34441 w 4937743"/>
              <a:gd name="connsiteY6" fmla="*/ 206640 h 206640"/>
              <a:gd name="connsiteX7" fmla="*/ 0 w 4937743"/>
              <a:gd name="connsiteY7" fmla="*/ 172199 h 206640"/>
              <a:gd name="connsiteX8" fmla="*/ 0 w 4937743"/>
              <a:gd name="connsiteY8" fmla="*/ 34441 h 20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7743" h="206640">
                <a:moveTo>
                  <a:pt x="0" y="34441"/>
                </a:moveTo>
                <a:cubicBezTo>
                  <a:pt x="0" y="15420"/>
                  <a:pt x="15420" y="0"/>
                  <a:pt x="34441" y="0"/>
                </a:cubicBezTo>
                <a:lnTo>
                  <a:pt x="4903302" y="0"/>
                </a:lnTo>
                <a:cubicBezTo>
                  <a:pt x="4922323" y="0"/>
                  <a:pt x="4937743" y="15420"/>
                  <a:pt x="4937743" y="34441"/>
                </a:cubicBezTo>
                <a:lnTo>
                  <a:pt x="4937743" y="172199"/>
                </a:lnTo>
                <a:cubicBezTo>
                  <a:pt x="4937743" y="191220"/>
                  <a:pt x="4922323" y="206640"/>
                  <a:pt x="4903302" y="206640"/>
                </a:cubicBezTo>
                <a:lnTo>
                  <a:pt x="34441" y="206640"/>
                </a:lnTo>
                <a:cubicBezTo>
                  <a:pt x="15420" y="206640"/>
                  <a:pt x="0" y="191220"/>
                  <a:pt x="0" y="172199"/>
                </a:cubicBezTo>
                <a:lnTo>
                  <a:pt x="0" y="34441"/>
                </a:lnTo>
                <a:close/>
              </a:path>
            </a:pathLst>
          </a:custGeom>
          <a:solidFill>
            <a:sysClr val="window" lastClr="FFFFFF"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9BBB59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96722" tIns="10087" rIns="196722" bIns="10087" numCol="1" spcCol="1270" anchor="ctr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i="1" kern="0" dirty="0">
                <a:solidFill>
                  <a:srgbClr val="003A1A"/>
                </a:solidFill>
                <a:latin typeface="+mn-lt"/>
                <a:ea typeface="Calibri" panose="020F0502020204030204" pitchFamily="34" charset="0"/>
              </a:rPr>
              <a:t>дополнение полномочий администратора доходов бюджета полномочием по установлению Регламента реализации полномочий по взысканию дебиторской задолженности по платежам в бюджет, пеням и штрафам по ним, разработанного в соответствии с общими требованиями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1319" y="3133382"/>
            <a:ext cx="2223246" cy="262335"/>
          </a:xfrm>
          <a:prstGeom prst="rect">
            <a:avLst/>
          </a:prstGeom>
          <a:noFill/>
          <a:ln w="25400" cap="flat" cmpd="sng" algn="ctr">
            <a:solidFill>
              <a:srgbClr val="003A1A"/>
            </a:solidFill>
            <a:prstDash val="solid"/>
          </a:ln>
          <a:effectLst/>
        </p:spPr>
        <p:txBody>
          <a:bodyPr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СЕЙЧАС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54794" y="3133382"/>
            <a:ext cx="2223246" cy="262335"/>
          </a:xfrm>
          <a:prstGeom prst="rect">
            <a:avLst/>
          </a:prstGeom>
          <a:noFill/>
          <a:ln w="25400" cap="flat" cmpd="sng" algn="ctr">
            <a:solidFill>
              <a:srgbClr val="003A1A"/>
            </a:solidFill>
            <a:prstDash val="solid"/>
          </a:ln>
          <a:effectLst/>
        </p:spPr>
        <p:txBody>
          <a:bodyPr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БУДЕТ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52869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b="1" smtClean="0">
                <a:latin typeface="Trebuchet MS" panose="020B0603020202020204" pitchFamily="34" charset="0"/>
              </a:rPr>
              <a:pPr>
                <a:defRPr/>
              </a:pPr>
              <a:t>12</a:t>
            </a:fld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516" y="3325471"/>
            <a:ext cx="5099538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85" b="1" dirty="0">
                <a:solidFill>
                  <a:srgbClr val="004821"/>
                </a:solidFill>
                <a:latin typeface="+mn-lt"/>
              </a:rPr>
              <a:t>Спасибо за внимание!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7169" y="4343857"/>
            <a:ext cx="5099538" cy="1114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15" dirty="0">
                <a:latin typeface="+mn-lt"/>
                <a:cs typeface="Times New Roman" panose="02020603050405020304" pitchFamily="18" charset="0"/>
              </a:rPr>
              <a:t>По всем вопросам и предложениям просим обращаться по адресу </a:t>
            </a:r>
            <a:r>
              <a:rPr lang="en-US" sz="2215" u="sng" dirty="0">
                <a:solidFill>
                  <a:srgbClr val="00602B"/>
                </a:solidFill>
                <a:latin typeface="+mn-lt"/>
                <a:cs typeface="Times New Roman" panose="02020603050405020304" pitchFamily="18" charset="0"/>
              </a:rPr>
              <a:t>dep.dohodov@minfin.gov.ru</a:t>
            </a:r>
            <a:endParaRPr lang="ru-RU" sz="2215" u="sng" dirty="0">
              <a:solidFill>
                <a:srgbClr val="00602B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1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2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116737"/>
              </p:ext>
            </p:extLst>
          </p:nvPr>
        </p:nvGraphicFramePr>
        <p:xfrm>
          <a:off x="0" y="943378"/>
          <a:ext cx="9144000" cy="5877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33105"/>
              </p:ext>
            </p:extLst>
          </p:nvPr>
        </p:nvGraphicFramePr>
        <p:xfrm>
          <a:off x="154353" y="267053"/>
          <a:ext cx="8771169" cy="640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771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kern="1200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Динамика</a:t>
                      </a:r>
                      <a:r>
                        <a:rPr lang="ru-RU" sz="1800" b="1" kern="1200" baseline="0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поступления основных видов ненефтегазовых доходов консолидированного бюджета </a:t>
                      </a:r>
                      <a:r>
                        <a:rPr lang="ru-RU" sz="1800" b="1" kern="1200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Российской Федерации</a:t>
                      </a:r>
                      <a:endParaRPr lang="ru-RU" sz="1600" b="0" kern="1200" dirty="0">
                        <a:solidFill>
                          <a:srgbClr val="00602B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Прямая со стрелкой 21"/>
          <p:cNvCxnSpPr/>
          <p:nvPr/>
        </p:nvCxnSpPr>
        <p:spPr>
          <a:xfrm>
            <a:off x="1673736" y="1046944"/>
            <a:ext cx="2664" cy="225596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1273494" y="1048387"/>
            <a:ext cx="396904" cy="46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flipH="1" flipV="1">
            <a:off x="1268623" y="1046955"/>
            <a:ext cx="3917" cy="964725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1"/>
          <p:cNvSpPr txBox="1"/>
          <p:nvPr/>
        </p:nvSpPr>
        <p:spPr>
          <a:xfrm>
            <a:off x="1075084" y="796133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+21,6%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2481224" y="2003529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+24,6%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3054802" y="2263366"/>
            <a:ext cx="3340" cy="402984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2657899" y="2272428"/>
            <a:ext cx="396905" cy="465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cxnSpLocks/>
          </p:cNvCxnSpPr>
          <p:nvPr/>
        </p:nvCxnSpPr>
        <p:spPr>
          <a:xfrm flipH="1" flipV="1">
            <a:off x="2653029" y="2263377"/>
            <a:ext cx="4870" cy="9933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1"/>
          <p:cNvSpPr txBox="1"/>
          <p:nvPr/>
        </p:nvSpPr>
        <p:spPr>
          <a:xfrm>
            <a:off x="3883304" y="2522446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+14,1%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4456882" y="2782283"/>
            <a:ext cx="3340" cy="402984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4059980" y="2791346"/>
            <a:ext cx="396904" cy="46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cxnSpLocks/>
          </p:cNvCxnSpPr>
          <p:nvPr/>
        </p:nvCxnSpPr>
        <p:spPr>
          <a:xfrm flipH="1" flipV="1">
            <a:off x="4055109" y="2782294"/>
            <a:ext cx="4871" cy="69242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1"/>
          <p:cNvSpPr txBox="1"/>
          <p:nvPr/>
        </p:nvSpPr>
        <p:spPr>
          <a:xfrm>
            <a:off x="5277764" y="4281890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+1,3%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5851342" y="4541727"/>
            <a:ext cx="3340" cy="265717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5454440" y="4550790"/>
            <a:ext cx="396904" cy="46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cxnSpLocks/>
          </p:cNvCxnSpPr>
          <p:nvPr/>
        </p:nvCxnSpPr>
        <p:spPr>
          <a:xfrm flipV="1">
            <a:off x="5449569" y="4541738"/>
            <a:ext cx="0" cy="26570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1"/>
          <p:cNvSpPr txBox="1"/>
          <p:nvPr/>
        </p:nvSpPr>
        <p:spPr>
          <a:xfrm>
            <a:off x="6649364" y="811373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+24,0%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7256762" y="1071210"/>
            <a:ext cx="3" cy="172352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6856519" y="1073922"/>
            <a:ext cx="396906" cy="46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cxnSpLocks/>
          </p:cNvCxnSpPr>
          <p:nvPr/>
        </p:nvCxnSpPr>
        <p:spPr>
          <a:xfrm flipV="1">
            <a:off x="6850380" y="1071221"/>
            <a:ext cx="1269" cy="940459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1"/>
          <p:cNvSpPr txBox="1"/>
          <p:nvPr/>
        </p:nvSpPr>
        <p:spPr>
          <a:xfrm>
            <a:off x="8026631" y="1169394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+25,2%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8600209" y="1429231"/>
            <a:ext cx="3340" cy="402984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8203307" y="1431944"/>
            <a:ext cx="396904" cy="46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cxnSpLocks/>
          </p:cNvCxnSpPr>
          <p:nvPr/>
        </p:nvCxnSpPr>
        <p:spPr>
          <a:xfrm flipV="1">
            <a:off x="8207767" y="1429242"/>
            <a:ext cx="0" cy="109232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403" y="1198398"/>
            <a:ext cx="1014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Млрд рублей</a:t>
            </a:r>
          </a:p>
        </p:txBody>
      </p:sp>
    </p:spTree>
    <p:extLst>
      <p:ext uri="{BB962C8B-B14F-4D97-AF65-F5344CB8AC3E}">
        <p14:creationId xmlns:p14="http://schemas.microsoft.com/office/powerpoint/2010/main" val="268297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826645"/>
              </p:ext>
            </p:extLst>
          </p:nvPr>
        </p:nvGraphicFramePr>
        <p:xfrm>
          <a:off x="85352" y="796422"/>
          <a:ext cx="8978899" cy="605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035428" y="-25400"/>
            <a:ext cx="825500" cy="366712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>
                <a:latin typeface="Trebuchet MS" panose="020B0603020202020204" pitchFamily="34" charset="0"/>
              </a:rPr>
              <a:pPr>
                <a:defRPr/>
              </a:pPr>
              <a:t>3</a:t>
            </a:fld>
            <a:endParaRPr lang="ru-RU" dirty="0">
              <a:latin typeface="Trebuchet MS" panose="020B06030202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496812"/>
              </p:ext>
            </p:extLst>
          </p:nvPr>
        </p:nvGraphicFramePr>
        <p:xfrm>
          <a:off x="71615" y="257163"/>
          <a:ext cx="9702213" cy="640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702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kern="1200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Динамика</a:t>
                      </a:r>
                      <a:r>
                        <a:rPr lang="ru-RU" sz="1800" b="1" kern="1200" baseline="0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поступления основных видов ненефтегазовых доходов консолидированного бюджета </a:t>
                      </a:r>
                      <a:r>
                        <a:rPr lang="ru-RU" sz="1800" b="1" kern="1200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Российской Федерации</a:t>
                      </a:r>
                      <a:endParaRPr lang="ru-RU" sz="1600" b="0" kern="1200" dirty="0">
                        <a:solidFill>
                          <a:srgbClr val="00602B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Прямая со стрелкой 21"/>
          <p:cNvCxnSpPr/>
          <p:nvPr/>
        </p:nvCxnSpPr>
        <p:spPr>
          <a:xfrm flipH="1">
            <a:off x="1662936" y="1198232"/>
            <a:ext cx="3338" cy="481278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1266032" y="1199675"/>
            <a:ext cx="396904" cy="46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flipH="1" flipV="1">
            <a:off x="1261162" y="1189861"/>
            <a:ext cx="4870" cy="127863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1"/>
          <p:cNvSpPr txBox="1"/>
          <p:nvPr/>
        </p:nvSpPr>
        <p:spPr>
          <a:xfrm>
            <a:off x="1067622" y="947421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+24,6%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2488844" y="2758544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C00000"/>
                </a:solidFill>
                <a:latin typeface="Trebuchet MS" panose="020B0603020202020204" pitchFamily="34" charset="0"/>
              </a:rPr>
              <a:t>-2,3%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3062422" y="3018381"/>
            <a:ext cx="3340" cy="235994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2665520" y="3027444"/>
            <a:ext cx="396904" cy="46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cxnSpLocks/>
          </p:cNvCxnSpPr>
          <p:nvPr/>
        </p:nvCxnSpPr>
        <p:spPr>
          <a:xfrm flipH="1" flipV="1">
            <a:off x="2660649" y="3018394"/>
            <a:ext cx="3176" cy="210581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1"/>
          <p:cNvSpPr txBox="1"/>
          <p:nvPr/>
        </p:nvSpPr>
        <p:spPr>
          <a:xfrm>
            <a:off x="3905209" y="3309690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+48,4%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4103316" y="3569066"/>
            <a:ext cx="396904" cy="46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cxnSpLocks/>
          </p:cNvCxnSpPr>
          <p:nvPr/>
        </p:nvCxnSpPr>
        <p:spPr>
          <a:xfrm flipH="1" flipV="1">
            <a:off x="4098445" y="3560014"/>
            <a:ext cx="4446" cy="96887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1"/>
          <p:cNvSpPr txBox="1"/>
          <p:nvPr/>
        </p:nvSpPr>
        <p:spPr>
          <a:xfrm>
            <a:off x="5375513" y="4557363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+8,8%</a:t>
            </a:r>
          </a:p>
        </p:txBody>
      </p:sp>
      <p:sp>
        <p:nvSpPr>
          <p:cNvPr id="37" name="TextBox 1"/>
          <p:cNvSpPr txBox="1"/>
          <p:nvPr/>
        </p:nvSpPr>
        <p:spPr>
          <a:xfrm>
            <a:off x="6717834" y="1202122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+51,5%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7321892" y="1461959"/>
            <a:ext cx="3340" cy="402984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6924990" y="1464672"/>
            <a:ext cx="396904" cy="46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cxnSpLocks/>
          </p:cNvCxnSpPr>
          <p:nvPr/>
        </p:nvCxnSpPr>
        <p:spPr>
          <a:xfrm flipV="1">
            <a:off x="6920119" y="1461970"/>
            <a:ext cx="0" cy="163630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1"/>
          <p:cNvSpPr txBox="1"/>
          <p:nvPr/>
        </p:nvSpPr>
        <p:spPr>
          <a:xfrm>
            <a:off x="8146198" y="1917988"/>
            <a:ext cx="573578" cy="2743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6600"/>
                </a:solidFill>
                <a:latin typeface="Trebuchet MS" panose="020B0603020202020204" pitchFamily="34" charset="0"/>
              </a:rPr>
              <a:t>+64,6%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8719776" y="2177825"/>
            <a:ext cx="3340" cy="402984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8322874" y="2180538"/>
            <a:ext cx="396904" cy="46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cxnSpLocks/>
          </p:cNvCxnSpPr>
          <p:nvPr/>
        </p:nvCxnSpPr>
        <p:spPr>
          <a:xfrm flipV="1">
            <a:off x="8313576" y="2177836"/>
            <a:ext cx="4427" cy="1619723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-14171" y="6618026"/>
            <a:ext cx="2163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*Предварительные данные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4498549" y="3560014"/>
            <a:ext cx="1671" cy="470810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 flipV="1">
            <a:off x="5527300" y="4816852"/>
            <a:ext cx="396904" cy="464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cxnSpLocks/>
          </p:cNvCxnSpPr>
          <p:nvPr/>
        </p:nvCxnSpPr>
        <p:spPr>
          <a:xfrm flipV="1">
            <a:off x="5522429" y="4807801"/>
            <a:ext cx="0" cy="283076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5922533" y="4807800"/>
            <a:ext cx="2" cy="221402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66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30030" y="330722"/>
            <a:ext cx="8506008" cy="2374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ru-RU" b="1" dirty="0">
                <a:solidFill>
                  <a:srgbClr val="00602B"/>
                </a:solidFill>
                <a:latin typeface="+mj-lt"/>
                <a:cs typeface="Times New Roman" panose="02020603050405020304" pitchFamily="18" charset="0"/>
              </a:rPr>
              <a:t>Развитие системы управления доходами бюджетов 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4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2400" y="726141"/>
            <a:ext cx="2770094" cy="5952565"/>
          </a:xfrm>
          <a:prstGeom prst="roundRect">
            <a:avLst/>
          </a:prstGeom>
          <a:ln w="38100">
            <a:solidFill>
              <a:srgbClr val="0048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59172" y="726141"/>
            <a:ext cx="2770094" cy="5952565"/>
          </a:xfrm>
          <a:prstGeom prst="roundRect">
            <a:avLst/>
          </a:prstGeom>
          <a:ln w="38100">
            <a:solidFill>
              <a:srgbClr val="0048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65943" y="726141"/>
            <a:ext cx="2861515" cy="5952565"/>
          </a:xfrm>
          <a:prstGeom prst="roundRect">
            <a:avLst/>
          </a:prstGeom>
          <a:ln w="38100">
            <a:solidFill>
              <a:srgbClr val="0048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7074" y="774555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+mj-lt"/>
              </a:rPr>
              <a:t>2017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82206" y="761997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+mj-lt"/>
              </a:rPr>
              <a:t>2024 год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8624" y="774555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+mj-lt"/>
              </a:rPr>
              <a:t>2026 год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823040" y="2653553"/>
            <a:ext cx="493060" cy="1048870"/>
          </a:xfrm>
          <a:prstGeom prst="rightArrow">
            <a:avLst>
              <a:gd name="adj1" fmla="val 40551"/>
              <a:gd name="adj2" fmla="val 76229"/>
            </a:avLst>
          </a:prstGeom>
          <a:solidFill>
            <a:srgbClr val="004821"/>
          </a:solidFill>
          <a:ln>
            <a:solidFill>
              <a:srgbClr val="004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819913" y="2653553"/>
            <a:ext cx="493060" cy="1048870"/>
          </a:xfrm>
          <a:prstGeom prst="rightArrow">
            <a:avLst>
              <a:gd name="adj1" fmla="val 40551"/>
              <a:gd name="adj2" fmla="val 76229"/>
            </a:avLst>
          </a:prstGeom>
          <a:solidFill>
            <a:srgbClr val="004821"/>
          </a:solidFill>
          <a:ln>
            <a:solidFill>
              <a:srgbClr val="004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7537" y="1120707"/>
            <a:ext cx="2510118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b="1" dirty="0">
                <a:latin typeface="+mn-lt"/>
              </a:rPr>
              <a:t>Методики прогнозирования доходов </a:t>
            </a:r>
            <a:r>
              <a:rPr lang="ru-RU" sz="1050" dirty="0">
                <a:latin typeface="+mn-lt"/>
              </a:rPr>
              <a:t>разрабатываются и утверждаются согласно Общим требованиям в свободном формате     </a:t>
            </a:r>
          </a:p>
          <a:p>
            <a:pPr indent="360000" algn="just">
              <a:spcBef>
                <a:spcPts val="0"/>
              </a:spcBef>
              <a:spcAft>
                <a:spcPts val="0"/>
              </a:spcAft>
            </a:pPr>
            <a:r>
              <a:rPr lang="ru-RU" sz="1050" dirty="0">
                <a:latin typeface="+mn-lt"/>
              </a:rPr>
              <a:t>                                </a:t>
            </a: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latin typeface="+mn-lt"/>
              </a:rPr>
              <a:t>ГАДБ принимают правовые акты </a:t>
            </a:r>
            <a:r>
              <a:rPr lang="ru-RU" sz="1050" b="1" dirty="0">
                <a:latin typeface="+mn-lt"/>
              </a:rPr>
              <a:t>по администрированию доходов</a:t>
            </a:r>
            <a:r>
              <a:rPr lang="ru-RU" sz="1050" dirty="0">
                <a:latin typeface="+mn-lt"/>
              </a:rPr>
              <a:t> бюджетов на «бумаге»</a:t>
            </a: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b="1" dirty="0">
                <a:latin typeface="+mn-lt"/>
              </a:rPr>
              <a:t>Перечень источников доходов Российской Федерации (Перечень) </a:t>
            </a:r>
            <a:r>
              <a:rPr lang="ru-RU" sz="1050" dirty="0">
                <a:latin typeface="+mn-lt"/>
              </a:rPr>
              <a:t>содержит выборочную информацию об отдельных доходах, дублирующую акты по администрированию и НПА</a:t>
            </a: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latin typeface="+mn-lt"/>
              </a:rPr>
              <a:t>В ГИИС УОФ «Электронный бюджет» предусмотрены </a:t>
            </a:r>
            <a:r>
              <a:rPr lang="ru-RU" sz="1050" b="1" dirty="0">
                <a:latin typeface="+mn-lt"/>
              </a:rPr>
              <a:t>формы ОПД</a:t>
            </a:r>
            <a:r>
              <a:rPr lang="ru-RU" sz="1050" dirty="0">
                <a:latin typeface="+mn-lt"/>
              </a:rPr>
              <a:t> по отдельным ключевым доходам, значительная часть расчётов представляется вне системы</a:t>
            </a: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050" dirty="0">
              <a:solidFill>
                <a:srgbClr val="C00000"/>
              </a:solidFill>
              <a:latin typeface="+mn-lt"/>
            </a:endParaRP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b="1" dirty="0">
                <a:latin typeface="+mn-lt"/>
              </a:rPr>
              <a:t>Перечень ГАДБ</a:t>
            </a:r>
            <a:r>
              <a:rPr lang="ru-RU" sz="1050" dirty="0">
                <a:latin typeface="+mn-lt"/>
              </a:rPr>
              <a:t> утверждается законом (решением) о бюджете каждый год заново</a:t>
            </a:r>
          </a:p>
          <a:p>
            <a:pPr indent="358775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050" b="1" dirty="0">
                <a:latin typeface="+mn-lt"/>
              </a:rPr>
              <a:t>Информация по льготам (ФБ и регионы)</a:t>
            </a:r>
            <a:r>
              <a:rPr lang="ru-RU" sz="1050" dirty="0">
                <a:latin typeface="+mn-lt"/>
              </a:rPr>
              <a:t> представляется в формате электронных таблиц по запросам Минфина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16100" y="1117797"/>
            <a:ext cx="251366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b="1" dirty="0">
                <a:latin typeface="+mn-lt"/>
              </a:rPr>
              <a:t>Методики прогнозирования  доходов </a:t>
            </a:r>
            <a:r>
              <a:rPr lang="ru-RU" sz="1050" dirty="0">
                <a:latin typeface="+mn-lt"/>
              </a:rPr>
              <a:t>разрабатываются и утверждаются по установленной Общими требованиями единой табличной форме</a:t>
            </a: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latin typeface="+mn-lt"/>
              </a:rPr>
              <a:t>федеральные ГАДБ формируют информацию </a:t>
            </a:r>
            <a:r>
              <a:rPr lang="ru-RU" sz="1050" b="1" dirty="0">
                <a:latin typeface="+mn-lt"/>
              </a:rPr>
              <a:t>по администрированию доходов </a:t>
            </a:r>
            <a:r>
              <a:rPr lang="ru-RU" sz="1050" dirty="0">
                <a:latin typeface="+mn-lt"/>
              </a:rPr>
              <a:t>в ГИИС УОФ «Электронный бюджет» (вместо «бумаги»)</a:t>
            </a: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latin typeface="+mn-lt"/>
              </a:rPr>
              <a:t>В </a:t>
            </a:r>
            <a:r>
              <a:rPr lang="ru-RU" sz="1050" b="1" dirty="0">
                <a:latin typeface="+mn-lt"/>
              </a:rPr>
              <a:t>Перечне</a:t>
            </a:r>
            <a:r>
              <a:rPr lang="ru-RU" sz="1050" dirty="0">
                <a:latin typeface="+mn-lt"/>
              </a:rPr>
              <a:t> сформирована информация об источниках доходов ФБ, ведётся её проверка</a:t>
            </a: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latin typeface="+mn-lt"/>
              </a:rPr>
              <a:t>В ГИИС УОФ «Электронный бюджет» предусмотрены унифицированные </a:t>
            </a:r>
            <a:r>
              <a:rPr lang="ru-RU" sz="1050" b="1" dirty="0">
                <a:latin typeface="+mn-lt"/>
              </a:rPr>
              <a:t>формы ОПД </a:t>
            </a:r>
            <a:r>
              <a:rPr lang="ru-RU" sz="1050" dirty="0">
                <a:latin typeface="+mn-lt"/>
              </a:rPr>
              <a:t>для методов усреднения, экстраполяции и индексации</a:t>
            </a: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b="1" dirty="0">
                <a:latin typeface="+mn-lt"/>
              </a:rPr>
              <a:t>Перечень ГАДБ </a:t>
            </a:r>
            <a:r>
              <a:rPr lang="ru-RU" sz="1050" dirty="0">
                <a:latin typeface="+mn-lt"/>
              </a:rPr>
              <a:t>утвержден на постоянной основе (акт Правительства)</a:t>
            </a: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050" b="1" dirty="0">
              <a:latin typeface="+mn-lt"/>
            </a:endParaRPr>
          </a:p>
          <a:p>
            <a:pPr indent="3600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050" b="1" dirty="0">
                <a:latin typeface="+mn-lt"/>
              </a:rPr>
              <a:t>Информация по льготам ФБ </a:t>
            </a:r>
            <a:r>
              <a:rPr lang="ru-RU" sz="1050" dirty="0">
                <a:latin typeface="+mn-lt"/>
              </a:rPr>
              <a:t>формируется ГАДБ в ГИИС УОФ «Электронный бюджет», </a:t>
            </a:r>
            <a:r>
              <a:rPr lang="ru-RU" sz="1050" b="1" dirty="0">
                <a:latin typeface="+mn-lt"/>
              </a:rPr>
              <a:t>по региональным льготам</a:t>
            </a:r>
            <a:r>
              <a:rPr lang="ru-RU" sz="1050" dirty="0">
                <a:latin typeface="+mn-lt"/>
              </a:rPr>
              <a:t> – по установленной форме в рамках системы оценки НР, установленной БК РФ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264556" y="1131329"/>
            <a:ext cx="2671482" cy="5457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050" b="1" dirty="0">
                <a:latin typeface="+mn-lt"/>
              </a:rPr>
              <a:t>Методики прогнозирования доходов ФБ </a:t>
            </a:r>
            <a:r>
              <a:rPr lang="ru-RU" sz="1000" i="1" dirty="0">
                <a:latin typeface="+mn-lt"/>
              </a:rPr>
              <a:t>(опционально – для регионов) </a:t>
            </a:r>
            <a:r>
              <a:rPr lang="ru-RU" sz="1050" dirty="0">
                <a:latin typeface="+mn-lt"/>
              </a:rPr>
              <a:t>согласовываются и утверждаются в ГИИС УОФ «Электронный бюджет» (вместо «бумаги»)</a:t>
            </a:r>
            <a:endParaRPr lang="ru-RU" sz="1050" i="1" dirty="0">
              <a:latin typeface="+mn-lt"/>
            </a:endParaRPr>
          </a:p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050" dirty="0">
                <a:latin typeface="+mn-lt"/>
              </a:rPr>
              <a:t>ГАДБ всех уровней бюджетов бюджетной системы РФ формируют информацию </a:t>
            </a:r>
            <a:r>
              <a:rPr lang="ru-RU" sz="1050" b="1" dirty="0">
                <a:latin typeface="+mn-lt"/>
              </a:rPr>
              <a:t>по администрированию доходов </a:t>
            </a:r>
            <a:r>
              <a:rPr lang="ru-RU" sz="1050" dirty="0">
                <a:latin typeface="+mn-lt"/>
              </a:rPr>
              <a:t>бюджетов в ГИИС УОФ «Электронный бюджет» (вместо «бумаги»)</a:t>
            </a:r>
          </a:p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050" dirty="0">
                <a:latin typeface="+mn-lt"/>
              </a:rPr>
              <a:t>В </a:t>
            </a:r>
            <a:r>
              <a:rPr lang="ru-RU" sz="1050" b="1" dirty="0">
                <a:latin typeface="+mn-lt"/>
              </a:rPr>
              <a:t>Перечне</a:t>
            </a:r>
            <a:r>
              <a:rPr lang="ru-RU" sz="1050" dirty="0">
                <a:latin typeface="+mn-lt"/>
              </a:rPr>
              <a:t> сформирована информация обо всех источниках доходов бюджетов бюджетной системы РФ, </a:t>
            </a:r>
            <a:r>
              <a:rPr lang="ru-RU" sz="1050" u="sng" dirty="0">
                <a:latin typeface="+mn-lt"/>
              </a:rPr>
              <a:t>информация может использоваться в рамках администрирования, приема платежей и распределения доходов</a:t>
            </a:r>
          </a:p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050" dirty="0">
                <a:latin typeface="+mn-lt"/>
              </a:rPr>
              <a:t>В ГИИС УОФ «Электронный бюджет» предусмотрены унифицированные </a:t>
            </a:r>
            <a:r>
              <a:rPr lang="ru-RU" sz="1050" b="1" dirty="0">
                <a:latin typeface="+mn-lt"/>
              </a:rPr>
              <a:t>формы ОПД </a:t>
            </a:r>
            <a:r>
              <a:rPr lang="ru-RU" sz="1050" dirty="0">
                <a:latin typeface="+mn-lt"/>
              </a:rPr>
              <a:t>для всех доходов ФБ с возможностью импорта данных </a:t>
            </a:r>
            <a:r>
              <a:rPr lang="ru-RU" sz="1000" i="1" dirty="0">
                <a:latin typeface="+mn-lt"/>
              </a:rPr>
              <a:t>(опционально – для регионов)</a:t>
            </a:r>
            <a:endParaRPr lang="ru-RU" sz="1050" i="1" dirty="0">
              <a:latin typeface="+mn-lt"/>
            </a:endParaRPr>
          </a:p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050" dirty="0">
                <a:latin typeface="+mn-lt"/>
              </a:rPr>
              <a:t>Ведение </a:t>
            </a:r>
            <a:r>
              <a:rPr lang="ru-RU" sz="1050" b="1" dirty="0">
                <a:latin typeface="+mn-lt"/>
              </a:rPr>
              <a:t>перечня ГАДБ ФБ </a:t>
            </a:r>
            <a:r>
              <a:rPr lang="ru-RU" sz="1050" dirty="0">
                <a:latin typeface="+mn-lt"/>
              </a:rPr>
              <a:t>в электронной форме в ГИИС УОФ «Электронный бюджет»</a:t>
            </a:r>
          </a:p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1050" dirty="0">
              <a:latin typeface="+mn-lt"/>
            </a:endParaRPr>
          </a:p>
          <a:p>
            <a:pPr indent="360000" algn="just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050" dirty="0">
                <a:latin typeface="+mn-lt"/>
              </a:rPr>
              <a:t>ГАД ФБ и регионов формируют </a:t>
            </a:r>
            <a:r>
              <a:rPr lang="ru-RU" sz="1050" b="1" dirty="0">
                <a:latin typeface="+mn-lt"/>
              </a:rPr>
              <a:t>информацию по льготам</a:t>
            </a:r>
            <a:r>
              <a:rPr lang="ru-RU" sz="1050" dirty="0">
                <a:latin typeface="+mn-lt"/>
              </a:rPr>
              <a:t> в ГИИС УОФ «Электронный бюджет»</a:t>
            </a:r>
          </a:p>
        </p:txBody>
      </p:sp>
    </p:spTree>
    <p:extLst>
      <p:ext uri="{BB962C8B-B14F-4D97-AF65-F5344CB8AC3E}">
        <p14:creationId xmlns:p14="http://schemas.microsoft.com/office/powerpoint/2010/main" val="180858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/>
          <p:nvPr/>
        </p:nvSpPr>
        <p:spPr>
          <a:xfrm>
            <a:off x="-134539" y="419641"/>
            <a:ext cx="914399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003A1A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Внесены необходимые изменения в регулирующие Перечень НПА:</a:t>
            </a:r>
            <a:endParaRPr lang="ru-RU" sz="1700" b="1" dirty="0">
              <a:solidFill>
                <a:srgbClr val="003A1A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09537"/>
            <a:ext cx="8874923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776" indent="-263776" algn="just">
              <a:spcBef>
                <a:spcPts val="554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постановление Правительства РФ </a:t>
            </a:r>
            <a:r>
              <a:rPr lang="ru-RU" sz="12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29.12.2007 № 995</a:t>
            </a: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 бюджетных полномочиях главных администраторов доходов):</a:t>
            </a:r>
          </a:p>
          <a:p>
            <a:pPr marL="685817" lvl="1" indent="-263776" algn="just">
              <a:spcBef>
                <a:spcPts val="554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предусмотрена частичная  отмена </a:t>
            </a:r>
            <a:r>
              <a:rPr lang="en-US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2023 </a:t>
            </a: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закрепления информации об источниках доходов </a:t>
            </a:r>
            <a:r>
              <a:rPr lang="ru-RU" sz="9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федерального бюджета </a:t>
            </a: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правовых актах «федеральных» главных администраторов доходов и закрепление этой информации в электронном виде в Перечне</a:t>
            </a:r>
          </a:p>
          <a:p>
            <a:pPr marL="263776" indent="-263776" algn="just">
              <a:spcBef>
                <a:spcPts val="554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постановление Правительства РФ </a:t>
            </a:r>
            <a:r>
              <a:rPr lang="ru-RU" sz="12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31.08.2016 № 868 </a:t>
            </a: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 порядке формирования и ведения перечня источников доходов Российской Федерации» </a:t>
            </a:r>
          </a:p>
          <a:p>
            <a:pPr algn="just">
              <a:spcBef>
                <a:spcPts val="554"/>
              </a:spcBef>
              <a:spcAft>
                <a:spcPts val="0"/>
              </a:spcAft>
            </a:pPr>
            <a:r>
              <a:rPr lang="ru-RU" sz="1200" dirty="0">
                <a:solidFill>
                  <a:srgbClr val="00602B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редакции постановления от 17.09.2022 № 1634: </a:t>
            </a:r>
          </a:p>
          <a:p>
            <a:pPr marL="685817" lvl="1" indent="-263776" algn="just">
              <a:spcBef>
                <a:spcPts val="554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предусмотрена отлагательная норма для формирования реестров источников доходов на основе Перечня для бюджетов субъектов РФ – до 2024 года, для местных бюджетов – до 2025 года</a:t>
            </a:r>
          </a:p>
          <a:p>
            <a:pPr marL="685817" lvl="1" indent="-263776" algn="just">
              <a:spcBef>
                <a:spcPts val="554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введено определение источника дохода бюджета</a:t>
            </a:r>
          </a:p>
          <a:p>
            <a:pPr marL="685817" lvl="1" indent="-263776" algn="just">
              <a:spcBef>
                <a:spcPts val="554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уточнены подходы к формированию в Перечне информации о межбюджетных трансфертах (их формирует финансовый орган того субъекта, в бюджет которого они поступают)</a:t>
            </a:r>
          </a:p>
          <a:p>
            <a:pPr marL="685817" lvl="1" indent="-263776" algn="just">
              <a:spcBef>
                <a:spcPts val="554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уточнены состав и структура полей в Перечне (</a:t>
            </a:r>
            <a:r>
              <a:rPr lang="ru-RU" sz="900" b="1" dirty="0">
                <a:solidFill>
                  <a:srgbClr val="00602B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отказ от формирования вручную информации о ставках и базе налогов и сборов</a:t>
            </a: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замена на указание соответствующих правовых актов)</a:t>
            </a:r>
          </a:p>
          <a:p>
            <a:pPr marL="685817" lvl="1" indent="-263776" algn="just">
              <a:spcBef>
                <a:spcPts val="554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предусмотрено закрепление бюджетных полномочий главных администраторов (администраторов) доходов бюджета в электронном виде в Перечне вместо закрепления соответствующих полномочий ведомственными актами главных администраторов доходов «на бумаге»</a:t>
            </a:r>
          </a:p>
          <a:p>
            <a:pPr algn="just">
              <a:spcBef>
                <a:spcPts val="554"/>
              </a:spcBef>
              <a:spcAft>
                <a:spcPts val="0"/>
              </a:spcAft>
            </a:pPr>
            <a:r>
              <a:rPr lang="ru-RU" sz="1200" dirty="0">
                <a:solidFill>
                  <a:srgbClr val="00602B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редакции постановления от 18.09.2023 № 1519</a:t>
            </a: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685817" lvl="1" indent="-263776" algn="just">
              <a:spcBef>
                <a:spcPts val="554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закреплены новые подходы к группировке источников доходов (в соответствии с бюджетной классификацией), конкретизировано, какая информация формируется финорганом по группе (установленная бюджетным законодательством, в том числе о нормативах), а какая – главным администратором по источнику</a:t>
            </a:r>
          </a:p>
          <a:p>
            <a:pPr marL="685817" lvl="1" indent="-263776" algn="just">
              <a:spcBef>
                <a:spcPts val="554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предусмотрено формирование в Перечне только информации, не относящейся к информации ограниченного доступа</a:t>
            </a:r>
          </a:p>
          <a:p>
            <a:pPr marL="685817" lvl="1" indent="-263776" algn="just">
              <a:spcBef>
                <a:spcPts val="554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предусмотрена новая структура реестрового номера (исключены неиспользуемые значения, добавлены новые информативные, см. справочные слайды)</a:t>
            </a:r>
          </a:p>
          <a:p>
            <a:pPr marL="263776" indent="-263776" algn="just">
              <a:spcBef>
                <a:spcPts val="554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порядок формирования, согласования и включения информации в перечень источников доходов Российской Федерации (приказ Минфина России от 09.12.2022 № 187н), порядок проведения проверок информации, содержащейся в перечне источников доходов Российской Федерации (приказ Минфина России от 25.05.2020 № 90н).</a:t>
            </a:r>
          </a:p>
          <a:p>
            <a:pPr marL="685817" lvl="1" indent="-263776" algn="just">
              <a:spcBef>
                <a:spcPts val="554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уточнены состав и структура полей Перечня и их возможных значений, состав проверяемой информации</a:t>
            </a:r>
          </a:p>
          <a:p>
            <a:pPr marL="263776" indent="-263776" algn="just">
              <a:spcBef>
                <a:spcPts val="554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100" b="1" dirty="0">
              <a:solidFill>
                <a:srgbClr val="00602B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3776" indent="-263776" algn="just">
              <a:spcBef>
                <a:spcPts val="554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00602B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– упрощение формирования информации в Перечне и повышение эффективности её использования, исключение дублирования информации</a:t>
            </a:r>
            <a:endParaRPr lang="ru-RU" sz="1000" dirty="0">
              <a:solidFill>
                <a:srgbClr val="00602B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Номер слайда 6"/>
          <p:cNvSpPr txBox="1">
            <a:spLocks/>
          </p:cNvSpPr>
          <p:nvPr/>
        </p:nvSpPr>
        <p:spPr>
          <a:xfrm>
            <a:off x="8173915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C948A7D-6C52-4157-BEA1-1B3B6891AEA4}" type="slidenum">
              <a:rPr lang="ru-RU" smtClean="0">
                <a:solidFill>
                  <a:schemeClr val="bg1"/>
                </a:solidFill>
                <a:latin typeface="Arial"/>
              </a:rPr>
              <a:pPr>
                <a:defRPr/>
              </a:pPr>
              <a:t>5</a:t>
            </a:fld>
            <a:endParaRPr lang="ru-RU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515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/>
          <p:nvPr/>
        </p:nvSpPr>
        <p:spPr>
          <a:xfrm>
            <a:off x="-3800" y="368300"/>
            <a:ext cx="9143999" cy="376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46" b="1" dirty="0">
                <a:solidFill>
                  <a:srgbClr val="004821"/>
                </a:solidFill>
                <a:latin typeface="Trebuchet MS" panose="020B0603020202020204" pitchFamily="34" charset="0"/>
              </a:rPr>
              <a:t>Реализованы технические доработки Перечня: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556492"/>
            <a:ext cx="9144000" cy="6234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1108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110" dirty="0">
              <a:solidFill>
                <a:prstClr val="black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spcBef>
                <a:spcPts val="1108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 и структура вкладок и полей Перечня, списки доступных значений полей приведены в соответствие с регулирующими его нормативными актами</a:t>
            </a:r>
          </a:p>
          <a:p>
            <a:pPr marL="171450" indent="-171450" algn="just">
              <a:spcBef>
                <a:spcPts val="1108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Оптимизирована структура вкладки Перечня, содержащей информацию о льготах</a:t>
            </a:r>
          </a:p>
          <a:p>
            <a:pPr marL="171450" indent="-171450" algn="just">
              <a:spcBef>
                <a:spcPts val="1108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Доработан реестр проверки информации в Перечне</a:t>
            </a:r>
          </a:p>
          <a:p>
            <a:pPr marL="171450" indent="-171450" algn="just">
              <a:spcBef>
                <a:spcPts val="1108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 реестр переданных/назначенных полномочий главных администраторов доходов (информацию формируют главные администраторы доходов)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110" dirty="0">
              <a:solidFill>
                <a:prstClr val="black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Упрощён порядок формирования информации в Перечне (путём создания новых записей на основе уже существующих, а также путём импорта данных из внешних источников)</a:t>
            </a:r>
          </a:p>
          <a:p>
            <a:pPr marL="171450" indent="-1714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110" dirty="0">
              <a:solidFill>
                <a:prstClr val="black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верхнеуровневых групп источников доходов в Перечне приведена в соответствие с бюджетной классификацией доходов (разработан функционал автоматического переноса источников доходов из старых групп в новые). </a:t>
            </a:r>
            <a:r>
              <a:rPr lang="ru-RU" sz="1110" dirty="0">
                <a:solidFill>
                  <a:srgbClr val="FF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группа = 1 КБК </a:t>
            </a: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(агрегированный, вид или подвид)</a:t>
            </a:r>
          </a:p>
          <a:p>
            <a:pPr marL="171450" indent="-171450" algn="just">
              <a:spcBef>
                <a:spcPts val="1108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части доходов федерального бюджета актуализована информация по группам и по источникам, сделан автоматизированный перенос источников в новые группы</a:t>
            </a:r>
          </a:p>
          <a:p>
            <a:pPr marL="171450" indent="-171450" algn="just">
              <a:spcBef>
                <a:spcPts val="1108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обеспечения </a:t>
            </a:r>
            <a:r>
              <a:rPr lang="ru-RU" sz="1110" dirty="0">
                <a:solidFill>
                  <a:srgbClr val="00602B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возможности формирования главным администраторов доходов верхнеуровневой информации об источнике доходов</a:t>
            </a: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реализован </a:t>
            </a:r>
            <a:r>
              <a:rPr lang="ru-RU" sz="111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шаблонов источников доходов</a:t>
            </a: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который позволяет однократно формировать информацию об источниках доходов и упростить формирование идентичной информации об источниках доходов бюджетов субъектов РФ и  местных бюджетов, администрируемых федеральными органами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110" dirty="0">
              <a:solidFill>
                <a:prstClr val="black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srgbClr val="00482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Шаблон источников доходов содержит сведения: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000" i="1" dirty="0">
                <a:solidFill>
                  <a:srgbClr val="00482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нормативных правовых актах;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000" i="1" dirty="0">
                <a:solidFill>
                  <a:srgbClr val="00482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сроке (периодичности) уплаты платежа;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000" i="1" dirty="0">
                <a:solidFill>
                  <a:srgbClr val="00482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группах субъектов платежа;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000" i="1" dirty="0">
                <a:solidFill>
                  <a:srgbClr val="00482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льготах (при необходимости);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000" i="1" dirty="0">
                <a:solidFill>
                  <a:srgbClr val="00482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кодах бюджетной классификации.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110" dirty="0">
              <a:solidFill>
                <a:prstClr val="black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11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заполнения шаблонов источников доходов будет представлена главным администраторам доходов федерального бюджета </a:t>
            </a:r>
            <a:r>
              <a:rPr lang="ru-RU" sz="111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апреле 2024 года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110" dirty="0">
              <a:solidFill>
                <a:prstClr val="black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Номер слайда 6"/>
          <p:cNvSpPr txBox="1">
            <a:spLocks/>
          </p:cNvSpPr>
          <p:nvPr/>
        </p:nvSpPr>
        <p:spPr>
          <a:xfrm>
            <a:off x="8173915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C948A7D-6C52-4157-BEA1-1B3B6891AEA4}" type="slidenum">
              <a:rPr lang="ru-RU" smtClean="0">
                <a:solidFill>
                  <a:schemeClr val="bg1"/>
                </a:solidFill>
                <a:latin typeface="Arial"/>
              </a:rPr>
              <a:pPr>
                <a:defRPr/>
              </a:pPr>
              <a:t>6</a:t>
            </a:fld>
            <a:endParaRPr lang="ru-RU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883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/>
          <p:nvPr/>
        </p:nvSpPr>
        <p:spPr>
          <a:xfrm>
            <a:off x="1" y="344255"/>
            <a:ext cx="9143999" cy="376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46" b="1" dirty="0">
                <a:solidFill>
                  <a:srgbClr val="004821"/>
                </a:solidFill>
                <a:latin typeface="Trebuchet MS" panose="020B0603020202020204" pitchFamily="34" charset="0"/>
              </a:rPr>
              <a:t>Осуществляются технические доработки Перечня: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56589BF-21C7-4D8B-9148-724C6EB297D5}" type="slidenum">
              <a:rPr lang="ru-RU" sz="1662" b="1">
                <a:solidFill>
                  <a:schemeClr val="bg1"/>
                </a:solidFill>
                <a:latin typeface="Trebuchet MS" panose="020B0603020202020204" pitchFamily="34" charset="0"/>
              </a:rPr>
              <a:pPr algn="r">
                <a:defRPr/>
              </a:pPr>
              <a:t>7</a:t>
            </a:fld>
            <a:endParaRPr lang="ru-RU" sz="1662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180" y="829764"/>
            <a:ext cx="8993093" cy="302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1" indent="-263525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Подготовлены изменения вкладки Перечня, содержащей информацию о </a:t>
            </a:r>
            <a:r>
              <a:rPr lang="ru-RU" sz="12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нормативах распределения доходов</a:t>
            </a: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что позволит в полном объёме формировать в Перечне информацию о нормативах распределения доходов во все бюджеты бюджетной системы Российской Федерации (включая как исходные нормативы распределения, устанавливаемые нормативными правовыми актами Российской Федерации, так и дополнительные нормативы, устанавливаемые правовыми актами субъектов Российской Федерации, муниципальных районов и городских округов с внутригородским делением).</a:t>
            </a:r>
          </a:p>
          <a:p>
            <a:pPr marL="269875" lvl="1" indent="-263525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Ведётся работа над </a:t>
            </a:r>
            <a:r>
              <a:rPr lang="ru-RU" sz="12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оптимизацией последовательности формирования и согласования </a:t>
            </a: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информации об источниках доходов бюджетов субъектов РФ и местных бюджетов, администрируемых органами, не являющимися федеральными органами или  их территориальными органами </a:t>
            </a:r>
          </a:p>
          <a:p>
            <a:pPr marL="269875" lvl="1" indent="-263525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Подготовлены изменения в </a:t>
            </a:r>
            <a:r>
              <a:rPr lang="ru-RU" sz="12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структуру уникального номера реестровой записи </a:t>
            </a: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источника дохода бюджета. В целях однозначного определения бюджета в структуре номера, предусмотренной общими требованиями, будут использоваться установленные Минфином России код бюджета (11 разряд), код субъекта Российской Федерации (12 и 13 разряды). Также будет использоваться код ОКТМО (14 – 21 разряды).</a:t>
            </a:r>
          </a:p>
          <a:p>
            <a:pPr marL="263525" lvl="1" indent="-263525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реализации: </a:t>
            </a:r>
            <a:r>
              <a:rPr lang="ru-RU" sz="12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лето, 2024</a:t>
            </a: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75455" y="4161181"/>
          <a:ext cx="9068544" cy="25604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9562">
                  <a:extLst>
                    <a:ext uri="{9D8B030D-6E8A-4147-A177-3AD203B41FA5}">
                      <a16:colId xmlns:a16="http://schemas.microsoft.com/office/drawing/2014/main" val="4104530677"/>
                    </a:ext>
                  </a:extLst>
                </a:gridCol>
                <a:gridCol w="310863">
                  <a:extLst>
                    <a:ext uri="{9D8B030D-6E8A-4147-A177-3AD203B41FA5}">
                      <a16:colId xmlns:a16="http://schemas.microsoft.com/office/drawing/2014/main" val="4039708624"/>
                    </a:ext>
                  </a:extLst>
                </a:gridCol>
                <a:gridCol w="310863">
                  <a:extLst>
                    <a:ext uri="{9D8B030D-6E8A-4147-A177-3AD203B41FA5}">
                      <a16:colId xmlns:a16="http://schemas.microsoft.com/office/drawing/2014/main" val="2884150418"/>
                    </a:ext>
                  </a:extLst>
                </a:gridCol>
                <a:gridCol w="347009">
                  <a:extLst>
                    <a:ext uri="{9D8B030D-6E8A-4147-A177-3AD203B41FA5}">
                      <a16:colId xmlns:a16="http://schemas.microsoft.com/office/drawing/2014/main" val="1068111749"/>
                    </a:ext>
                  </a:extLst>
                </a:gridCol>
                <a:gridCol w="347009">
                  <a:extLst>
                    <a:ext uri="{9D8B030D-6E8A-4147-A177-3AD203B41FA5}">
                      <a16:colId xmlns:a16="http://schemas.microsoft.com/office/drawing/2014/main" val="419046500"/>
                    </a:ext>
                  </a:extLst>
                </a:gridCol>
                <a:gridCol w="270106">
                  <a:extLst>
                    <a:ext uri="{9D8B030D-6E8A-4147-A177-3AD203B41FA5}">
                      <a16:colId xmlns:a16="http://schemas.microsoft.com/office/drawing/2014/main" val="3183606918"/>
                    </a:ext>
                  </a:extLst>
                </a:gridCol>
                <a:gridCol w="269772">
                  <a:extLst>
                    <a:ext uri="{9D8B030D-6E8A-4147-A177-3AD203B41FA5}">
                      <a16:colId xmlns:a16="http://schemas.microsoft.com/office/drawing/2014/main" val="1042569100"/>
                    </a:ext>
                  </a:extLst>
                </a:gridCol>
                <a:gridCol w="196863">
                  <a:extLst>
                    <a:ext uri="{9D8B030D-6E8A-4147-A177-3AD203B41FA5}">
                      <a16:colId xmlns:a16="http://schemas.microsoft.com/office/drawing/2014/main" val="3394669210"/>
                    </a:ext>
                  </a:extLst>
                </a:gridCol>
                <a:gridCol w="196863">
                  <a:extLst>
                    <a:ext uri="{9D8B030D-6E8A-4147-A177-3AD203B41FA5}">
                      <a16:colId xmlns:a16="http://schemas.microsoft.com/office/drawing/2014/main" val="9556654"/>
                    </a:ext>
                  </a:extLst>
                </a:gridCol>
                <a:gridCol w="196863">
                  <a:extLst>
                    <a:ext uri="{9D8B030D-6E8A-4147-A177-3AD203B41FA5}">
                      <a16:colId xmlns:a16="http://schemas.microsoft.com/office/drawing/2014/main" val="625458372"/>
                    </a:ext>
                  </a:extLst>
                </a:gridCol>
                <a:gridCol w="650166">
                  <a:extLst>
                    <a:ext uri="{9D8B030D-6E8A-4147-A177-3AD203B41FA5}">
                      <a16:colId xmlns:a16="http://schemas.microsoft.com/office/drawing/2014/main" val="846177717"/>
                    </a:ext>
                  </a:extLst>
                </a:gridCol>
                <a:gridCol w="464397">
                  <a:extLst>
                    <a:ext uri="{9D8B030D-6E8A-4147-A177-3AD203B41FA5}">
                      <a16:colId xmlns:a16="http://schemas.microsoft.com/office/drawing/2014/main" val="719055077"/>
                    </a:ext>
                  </a:extLst>
                </a:gridCol>
                <a:gridCol w="490360">
                  <a:extLst>
                    <a:ext uri="{9D8B030D-6E8A-4147-A177-3AD203B41FA5}">
                      <a16:colId xmlns:a16="http://schemas.microsoft.com/office/drawing/2014/main" val="3457797850"/>
                    </a:ext>
                  </a:extLst>
                </a:gridCol>
                <a:gridCol w="283156">
                  <a:extLst>
                    <a:ext uri="{9D8B030D-6E8A-4147-A177-3AD203B41FA5}">
                      <a16:colId xmlns:a16="http://schemas.microsoft.com/office/drawing/2014/main" val="3238194823"/>
                    </a:ext>
                  </a:extLst>
                </a:gridCol>
                <a:gridCol w="289458">
                  <a:extLst>
                    <a:ext uri="{9D8B030D-6E8A-4147-A177-3AD203B41FA5}">
                      <a16:colId xmlns:a16="http://schemas.microsoft.com/office/drawing/2014/main" val="4165212169"/>
                    </a:ext>
                  </a:extLst>
                </a:gridCol>
                <a:gridCol w="248108">
                  <a:extLst>
                    <a:ext uri="{9D8B030D-6E8A-4147-A177-3AD203B41FA5}">
                      <a16:colId xmlns:a16="http://schemas.microsoft.com/office/drawing/2014/main" val="3622157615"/>
                    </a:ext>
                  </a:extLst>
                </a:gridCol>
                <a:gridCol w="268783">
                  <a:extLst>
                    <a:ext uri="{9D8B030D-6E8A-4147-A177-3AD203B41FA5}">
                      <a16:colId xmlns:a16="http://schemas.microsoft.com/office/drawing/2014/main" val="4292103562"/>
                    </a:ext>
                  </a:extLst>
                </a:gridCol>
                <a:gridCol w="238918">
                  <a:extLst>
                    <a:ext uri="{9D8B030D-6E8A-4147-A177-3AD203B41FA5}">
                      <a16:colId xmlns:a16="http://schemas.microsoft.com/office/drawing/2014/main" val="929584481"/>
                    </a:ext>
                  </a:extLst>
                </a:gridCol>
                <a:gridCol w="341150">
                  <a:extLst>
                    <a:ext uri="{9D8B030D-6E8A-4147-A177-3AD203B41FA5}">
                      <a16:colId xmlns:a16="http://schemas.microsoft.com/office/drawing/2014/main" val="2308292718"/>
                    </a:ext>
                  </a:extLst>
                </a:gridCol>
                <a:gridCol w="227432">
                  <a:extLst>
                    <a:ext uri="{9D8B030D-6E8A-4147-A177-3AD203B41FA5}">
                      <a16:colId xmlns:a16="http://schemas.microsoft.com/office/drawing/2014/main" val="3566302076"/>
                    </a:ext>
                  </a:extLst>
                </a:gridCol>
                <a:gridCol w="243785">
                  <a:extLst>
                    <a:ext uri="{9D8B030D-6E8A-4147-A177-3AD203B41FA5}">
                      <a16:colId xmlns:a16="http://schemas.microsoft.com/office/drawing/2014/main" val="1207349534"/>
                    </a:ext>
                  </a:extLst>
                </a:gridCol>
                <a:gridCol w="317285">
                  <a:extLst>
                    <a:ext uri="{9D8B030D-6E8A-4147-A177-3AD203B41FA5}">
                      <a16:colId xmlns:a16="http://schemas.microsoft.com/office/drawing/2014/main" val="203841336"/>
                    </a:ext>
                  </a:extLst>
                </a:gridCol>
                <a:gridCol w="317285">
                  <a:extLst>
                    <a:ext uri="{9D8B030D-6E8A-4147-A177-3AD203B41FA5}">
                      <a16:colId xmlns:a16="http://schemas.microsoft.com/office/drawing/2014/main" val="4179989188"/>
                    </a:ext>
                  </a:extLst>
                </a:gridCol>
                <a:gridCol w="285523">
                  <a:extLst>
                    <a:ext uri="{9D8B030D-6E8A-4147-A177-3AD203B41FA5}">
                      <a16:colId xmlns:a16="http://schemas.microsoft.com/office/drawing/2014/main" val="808958411"/>
                    </a:ext>
                  </a:extLst>
                </a:gridCol>
                <a:gridCol w="285523">
                  <a:extLst>
                    <a:ext uri="{9D8B030D-6E8A-4147-A177-3AD203B41FA5}">
                      <a16:colId xmlns:a16="http://schemas.microsoft.com/office/drawing/2014/main" val="2011677859"/>
                    </a:ext>
                  </a:extLst>
                </a:gridCol>
                <a:gridCol w="173278">
                  <a:extLst>
                    <a:ext uri="{9D8B030D-6E8A-4147-A177-3AD203B41FA5}">
                      <a16:colId xmlns:a16="http://schemas.microsoft.com/office/drawing/2014/main" val="3062973448"/>
                    </a:ext>
                  </a:extLst>
                </a:gridCol>
                <a:gridCol w="204541">
                  <a:extLst>
                    <a:ext uri="{9D8B030D-6E8A-4147-A177-3AD203B41FA5}">
                      <a16:colId xmlns:a16="http://schemas.microsoft.com/office/drawing/2014/main" val="2276788707"/>
                    </a:ext>
                  </a:extLst>
                </a:gridCol>
                <a:gridCol w="204541">
                  <a:extLst>
                    <a:ext uri="{9D8B030D-6E8A-4147-A177-3AD203B41FA5}">
                      <a16:colId xmlns:a16="http://schemas.microsoft.com/office/drawing/2014/main" val="2528783355"/>
                    </a:ext>
                  </a:extLst>
                </a:gridCol>
                <a:gridCol w="204541">
                  <a:extLst>
                    <a:ext uri="{9D8B030D-6E8A-4147-A177-3AD203B41FA5}">
                      <a16:colId xmlns:a16="http://schemas.microsoft.com/office/drawing/2014/main" val="3395563864"/>
                    </a:ext>
                  </a:extLst>
                </a:gridCol>
                <a:gridCol w="204541">
                  <a:extLst>
                    <a:ext uri="{9D8B030D-6E8A-4147-A177-3AD203B41FA5}">
                      <a16:colId xmlns:a16="http://schemas.microsoft.com/office/drawing/2014/main" val="1671076269"/>
                    </a:ext>
                  </a:extLst>
                </a:gridCol>
              </a:tblGrid>
              <a:tr h="316525">
                <a:tc gridSpan="30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Предлагаемый номер реестровой записи источника доходов бюджета реестра источника доходов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909752"/>
                  </a:ext>
                </a:extLst>
              </a:tr>
              <a:tr h="1591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 группы доходов</a:t>
                      </a: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 подгруппы доходов</a:t>
                      </a: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 статьи доходов </a:t>
                      </a:r>
                    </a:p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7-8 знаки КБК</a:t>
                      </a: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 группы ИД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54823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54823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54823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54823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 РФ, Фондов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 субъекта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 ОКТМО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Номер ИД (по порядку)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номер версии записи (сколько раз вносили изменения в ИД)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275607"/>
                  </a:ext>
                </a:extLst>
              </a:tr>
              <a:tr h="368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2299"/>
                  </a:ext>
                </a:extLst>
              </a:tr>
              <a:tr h="2834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XX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XX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ХХХХХ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ХХХХХХХХ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ХХХХХ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XXXX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088676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884121" y="5441389"/>
            <a:ext cx="13757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/>
              <a:t>например </a:t>
            </a:r>
          </a:p>
          <a:p>
            <a:r>
              <a:rPr lang="ru-RU" sz="900" b="1" dirty="0"/>
              <a:t>01 – Адыгея</a:t>
            </a:r>
          </a:p>
          <a:p>
            <a:r>
              <a:rPr lang="ru-RU" sz="900" b="1" dirty="0"/>
              <a:t>77 –  Москва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29438" y="5458246"/>
            <a:ext cx="596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РФ – 1</a:t>
            </a:r>
          </a:p>
          <a:p>
            <a:r>
              <a:rPr lang="ru-RU" sz="800" b="1" dirty="0"/>
              <a:t>СФР – 3</a:t>
            </a:r>
          </a:p>
          <a:p>
            <a:r>
              <a:rPr lang="ru-RU" sz="8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6921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/>
          <p:nvPr/>
        </p:nvSpPr>
        <p:spPr>
          <a:xfrm>
            <a:off x="1" y="603739"/>
            <a:ext cx="9143999" cy="376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46" b="1" dirty="0">
                <a:solidFill>
                  <a:srgbClr val="004821"/>
                </a:solidFill>
                <a:latin typeface="Trebuchet MS" panose="020B0603020202020204" pitchFamily="34" charset="0"/>
              </a:rPr>
              <a:t>Дальнейшие шаги по работе с доходами в ГИИС УОФ «Электронный бюджет»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56589BF-21C7-4D8B-9148-724C6EB297D5}" type="slidenum">
              <a:rPr lang="ru-RU" sz="1662" b="1">
                <a:solidFill>
                  <a:schemeClr val="bg1"/>
                </a:solidFill>
                <a:latin typeface="Trebuchet MS" panose="020B0603020202020204" pitchFamily="34" charset="0"/>
              </a:rPr>
              <a:pPr algn="r">
                <a:defRPr/>
              </a:pPr>
              <a:t>8</a:t>
            </a:fld>
            <a:endParaRPr lang="ru-RU" sz="1662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01672" y="1223516"/>
            <a:ext cx="8993093" cy="3811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1108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В части Перечня:</a:t>
            </a:r>
          </a:p>
          <a:p>
            <a:pPr marL="685817" lvl="1" indent="-263776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Завершение технической доработки и параметризации Перечня в части доходов бюджетов субъектов РФ и местных бюджетов</a:t>
            </a:r>
          </a:p>
          <a:p>
            <a:pPr marL="685817" lvl="1" indent="-263776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Запуск формирования информации в Перечне об источниках доходов, поступающих в бюджеты субъектов РФ и местные бюджеты</a:t>
            </a:r>
          </a:p>
          <a:p>
            <a:pPr marL="685817" lvl="1" indent="-263776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Завершение интеграции в Перечень нормативных характеристик налоговых расходов РФ, подготовка к формированию информации по налоговым расходам субъектов РФ</a:t>
            </a:r>
          </a:p>
          <a:p>
            <a:pPr marL="685817" lvl="1" indent="-263776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возможности </a:t>
            </a:r>
            <a:r>
              <a:rPr lang="ru-RU" sz="12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сформированную в Перечне информацию о нормативах распределения и составе администрируемых доходов при представлении прогнозов доходов и заполнении форм ОПД (ФБ)</a:t>
            </a:r>
          </a:p>
          <a:p>
            <a:pPr algn="just">
              <a:spcBef>
                <a:spcPts val="1108"/>
              </a:spcBef>
              <a:spcAft>
                <a:spcPts val="0"/>
              </a:spcAft>
            </a:pPr>
            <a:r>
              <a:rPr lang="ru-RU" sz="16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6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Иные сервисы в части доходов:</a:t>
            </a:r>
          </a:p>
          <a:p>
            <a:pPr marL="685817" lvl="1" indent="-263776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функционала ведения и актуализации </a:t>
            </a:r>
            <a:r>
              <a:rPr lang="ru-RU" sz="12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методик прогнозирования доходов</a:t>
            </a: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табличной форме в ГИИС УОФ «Электронный бюджет»</a:t>
            </a:r>
          </a:p>
          <a:p>
            <a:pPr marL="685817" lvl="1" indent="-263776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функционала ведения </a:t>
            </a:r>
            <a:r>
              <a:rPr lang="ru-RU" sz="1200" b="1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перечня ГАДБ </a:t>
            </a:r>
            <a:r>
              <a:rPr lang="ru-RU" sz="1200" dirty="0">
                <a:solidFill>
                  <a:prstClr val="black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электронной форме в ГИИС УОФ «Электронный бюджет»</a:t>
            </a:r>
          </a:p>
          <a:p>
            <a:pPr marL="685817" lvl="1" indent="-263776" algn="just">
              <a:spcBef>
                <a:spcPts val="923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6600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4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 txBox="1">
            <a:spLocks/>
          </p:cNvSpPr>
          <p:nvPr/>
        </p:nvSpPr>
        <p:spPr>
          <a:xfrm>
            <a:off x="8173915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948A7D-6C52-4157-BEA1-1B3B6891AEA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419007" y="1879516"/>
            <a:ext cx="2159759" cy="2070702"/>
          </a:xfrm>
          <a:custGeom>
            <a:avLst/>
            <a:gdLst>
              <a:gd name="connsiteX0" fmla="*/ 0 w 1947223"/>
              <a:gd name="connsiteY0" fmla="*/ 93212 h 932119"/>
              <a:gd name="connsiteX1" fmla="*/ 93212 w 1947223"/>
              <a:gd name="connsiteY1" fmla="*/ 0 h 932119"/>
              <a:gd name="connsiteX2" fmla="*/ 1854011 w 1947223"/>
              <a:gd name="connsiteY2" fmla="*/ 0 h 932119"/>
              <a:gd name="connsiteX3" fmla="*/ 1947223 w 1947223"/>
              <a:gd name="connsiteY3" fmla="*/ 93212 h 932119"/>
              <a:gd name="connsiteX4" fmla="*/ 1947223 w 1947223"/>
              <a:gd name="connsiteY4" fmla="*/ 838907 h 932119"/>
              <a:gd name="connsiteX5" fmla="*/ 1854011 w 1947223"/>
              <a:gd name="connsiteY5" fmla="*/ 932119 h 932119"/>
              <a:gd name="connsiteX6" fmla="*/ 93212 w 1947223"/>
              <a:gd name="connsiteY6" fmla="*/ 932119 h 932119"/>
              <a:gd name="connsiteX7" fmla="*/ 0 w 1947223"/>
              <a:gd name="connsiteY7" fmla="*/ 838907 h 932119"/>
              <a:gd name="connsiteX8" fmla="*/ 0 w 1947223"/>
              <a:gd name="connsiteY8" fmla="*/ 93212 h 9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23" h="932119">
                <a:moveTo>
                  <a:pt x="0" y="93212"/>
                </a:moveTo>
                <a:cubicBezTo>
                  <a:pt x="0" y="41732"/>
                  <a:pt x="41732" y="0"/>
                  <a:pt x="93212" y="0"/>
                </a:cubicBezTo>
                <a:lnTo>
                  <a:pt x="1854011" y="0"/>
                </a:lnTo>
                <a:cubicBezTo>
                  <a:pt x="1905491" y="0"/>
                  <a:pt x="1947223" y="41732"/>
                  <a:pt x="1947223" y="93212"/>
                </a:cubicBezTo>
                <a:lnTo>
                  <a:pt x="1947223" y="838907"/>
                </a:lnTo>
                <a:cubicBezTo>
                  <a:pt x="1947223" y="890387"/>
                  <a:pt x="1905491" y="932119"/>
                  <a:pt x="1854011" y="932119"/>
                </a:cubicBezTo>
                <a:lnTo>
                  <a:pt x="93212" y="932119"/>
                </a:lnTo>
                <a:cubicBezTo>
                  <a:pt x="41732" y="932119"/>
                  <a:pt x="0" y="890387"/>
                  <a:pt x="0" y="838907"/>
                </a:cubicBezTo>
                <a:lnTo>
                  <a:pt x="0" y="93212"/>
                </a:lnTo>
                <a:close/>
              </a:path>
            </a:pathLst>
          </a:custGeom>
          <a:noFill/>
          <a:ln w="25400" cap="flat" cmpd="sng" algn="ctr">
            <a:solidFill>
              <a:srgbClr val="9BBB59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56896" tIns="56896" rIns="56896" bIns="341187" numCol="1" spcCol="1270" anchor="t" anchorCtr="0">
            <a:noAutofit/>
          </a:bodyPr>
          <a:lstStyle/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Изменения </a:t>
            </a:r>
            <a: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в БК РФ </a:t>
            </a:r>
            <a:r>
              <a:rPr lang="ru-RU" sz="12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(пункт 3.2 статьи 160.1)</a:t>
            </a:r>
            <a:endParaRPr lang="ru-RU" sz="1200" b="1" i="1" kern="0" dirty="0">
              <a:solidFill>
                <a:srgbClr val="004821"/>
              </a:solidFill>
              <a:latin typeface="+mn-lt"/>
            </a:endParaRPr>
          </a:p>
          <a:p>
            <a:pPr marL="171450" lvl="1" indent="-171450" defTabSz="35560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  <a:defRPr/>
            </a:pPr>
            <a:endParaRPr lang="ru-RU" sz="1100" b="1" kern="0" dirty="0">
              <a:solidFill>
                <a:srgbClr val="003A1A"/>
              </a:solidFill>
              <a:latin typeface="+mn-lt"/>
            </a:endParaRPr>
          </a:p>
          <a:p>
            <a:pPr marL="171450" lvl="1" indent="-171450" defTabSz="35560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  <a:defRPr/>
            </a:pPr>
            <a:endParaRPr lang="ru-RU" sz="1100" b="1" kern="0" dirty="0">
              <a:solidFill>
                <a:srgbClr val="003A1A"/>
              </a:solidFill>
              <a:latin typeface="+mn-lt"/>
            </a:endParaRPr>
          </a:p>
          <a:p>
            <a:pPr marL="171450" lvl="1" indent="-171450" defTabSz="35560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  <a:defRPr/>
            </a:pPr>
            <a:r>
              <a:rPr lang="ru-RU" sz="1100" b="1" kern="0" dirty="0">
                <a:solidFill>
                  <a:srgbClr val="003A1A"/>
                </a:solidFill>
                <a:latin typeface="+mn-lt"/>
              </a:rPr>
              <a:t>Перечень ГАДБ ФБ </a:t>
            </a:r>
            <a:br>
              <a:rPr lang="ru-RU" sz="1100" kern="0" dirty="0">
                <a:solidFill>
                  <a:srgbClr val="003A1A"/>
                </a:solidFill>
                <a:latin typeface="+mn-lt"/>
              </a:rPr>
            </a:br>
            <a:r>
              <a:rPr lang="ru-RU" sz="1100" kern="0" dirty="0">
                <a:solidFill>
                  <a:srgbClr val="003A1A"/>
                </a:solidFill>
                <a:latin typeface="+mn-lt"/>
              </a:rPr>
              <a:t>формируется и утверждается в ГИИС УОФ «Электронный бюджет» в соответствии с порядком</a:t>
            </a:r>
            <a:br>
              <a:rPr lang="ru-RU" sz="1100" kern="0" dirty="0">
                <a:solidFill>
                  <a:srgbClr val="003A1A"/>
                </a:solidFill>
                <a:latin typeface="+mn-lt"/>
              </a:rPr>
            </a:br>
            <a:r>
              <a:rPr lang="ru-RU" sz="1100" kern="0" dirty="0">
                <a:solidFill>
                  <a:srgbClr val="003A1A"/>
                </a:solidFill>
                <a:latin typeface="+mn-lt"/>
              </a:rPr>
              <a:t>Минфина России</a:t>
            </a:r>
            <a:endParaRPr lang="ru-RU" sz="1100" kern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</a:endParaRPr>
          </a:p>
          <a:p>
            <a:pPr marL="0" marR="0" lvl="0" indent="0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482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5" name="Полилиния 44"/>
          <p:cNvSpPr/>
          <p:nvPr/>
        </p:nvSpPr>
        <p:spPr>
          <a:xfrm>
            <a:off x="3146611" y="4762787"/>
            <a:ext cx="3236259" cy="725428"/>
          </a:xfrm>
          <a:custGeom>
            <a:avLst/>
            <a:gdLst>
              <a:gd name="connsiteX0" fmla="*/ 0 w 1947223"/>
              <a:gd name="connsiteY0" fmla="*/ 93212 h 932119"/>
              <a:gd name="connsiteX1" fmla="*/ 93212 w 1947223"/>
              <a:gd name="connsiteY1" fmla="*/ 0 h 932119"/>
              <a:gd name="connsiteX2" fmla="*/ 1854011 w 1947223"/>
              <a:gd name="connsiteY2" fmla="*/ 0 h 932119"/>
              <a:gd name="connsiteX3" fmla="*/ 1947223 w 1947223"/>
              <a:gd name="connsiteY3" fmla="*/ 93212 h 932119"/>
              <a:gd name="connsiteX4" fmla="*/ 1947223 w 1947223"/>
              <a:gd name="connsiteY4" fmla="*/ 838907 h 932119"/>
              <a:gd name="connsiteX5" fmla="*/ 1854011 w 1947223"/>
              <a:gd name="connsiteY5" fmla="*/ 932119 h 932119"/>
              <a:gd name="connsiteX6" fmla="*/ 93212 w 1947223"/>
              <a:gd name="connsiteY6" fmla="*/ 932119 h 932119"/>
              <a:gd name="connsiteX7" fmla="*/ 0 w 1947223"/>
              <a:gd name="connsiteY7" fmla="*/ 838907 h 932119"/>
              <a:gd name="connsiteX8" fmla="*/ 0 w 1947223"/>
              <a:gd name="connsiteY8" fmla="*/ 93212 h 9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23" h="932119">
                <a:moveTo>
                  <a:pt x="0" y="93212"/>
                </a:moveTo>
                <a:cubicBezTo>
                  <a:pt x="0" y="41732"/>
                  <a:pt x="41732" y="0"/>
                  <a:pt x="93212" y="0"/>
                </a:cubicBezTo>
                <a:lnTo>
                  <a:pt x="1854011" y="0"/>
                </a:lnTo>
                <a:cubicBezTo>
                  <a:pt x="1905491" y="0"/>
                  <a:pt x="1947223" y="41732"/>
                  <a:pt x="1947223" y="93212"/>
                </a:cubicBezTo>
                <a:lnTo>
                  <a:pt x="1947223" y="838907"/>
                </a:lnTo>
                <a:cubicBezTo>
                  <a:pt x="1947223" y="890387"/>
                  <a:pt x="1905491" y="932119"/>
                  <a:pt x="1854011" y="932119"/>
                </a:cubicBezTo>
                <a:lnTo>
                  <a:pt x="93212" y="932119"/>
                </a:lnTo>
                <a:cubicBezTo>
                  <a:pt x="41732" y="932119"/>
                  <a:pt x="0" y="890387"/>
                  <a:pt x="0" y="838907"/>
                </a:cubicBezTo>
                <a:lnTo>
                  <a:pt x="0" y="93212"/>
                </a:lnTo>
                <a:close/>
              </a:path>
            </a:pathLst>
          </a:custGeom>
          <a:solidFill>
            <a:srgbClr val="9BBB59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56896" tIns="56896" rIns="56896" bIns="341187" numCol="1" spcCol="1270" anchor="t" anchorCtr="0">
            <a:noAutofit/>
          </a:bodyPr>
          <a:lstStyle/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Source Sans Pro Semibold" panose="020B0603030403020204" pitchFamily="34" charset="0"/>
                <a:cs typeface="Aparajita" panose="020B0604020202020204" pitchFamily="34" charset="0"/>
              </a:rPr>
              <a:t>Распространение нормы </a:t>
            </a:r>
            <a:b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Source Sans Pro Semibold" panose="020B0603030403020204" pitchFamily="34" charset="0"/>
                <a:cs typeface="Aparajita" panose="020B0604020202020204" pitchFamily="34" charset="0"/>
              </a:rPr>
            </a:b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Source Sans Pro Semibold" panose="020B0603030403020204" pitchFamily="34" charset="0"/>
                <a:cs typeface="Aparajita" panose="020B0604020202020204" pitchFamily="34" charset="0"/>
              </a:rPr>
              <a:t>на все уровни бюджетов </a:t>
            </a:r>
            <a:b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Source Sans Pro Semibold" panose="020B0603030403020204" pitchFamily="34" charset="0"/>
                <a:cs typeface="Aparajita" panose="020B0604020202020204" pitchFamily="34" charset="0"/>
              </a:rPr>
            </a:b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Source Sans Pro Semibold" panose="020B0603030403020204" pitchFamily="34" charset="0"/>
                <a:cs typeface="Aparajita" panose="020B0604020202020204" pitchFamily="34" charset="0"/>
              </a:rPr>
              <a:t>бюджетной системы РФ</a:t>
            </a:r>
            <a:endParaRPr kumimoji="0" lang="ru-RU" sz="1200" b="1" i="1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Source Sans Pro Semibold" panose="020B0603030403020204" pitchFamily="34" charset="0"/>
              <a:cs typeface="Aparajita" panose="020B0604020202020204" pitchFamily="34" charset="0"/>
            </a:endParaRPr>
          </a:p>
        </p:txBody>
      </p:sp>
      <p:sp>
        <p:nvSpPr>
          <p:cNvPr id="46" name="Полилиния 45"/>
          <p:cNvSpPr/>
          <p:nvPr/>
        </p:nvSpPr>
        <p:spPr>
          <a:xfrm>
            <a:off x="287606" y="1014542"/>
            <a:ext cx="8610600" cy="490866"/>
          </a:xfrm>
          <a:custGeom>
            <a:avLst/>
            <a:gdLst>
              <a:gd name="connsiteX0" fmla="*/ 0 w 4937743"/>
              <a:gd name="connsiteY0" fmla="*/ 34441 h 206640"/>
              <a:gd name="connsiteX1" fmla="*/ 34441 w 4937743"/>
              <a:gd name="connsiteY1" fmla="*/ 0 h 206640"/>
              <a:gd name="connsiteX2" fmla="*/ 4903302 w 4937743"/>
              <a:gd name="connsiteY2" fmla="*/ 0 h 206640"/>
              <a:gd name="connsiteX3" fmla="*/ 4937743 w 4937743"/>
              <a:gd name="connsiteY3" fmla="*/ 34441 h 206640"/>
              <a:gd name="connsiteX4" fmla="*/ 4937743 w 4937743"/>
              <a:gd name="connsiteY4" fmla="*/ 172199 h 206640"/>
              <a:gd name="connsiteX5" fmla="*/ 4903302 w 4937743"/>
              <a:gd name="connsiteY5" fmla="*/ 206640 h 206640"/>
              <a:gd name="connsiteX6" fmla="*/ 34441 w 4937743"/>
              <a:gd name="connsiteY6" fmla="*/ 206640 h 206640"/>
              <a:gd name="connsiteX7" fmla="*/ 0 w 4937743"/>
              <a:gd name="connsiteY7" fmla="*/ 172199 h 206640"/>
              <a:gd name="connsiteX8" fmla="*/ 0 w 4937743"/>
              <a:gd name="connsiteY8" fmla="*/ 34441 h 20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7743" h="206640">
                <a:moveTo>
                  <a:pt x="0" y="34441"/>
                </a:moveTo>
                <a:cubicBezTo>
                  <a:pt x="0" y="15420"/>
                  <a:pt x="15420" y="0"/>
                  <a:pt x="34441" y="0"/>
                </a:cubicBezTo>
                <a:lnTo>
                  <a:pt x="4903302" y="0"/>
                </a:lnTo>
                <a:cubicBezTo>
                  <a:pt x="4922323" y="0"/>
                  <a:pt x="4937743" y="15420"/>
                  <a:pt x="4937743" y="34441"/>
                </a:cubicBezTo>
                <a:lnTo>
                  <a:pt x="4937743" y="172199"/>
                </a:lnTo>
                <a:cubicBezTo>
                  <a:pt x="4937743" y="191220"/>
                  <a:pt x="4922323" y="206640"/>
                  <a:pt x="4903302" y="206640"/>
                </a:cubicBezTo>
                <a:lnTo>
                  <a:pt x="34441" y="206640"/>
                </a:lnTo>
                <a:cubicBezTo>
                  <a:pt x="15420" y="206640"/>
                  <a:pt x="0" y="191220"/>
                  <a:pt x="0" y="172199"/>
                </a:cubicBezTo>
                <a:lnTo>
                  <a:pt x="0" y="34441"/>
                </a:lnTo>
                <a:close/>
              </a:path>
            </a:pathLst>
          </a:custGeom>
          <a:solidFill>
            <a:sysClr val="window" lastClr="FFFFFF"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9BBB59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96722" tIns="10087" rIns="196722" bIns="10087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3A1A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n-cs"/>
              </a:rPr>
              <a:t>Формирование и утверждение перечней ГАДБ в электронной форме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003A1A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49" name="Полилиния 48"/>
          <p:cNvSpPr/>
          <p:nvPr/>
        </p:nvSpPr>
        <p:spPr>
          <a:xfrm>
            <a:off x="2759395" y="2702722"/>
            <a:ext cx="584915" cy="424289"/>
          </a:xfrm>
          <a:custGeom>
            <a:avLst/>
            <a:gdLst>
              <a:gd name="connsiteX0" fmla="*/ 0 w 625807"/>
              <a:gd name="connsiteY0" fmla="*/ 96960 h 484802"/>
              <a:gd name="connsiteX1" fmla="*/ 383406 w 625807"/>
              <a:gd name="connsiteY1" fmla="*/ 96960 h 484802"/>
              <a:gd name="connsiteX2" fmla="*/ 383406 w 625807"/>
              <a:gd name="connsiteY2" fmla="*/ 0 h 484802"/>
              <a:gd name="connsiteX3" fmla="*/ 625807 w 625807"/>
              <a:gd name="connsiteY3" fmla="*/ 242401 h 484802"/>
              <a:gd name="connsiteX4" fmla="*/ 383406 w 625807"/>
              <a:gd name="connsiteY4" fmla="*/ 484802 h 484802"/>
              <a:gd name="connsiteX5" fmla="*/ 383406 w 625807"/>
              <a:gd name="connsiteY5" fmla="*/ 387842 h 484802"/>
              <a:gd name="connsiteX6" fmla="*/ 0 w 625807"/>
              <a:gd name="connsiteY6" fmla="*/ 387842 h 484802"/>
              <a:gd name="connsiteX7" fmla="*/ 0 w 625807"/>
              <a:gd name="connsiteY7" fmla="*/ 96960 h 48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807" h="484802">
                <a:moveTo>
                  <a:pt x="0" y="96960"/>
                </a:moveTo>
                <a:lnTo>
                  <a:pt x="383406" y="96960"/>
                </a:lnTo>
                <a:lnTo>
                  <a:pt x="383406" y="0"/>
                </a:lnTo>
                <a:lnTo>
                  <a:pt x="625807" y="242401"/>
                </a:lnTo>
                <a:lnTo>
                  <a:pt x="383406" y="484802"/>
                </a:lnTo>
                <a:lnTo>
                  <a:pt x="383406" y="387842"/>
                </a:lnTo>
                <a:lnTo>
                  <a:pt x="0" y="387842"/>
                </a:lnTo>
                <a:lnTo>
                  <a:pt x="0" y="96960"/>
                </a:lnTo>
                <a:close/>
              </a:path>
            </a:pathLst>
          </a:custGeom>
          <a:solidFill>
            <a:srgbClr val="9BBB59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 spcFirstLastPara="0" vert="horz" wrap="square" lIns="0" tIns="96960" rIns="145441" bIns="96960" numCol="1" spcCol="1270" anchor="ctr" anchorCtr="0">
            <a:noAutofit/>
          </a:bodyPr>
          <a:lstStyle/>
          <a:p>
            <a:pPr marL="0" marR="0" lvl="0" indent="0" algn="ctr" defTabSz="2667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Правая фигурная скобка 94"/>
          <p:cNvSpPr/>
          <p:nvPr/>
        </p:nvSpPr>
        <p:spPr>
          <a:xfrm rot="5400000">
            <a:off x="4448307" y="50403"/>
            <a:ext cx="326907" cy="8648308"/>
          </a:xfrm>
          <a:custGeom>
            <a:avLst/>
            <a:gdLst>
              <a:gd name="connsiteX0" fmla="*/ 0 w 700392"/>
              <a:gd name="connsiteY0" fmla="*/ 0 h 1357400"/>
              <a:gd name="connsiteX1" fmla="*/ 350196 w 700392"/>
              <a:gd name="connsiteY1" fmla="*/ 58364 h 1357400"/>
              <a:gd name="connsiteX2" fmla="*/ 350196 w 700392"/>
              <a:gd name="connsiteY2" fmla="*/ 620336 h 1357400"/>
              <a:gd name="connsiteX3" fmla="*/ 700392 w 700392"/>
              <a:gd name="connsiteY3" fmla="*/ 678700 h 1357400"/>
              <a:gd name="connsiteX4" fmla="*/ 350196 w 700392"/>
              <a:gd name="connsiteY4" fmla="*/ 737064 h 1357400"/>
              <a:gd name="connsiteX5" fmla="*/ 350196 w 700392"/>
              <a:gd name="connsiteY5" fmla="*/ 1299036 h 1357400"/>
              <a:gd name="connsiteX6" fmla="*/ 0 w 700392"/>
              <a:gd name="connsiteY6" fmla="*/ 1357400 h 1357400"/>
              <a:gd name="connsiteX7" fmla="*/ 0 w 700392"/>
              <a:gd name="connsiteY7" fmla="*/ 0 h 1357400"/>
              <a:gd name="connsiteX0" fmla="*/ 0 w 700392"/>
              <a:gd name="connsiteY0" fmla="*/ 0 h 1357400"/>
              <a:gd name="connsiteX1" fmla="*/ 350196 w 700392"/>
              <a:gd name="connsiteY1" fmla="*/ 58364 h 1357400"/>
              <a:gd name="connsiteX2" fmla="*/ 350196 w 700392"/>
              <a:gd name="connsiteY2" fmla="*/ 620336 h 1357400"/>
              <a:gd name="connsiteX3" fmla="*/ 700392 w 700392"/>
              <a:gd name="connsiteY3" fmla="*/ 678700 h 1357400"/>
              <a:gd name="connsiteX4" fmla="*/ 350196 w 700392"/>
              <a:gd name="connsiteY4" fmla="*/ 737064 h 1357400"/>
              <a:gd name="connsiteX5" fmla="*/ 350196 w 700392"/>
              <a:gd name="connsiteY5" fmla="*/ 1299036 h 1357400"/>
              <a:gd name="connsiteX6" fmla="*/ 0 w 700392"/>
              <a:gd name="connsiteY6" fmla="*/ 1357400 h 1357400"/>
              <a:gd name="connsiteX0" fmla="*/ 0 w 700392"/>
              <a:gd name="connsiteY0" fmla="*/ 0 h 1357400"/>
              <a:gd name="connsiteX1" fmla="*/ 350196 w 700392"/>
              <a:gd name="connsiteY1" fmla="*/ 58364 h 1357400"/>
              <a:gd name="connsiteX2" fmla="*/ 350196 w 700392"/>
              <a:gd name="connsiteY2" fmla="*/ 620336 h 1357400"/>
              <a:gd name="connsiteX3" fmla="*/ 700392 w 700392"/>
              <a:gd name="connsiteY3" fmla="*/ 678700 h 1357400"/>
              <a:gd name="connsiteX4" fmla="*/ 350196 w 700392"/>
              <a:gd name="connsiteY4" fmla="*/ 737064 h 1357400"/>
              <a:gd name="connsiteX5" fmla="*/ 350196 w 700392"/>
              <a:gd name="connsiteY5" fmla="*/ 1299036 h 1357400"/>
              <a:gd name="connsiteX6" fmla="*/ 0 w 700392"/>
              <a:gd name="connsiteY6" fmla="*/ 1357400 h 1357400"/>
              <a:gd name="connsiteX7" fmla="*/ 0 w 700392"/>
              <a:gd name="connsiteY7" fmla="*/ 0 h 1357400"/>
              <a:gd name="connsiteX0" fmla="*/ 0 w 700392"/>
              <a:gd name="connsiteY0" fmla="*/ 0 h 1357400"/>
              <a:gd name="connsiteX1" fmla="*/ 350196 w 700392"/>
              <a:gd name="connsiteY1" fmla="*/ 58364 h 1357400"/>
              <a:gd name="connsiteX2" fmla="*/ 350196 w 700392"/>
              <a:gd name="connsiteY2" fmla="*/ 620336 h 1357400"/>
              <a:gd name="connsiteX3" fmla="*/ 564205 w 700392"/>
              <a:gd name="connsiteY3" fmla="*/ 678700 h 1357400"/>
              <a:gd name="connsiteX4" fmla="*/ 350196 w 700392"/>
              <a:gd name="connsiteY4" fmla="*/ 737064 h 1357400"/>
              <a:gd name="connsiteX5" fmla="*/ 350196 w 700392"/>
              <a:gd name="connsiteY5" fmla="*/ 1299036 h 1357400"/>
              <a:gd name="connsiteX6" fmla="*/ 0 w 700392"/>
              <a:gd name="connsiteY6" fmla="*/ 1357400 h 13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392" h="1357400" stroke="0" extrusionOk="0">
                <a:moveTo>
                  <a:pt x="0" y="0"/>
                </a:moveTo>
                <a:cubicBezTo>
                  <a:pt x="193408" y="0"/>
                  <a:pt x="350196" y="26130"/>
                  <a:pt x="350196" y="58364"/>
                </a:cubicBezTo>
                <a:lnTo>
                  <a:pt x="350196" y="620336"/>
                </a:lnTo>
                <a:cubicBezTo>
                  <a:pt x="350196" y="652570"/>
                  <a:pt x="506984" y="678700"/>
                  <a:pt x="700392" y="678700"/>
                </a:cubicBezTo>
                <a:cubicBezTo>
                  <a:pt x="506984" y="678700"/>
                  <a:pt x="350196" y="704830"/>
                  <a:pt x="350196" y="737064"/>
                </a:cubicBezTo>
                <a:lnTo>
                  <a:pt x="350196" y="1299036"/>
                </a:lnTo>
                <a:cubicBezTo>
                  <a:pt x="350196" y="1331270"/>
                  <a:pt x="193408" y="1357400"/>
                  <a:pt x="0" y="1357400"/>
                </a:cubicBezTo>
                <a:lnTo>
                  <a:pt x="0" y="0"/>
                </a:lnTo>
                <a:close/>
              </a:path>
              <a:path w="700392" h="1357400" fill="none">
                <a:moveTo>
                  <a:pt x="0" y="0"/>
                </a:moveTo>
                <a:cubicBezTo>
                  <a:pt x="193408" y="0"/>
                  <a:pt x="350196" y="26130"/>
                  <a:pt x="350196" y="58364"/>
                </a:cubicBezTo>
                <a:lnTo>
                  <a:pt x="350196" y="620336"/>
                </a:lnTo>
                <a:cubicBezTo>
                  <a:pt x="350196" y="652570"/>
                  <a:pt x="370797" y="678700"/>
                  <a:pt x="564205" y="678700"/>
                </a:cubicBezTo>
                <a:cubicBezTo>
                  <a:pt x="370797" y="678700"/>
                  <a:pt x="350196" y="704830"/>
                  <a:pt x="350196" y="737064"/>
                </a:cubicBezTo>
                <a:lnTo>
                  <a:pt x="350196" y="1299036"/>
                </a:lnTo>
                <a:cubicBezTo>
                  <a:pt x="350196" y="1331270"/>
                  <a:pt x="193408" y="1357400"/>
                  <a:pt x="0" y="135740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718" y="382856"/>
            <a:ext cx="88641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3A1A"/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Переход к единой системе администрирования и прогнозирования доходов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3524939" y="1894240"/>
            <a:ext cx="2159759" cy="2092087"/>
            <a:chOff x="3423936" y="2005033"/>
            <a:chExt cx="2159759" cy="2092087"/>
          </a:xfrm>
        </p:grpSpPr>
        <p:sp>
          <p:nvSpPr>
            <p:cNvPr id="17" name="Полилиния 16"/>
            <p:cNvSpPr/>
            <p:nvPr/>
          </p:nvSpPr>
          <p:spPr>
            <a:xfrm>
              <a:off x="3423936" y="2005033"/>
              <a:ext cx="2159759" cy="1443600"/>
            </a:xfrm>
            <a:custGeom>
              <a:avLst/>
              <a:gdLst>
                <a:gd name="connsiteX0" fmla="*/ 0 w 1947223"/>
                <a:gd name="connsiteY0" fmla="*/ 93212 h 932119"/>
                <a:gd name="connsiteX1" fmla="*/ 93212 w 1947223"/>
                <a:gd name="connsiteY1" fmla="*/ 0 h 932119"/>
                <a:gd name="connsiteX2" fmla="*/ 1854011 w 1947223"/>
                <a:gd name="connsiteY2" fmla="*/ 0 h 932119"/>
                <a:gd name="connsiteX3" fmla="*/ 1947223 w 1947223"/>
                <a:gd name="connsiteY3" fmla="*/ 93212 h 932119"/>
                <a:gd name="connsiteX4" fmla="*/ 1947223 w 1947223"/>
                <a:gd name="connsiteY4" fmla="*/ 838907 h 932119"/>
                <a:gd name="connsiteX5" fmla="*/ 1854011 w 1947223"/>
                <a:gd name="connsiteY5" fmla="*/ 932119 h 932119"/>
                <a:gd name="connsiteX6" fmla="*/ 93212 w 1947223"/>
                <a:gd name="connsiteY6" fmla="*/ 932119 h 932119"/>
                <a:gd name="connsiteX7" fmla="*/ 0 w 1947223"/>
                <a:gd name="connsiteY7" fmla="*/ 838907 h 932119"/>
                <a:gd name="connsiteX8" fmla="*/ 0 w 1947223"/>
                <a:gd name="connsiteY8" fmla="*/ 93212 h 93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7223" h="932119">
                  <a:moveTo>
                    <a:pt x="0" y="93212"/>
                  </a:moveTo>
                  <a:cubicBezTo>
                    <a:pt x="0" y="41732"/>
                    <a:pt x="41732" y="0"/>
                    <a:pt x="93212" y="0"/>
                  </a:cubicBezTo>
                  <a:lnTo>
                    <a:pt x="1854011" y="0"/>
                  </a:lnTo>
                  <a:cubicBezTo>
                    <a:pt x="1905491" y="0"/>
                    <a:pt x="1947223" y="41732"/>
                    <a:pt x="1947223" y="93212"/>
                  </a:cubicBezTo>
                  <a:lnTo>
                    <a:pt x="1947223" y="838907"/>
                  </a:lnTo>
                  <a:cubicBezTo>
                    <a:pt x="1947223" y="890387"/>
                    <a:pt x="1905491" y="932119"/>
                    <a:pt x="1854011" y="932119"/>
                  </a:cubicBezTo>
                  <a:lnTo>
                    <a:pt x="93212" y="932119"/>
                  </a:lnTo>
                  <a:cubicBezTo>
                    <a:pt x="41732" y="932119"/>
                    <a:pt x="0" y="890387"/>
                    <a:pt x="0" y="838907"/>
                  </a:cubicBezTo>
                  <a:lnTo>
                    <a:pt x="0" y="93212"/>
                  </a:lnTo>
                  <a:close/>
                </a:path>
              </a:pathLst>
            </a:custGeom>
            <a:noFill/>
            <a:ln w="25400" cap="flat" cmpd="sng" algn="ctr">
              <a:solidFill>
                <a:srgbClr val="9BBB59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spcFirstLastPara="0" vert="horz" wrap="square" lIns="56896" tIns="56896" rIns="56896" bIns="341187" numCol="1" spcCol="1270" anchor="t" anchorCtr="0">
              <a:noAutofit/>
            </a:bodyPr>
            <a:lstStyle/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b="1" i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+mn-lt"/>
                  <a:ea typeface="Source Sans Pro Semibold" panose="020B0603030403020204" pitchFamily="34" charset="0"/>
                  <a:cs typeface="Aparajita" panose="020B0604020202020204" pitchFamily="34" charset="0"/>
                </a:rPr>
                <a:t>Утверждение порядка формирования и утверждения </a:t>
              </a:r>
              <a:br>
                <a:rPr lang="ru-RU" sz="1400" b="1" i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+mn-lt"/>
                  <a:ea typeface="Source Sans Pro Semibold" panose="020B0603030403020204" pitchFamily="34" charset="0"/>
                  <a:cs typeface="Aparajita" panose="020B0604020202020204" pitchFamily="34" charset="0"/>
                </a:rPr>
              </a:br>
              <a:r>
                <a:rPr lang="ru-RU" sz="1400" b="1" i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+mn-lt"/>
                  <a:ea typeface="Source Sans Pro Semibold" panose="020B0603030403020204" pitchFamily="34" charset="0"/>
                  <a:cs typeface="Aparajita" panose="020B0604020202020204" pitchFamily="34" charset="0"/>
                </a:rPr>
                <a:t>перечня ГАДБ ФБ </a:t>
              </a:r>
              <a:br>
                <a:rPr lang="ru-RU" sz="1400" b="1" i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+mn-lt"/>
                  <a:ea typeface="Source Sans Pro Semibold" panose="020B0603030403020204" pitchFamily="34" charset="0"/>
                  <a:cs typeface="Aparajita" panose="020B0604020202020204" pitchFamily="34" charset="0"/>
                </a:rPr>
              </a:br>
              <a:r>
                <a:rPr lang="ru-RU" sz="1400" b="1" i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+mn-lt"/>
                  <a:ea typeface="Source Sans Pro Semibold" panose="020B0603030403020204" pitchFamily="34" charset="0"/>
                  <a:cs typeface="Aparajita" panose="020B0604020202020204" pitchFamily="34" charset="0"/>
                </a:rPr>
                <a:t>в ГИИС УОФ «Электронный бюджет»</a:t>
              </a:r>
            </a:p>
            <a:p>
              <a:pPr marL="0" marR="0" lvl="0" indent="0" defTabSz="3556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4821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423936" y="3608694"/>
              <a:ext cx="2159759" cy="488426"/>
            </a:xfrm>
            <a:custGeom>
              <a:avLst/>
              <a:gdLst>
                <a:gd name="connsiteX0" fmla="*/ 0 w 1947223"/>
                <a:gd name="connsiteY0" fmla="*/ 93212 h 932119"/>
                <a:gd name="connsiteX1" fmla="*/ 93212 w 1947223"/>
                <a:gd name="connsiteY1" fmla="*/ 0 h 932119"/>
                <a:gd name="connsiteX2" fmla="*/ 1854011 w 1947223"/>
                <a:gd name="connsiteY2" fmla="*/ 0 h 932119"/>
                <a:gd name="connsiteX3" fmla="*/ 1947223 w 1947223"/>
                <a:gd name="connsiteY3" fmla="*/ 93212 h 932119"/>
                <a:gd name="connsiteX4" fmla="*/ 1947223 w 1947223"/>
                <a:gd name="connsiteY4" fmla="*/ 838907 h 932119"/>
                <a:gd name="connsiteX5" fmla="*/ 1854011 w 1947223"/>
                <a:gd name="connsiteY5" fmla="*/ 932119 h 932119"/>
                <a:gd name="connsiteX6" fmla="*/ 93212 w 1947223"/>
                <a:gd name="connsiteY6" fmla="*/ 932119 h 932119"/>
                <a:gd name="connsiteX7" fmla="*/ 0 w 1947223"/>
                <a:gd name="connsiteY7" fmla="*/ 838907 h 932119"/>
                <a:gd name="connsiteX8" fmla="*/ 0 w 1947223"/>
                <a:gd name="connsiteY8" fmla="*/ 93212 h 93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7223" h="932119">
                  <a:moveTo>
                    <a:pt x="0" y="93212"/>
                  </a:moveTo>
                  <a:cubicBezTo>
                    <a:pt x="0" y="41732"/>
                    <a:pt x="41732" y="0"/>
                    <a:pt x="93212" y="0"/>
                  </a:cubicBezTo>
                  <a:lnTo>
                    <a:pt x="1854011" y="0"/>
                  </a:lnTo>
                  <a:cubicBezTo>
                    <a:pt x="1905491" y="0"/>
                    <a:pt x="1947223" y="41732"/>
                    <a:pt x="1947223" y="93212"/>
                  </a:cubicBezTo>
                  <a:lnTo>
                    <a:pt x="1947223" y="838907"/>
                  </a:lnTo>
                  <a:cubicBezTo>
                    <a:pt x="1947223" y="890387"/>
                    <a:pt x="1905491" y="932119"/>
                    <a:pt x="1854011" y="932119"/>
                  </a:cubicBezTo>
                  <a:lnTo>
                    <a:pt x="93212" y="932119"/>
                  </a:lnTo>
                  <a:cubicBezTo>
                    <a:pt x="41732" y="932119"/>
                    <a:pt x="0" y="890387"/>
                    <a:pt x="0" y="838907"/>
                  </a:cubicBezTo>
                  <a:lnTo>
                    <a:pt x="0" y="93212"/>
                  </a:lnTo>
                  <a:close/>
                </a:path>
              </a:pathLst>
            </a:custGeom>
            <a:noFill/>
            <a:ln w="25400" cap="flat" cmpd="sng" algn="ctr">
              <a:solidFill>
                <a:srgbClr val="9BBB59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spcFirstLastPara="0" vert="horz" wrap="square" lIns="56896" tIns="56896" rIns="56896" bIns="341187" numCol="1" spcCol="1270" anchor="ctr" anchorCtr="0">
              <a:noAutofit/>
            </a:bodyPr>
            <a:lstStyle/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  <a:ea typeface="Source Sans Pro Semibold" panose="020B0603030403020204" pitchFamily="34" charset="0"/>
                <a:cs typeface="Aparajita" panose="020B0604020202020204" pitchFamily="34" charset="0"/>
              </a:endParaRPr>
            </a:p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b="1" i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  <a:ea typeface="Source Sans Pro Semibold" panose="020B0603030403020204" pitchFamily="34" charset="0"/>
                  <a:cs typeface="Aparajita" panose="020B0604020202020204" pitchFamily="34" charset="0"/>
                </a:rPr>
                <a:t>Доработка системы</a:t>
              </a:r>
              <a:endPara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4821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9" name="Полилиния 18"/>
          <p:cNvSpPr/>
          <p:nvPr/>
        </p:nvSpPr>
        <p:spPr>
          <a:xfrm>
            <a:off x="6630871" y="1879516"/>
            <a:ext cx="2159759" cy="2070702"/>
          </a:xfrm>
          <a:custGeom>
            <a:avLst/>
            <a:gdLst>
              <a:gd name="connsiteX0" fmla="*/ 0 w 1947223"/>
              <a:gd name="connsiteY0" fmla="*/ 93212 h 932119"/>
              <a:gd name="connsiteX1" fmla="*/ 93212 w 1947223"/>
              <a:gd name="connsiteY1" fmla="*/ 0 h 932119"/>
              <a:gd name="connsiteX2" fmla="*/ 1854011 w 1947223"/>
              <a:gd name="connsiteY2" fmla="*/ 0 h 932119"/>
              <a:gd name="connsiteX3" fmla="*/ 1947223 w 1947223"/>
              <a:gd name="connsiteY3" fmla="*/ 93212 h 932119"/>
              <a:gd name="connsiteX4" fmla="*/ 1947223 w 1947223"/>
              <a:gd name="connsiteY4" fmla="*/ 838907 h 932119"/>
              <a:gd name="connsiteX5" fmla="*/ 1854011 w 1947223"/>
              <a:gd name="connsiteY5" fmla="*/ 932119 h 932119"/>
              <a:gd name="connsiteX6" fmla="*/ 93212 w 1947223"/>
              <a:gd name="connsiteY6" fmla="*/ 932119 h 932119"/>
              <a:gd name="connsiteX7" fmla="*/ 0 w 1947223"/>
              <a:gd name="connsiteY7" fmla="*/ 838907 h 932119"/>
              <a:gd name="connsiteX8" fmla="*/ 0 w 1947223"/>
              <a:gd name="connsiteY8" fmla="*/ 93212 h 9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23" h="932119">
                <a:moveTo>
                  <a:pt x="0" y="93212"/>
                </a:moveTo>
                <a:cubicBezTo>
                  <a:pt x="0" y="41732"/>
                  <a:pt x="41732" y="0"/>
                  <a:pt x="93212" y="0"/>
                </a:cubicBezTo>
                <a:lnTo>
                  <a:pt x="1854011" y="0"/>
                </a:lnTo>
                <a:cubicBezTo>
                  <a:pt x="1905491" y="0"/>
                  <a:pt x="1947223" y="41732"/>
                  <a:pt x="1947223" y="93212"/>
                </a:cubicBezTo>
                <a:lnTo>
                  <a:pt x="1947223" y="838907"/>
                </a:lnTo>
                <a:cubicBezTo>
                  <a:pt x="1947223" y="890387"/>
                  <a:pt x="1905491" y="932119"/>
                  <a:pt x="1854011" y="932119"/>
                </a:cubicBezTo>
                <a:lnTo>
                  <a:pt x="93212" y="932119"/>
                </a:lnTo>
                <a:cubicBezTo>
                  <a:pt x="41732" y="932119"/>
                  <a:pt x="0" y="890387"/>
                  <a:pt x="0" y="838907"/>
                </a:cubicBezTo>
                <a:lnTo>
                  <a:pt x="0" y="93212"/>
                </a:lnTo>
                <a:close/>
              </a:path>
            </a:pathLst>
          </a:custGeom>
          <a:noFill/>
          <a:ln w="25400" cap="flat" cmpd="sng" algn="ctr">
            <a:solidFill>
              <a:srgbClr val="9BBB59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56896" tIns="56896" rIns="56896" bIns="341187" numCol="1" spcCol="1270" anchor="t" anchorCtr="0">
            <a:noAutofit/>
          </a:bodyPr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Формирование и утверждение </a:t>
            </a:r>
            <a:b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</a:br>
            <a: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перечня ГАДБ ФБ </a:t>
            </a:r>
            <a:b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</a:br>
            <a:r>
              <a:rPr lang="ru-RU" sz="1400" b="1" i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  <a:ea typeface="Source Sans Pro Semibold" panose="020B0603030403020204" pitchFamily="34" charset="0"/>
                <a:cs typeface="Aparajita" panose="020B0604020202020204" pitchFamily="34" charset="0"/>
              </a:rPr>
              <a:t>в электронной форме</a:t>
            </a:r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ru-RU" sz="800" b="1" i="1" kern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a typeface="Source Sans Pro Semibold" panose="020B0603030403020204" pitchFamily="34" charset="0"/>
              <a:cs typeface="Aparajita" panose="020B0604020202020204" pitchFamily="34" charset="0"/>
            </a:endParaRPr>
          </a:p>
          <a:p>
            <a:pPr marL="171450" lvl="1" indent="-171450" defTabSz="35560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  <a:defRPr/>
            </a:pPr>
            <a:r>
              <a:rPr lang="ru-RU" sz="1100" kern="0" dirty="0">
                <a:solidFill>
                  <a:srgbClr val="003A1A"/>
                </a:solidFill>
                <a:latin typeface="+mn-lt"/>
              </a:rPr>
              <a:t>при составлении и исполнении бюджета, начиная с бюджета </a:t>
            </a:r>
            <a:br>
              <a:rPr lang="ru-RU" sz="1100" kern="0" dirty="0">
                <a:solidFill>
                  <a:srgbClr val="003A1A"/>
                </a:solidFill>
                <a:latin typeface="+mn-lt"/>
              </a:rPr>
            </a:br>
            <a:r>
              <a:rPr lang="ru-RU" sz="1100" b="1" kern="0" dirty="0">
                <a:solidFill>
                  <a:srgbClr val="003A1A"/>
                </a:solidFill>
                <a:latin typeface="+mn-lt"/>
              </a:rPr>
              <a:t>на 2026 год </a:t>
            </a:r>
          </a:p>
          <a:p>
            <a:pPr marL="0" marR="0" lvl="0" indent="0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482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5865327" y="2702721"/>
            <a:ext cx="584915" cy="424289"/>
          </a:xfrm>
          <a:custGeom>
            <a:avLst/>
            <a:gdLst>
              <a:gd name="connsiteX0" fmla="*/ 0 w 625807"/>
              <a:gd name="connsiteY0" fmla="*/ 96960 h 484802"/>
              <a:gd name="connsiteX1" fmla="*/ 383406 w 625807"/>
              <a:gd name="connsiteY1" fmla="*/ 96960 h 484802"/>
              <a:gd name="connsiteX2" fmla="*/ 383406 w 625807"/>
              <a:gd name="connsiteY2" fmla="*/ 0 h 484802"/>
              <a:gd name="connsiteX3" fmla="*/ 625807 w 625807"/>
              <a:gd name="connsiteY3" fmla="*/ 242401 h 484802"/>
              <a:gd name="connsiteX4" fmla="*/ 383406 w 625807"/>
              <a:gd name="connsiteY4" fmla="*/ 484802 h 484802"/>
              <a:gd name="connsiteX5" fmla="*/ 383406 w 625807"/>
              <a:gd name="connsiteY5" fmla="*/ 387842 h 484802"/>
              <a:gd name="connsiteX6" fmla="*/ 0 w 625807"/>
              <a:gd name="connsiteY6" fmla="*/ 387842 h 484802"/>
              <a:gd name="connsiteX7" fmla="*/ 0 w 625807"/>
              <a:gd name="connsiteY7" fmla="*/ 96960 h 48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807" h="484802">
                <a:moveTo>
                  <a:pt x="0" y="96960"/>
                </a:moveTo>
                <a:lnTo>
                  <a:pt x="383406" y="96960"/>
                </a:lnTo>
                <a:lnTo>
                  <a:pt x="383406" y="0"/>
                </a:lnTo>
                <a:lnTo>
                  <a:pt x="625807" y="242401"/>
                </a:lnTo>
                <a:lnTo>
                  <a:pt x="383406" y="484802"/>
                </a:lnTo>
                <a:lnTo>
                  <a:pt x="383406" y="387842"/>
                </a:lnTo>
                <a:lnTo>
                  <a:pt x="0" y="387842"/>
                </a:lnTo>
                <a:lnTo>
                  <a:pt x="0" y="96960"/>
                </a:lnTo>
                <a:close/>
              </a:path>
            </a:pathLst>
          </a:custGeom>
          <a:solidFill>
            <a:srgbClr val="9BBB59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 spcFirstLastPara="0" vert="horz" wrap="square" lIns="0" tIns="96960" rIns="145441" bIns="96960" numCol="1" spcCol="1270" anchor="ctr" anchorCtr="0">
            <a:noAutofit/>
          </a:bodyPr>
          <a:lstStyle/>
          <a:p>
            <a:pPr marL="0" marR="0" lvl="0" indent="0" algn="ctr" defTabSz="2667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34832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_Городская">
  <a:themeElements>
    <a:clrScheme name="MF">
      <a:dk1>
        <a:sysClr val="windowText" lastClr="000000"/>
      </a:dk1>
      <a:lt1>
        <a:srgbClr val="EDEDE3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F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9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135551</TotalTime>
  <Words>1844</Words>
  <Application>Microsoft Office PowerPoint</Application>
  <PresentationFormat>Экран (4:3)</PresentationFormat>
  <Paragraphs>238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Georgia</vt:lpstr>
      <vt:lpstr>Source Sans Pro Semibold</vt:lpstr>
      <vt:lpstr>Times New Roman</vt:lpstr>
      <vt:lpstr>Trebuchet MS</vt:lpstr>
      <vt:lpstr>Wingdings</vt:lpstr>
      <vt:lpstr>Wingdings 2</vt:lpstr>
      <vt:lpstr>19_Городская</vt:lpstr>
      <vt:lpstr>9_Городская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МакроПрогноз_Бюджет</dc:title>
  <dc:creator>КОЛЫЧЕВ ВЛАДИМИР ВЛАДИМИРОВИЧ</dc:creator>
  <cp:lastModifiedBy>Elena Lebedinskaya</cp:lastModifiedBy>
  <cp:revision>6593</cp:revision>
  <cp:lastPrinted>2024-03-12T09:54:20Z</cp:lastPrinted>
  <dcterms:modified xsi:type="dcterms:W3CDTF">2024-04-24T19:50:56Z</dcterms:modified>
</cp:coreProperties>
</file>