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15" r:id="rId2"/>
    <p:sldId id="465" r:id="rId3"/>
    <p:sldId id="466" r:id="rId4"/>
    <p:sldId id="435" r:id="rId5"/>
    <p:sldId id="458" r:id="rId6"/>
    <p:sldId id="467" r:id="rId7"/>
    <p:sldId id="468" r:id="rId8"/>
    <p:sldId id="469" r:id="rId9"/>
    <p:sldId id="459" r:id="rId10"/>
    <p:sldId id="453" r:id="rId11"/>
  </p:sldIdLst>
  <p:sldSz cx="9906000" cy="6858000" type="A4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8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00EEE3"/>
    <a:srgbClr val="991DD1"/>
    <a:srgbClr val="A9176E"/>
    <a:srgbClr val="FFFFFF"/>
    <a:srgbClr val="D79929"/>
    <a:srgbClr val="1B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434" autoAdjust="0"/>
  </p:normalViewPr>
  <p:slideViewPr>
    <p:cSldViewPr snapToGrid="0">
      <p:cViewPr>
        <p:scale>
          <a:sx n="98" d="100"/>
          <a:sy n="98" d="100"/>
        </p:scale>
        <p:origin x="-2052" y="-510"/>
      </p:cViewPr>
      <p:guideLst>
        <p:guide orient="horz" pos="2282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qnap1\OFFICE\OFFICE\&#1055;&#1054;&#1052;&#1054;&#1065;&#1053;&#1048;&#1050;%20&#1052;&#1048;&#1053;&#1048;&#1057;&#1058;&#1056;&#1040;\&#1042;&#1099;&#1089;&#1090;&#1091;&#1087;&#1083;&#1077;&#1085;&#1080;&#1103;%20&#1084;&#1080;&#1085;&#1080;&#1089;&#1090;&#1088;&#1072;\2024\22.01.2024%20&#1050;&#1086;&#1084;&#1080;&#1090;&#1077;&#1090;%20&#1057;&#1086;&#1074;&#1077;&#1090;&#1072;%20&#1060;&#1077;&#1076;&#1077;&#1088;&#1072;&#1094;&#1080;&#1080;%20&#1087;&#1086;%20&#1073;&#1102;&#1076;&#1078;&#1077;&#1090;&#1091;%20&#1080;%20&#1092;&#1080;&#1085;&#1072;&#1085;&#1089;&#1086;&#1074;&#1099;&#1084;%20&#1088;&#1099;&#1085;&#1082;&#1072;&#1084;\&#1056;&#1040;&#1057;&#1063;&#1045;&#1058;%20&#1042;&#1047;&#1053;&#1054;&#1057;&#1054;&#1042;%20&#1053;&#1040;%20&#1054;&#1052;&#1057;%202022-2024%20(&#1095;&#1080;&#1089;&#1083;&#1077;&#1085;&#1085;&#1086;&#1089;&#1090;&#1100;)%20&#1079;&#1072;&#1087;&#1088;&#1086;&#1089;%20(&#1080;&#1085;&#1092;&#1086;&#1088;&#1084;&#1072;&#1094;&#1080;&#1103;%20&#1057;&#1086;&#1094;&#1089;&#1092;&#1077;&#1088;&#1072;)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qnap1\OFFICE\OFFICE\&#1055;&#1054;&#1052;&#1054;&#1065;&#1053;&#1048;&#1050;%20&#1052;&#1048;&#1053;&#1048;&#1057;&#1058;&#1056;&#1040;\&#1042;&#1099;&#1089;&#1090;&#1091;&#1087;&#1083;&#1077;&#1085;&#1080;&#1103;%20&#1084;&#1080;&#1085;&#1080;&#1089;&#1090;&#1088;&#1072;\2024\22.01.2024%20&#1050;&#1086;&#1084;&#1080;&#1090;&#1077;&#1090;%20&#1057;&#1086;&#1074;&#1077;&#1090;&#1072;%20&#1060;&#1077;&#1076;&#1077;&#1088;&#1072;&#1094;&#1080;&#1080;%20&#1087;&#1086;%20&#1073;&#1102;&#1076;&#1078;&#1077;&#1090;&#1091;%20&#1080;%20&#1092;&#1080;&#1085;&#1072;&#1085;&#1089;&#1086;&#1074;&#1099;&#1084;%20&#1088;&#1099;&#1085;&#1082;&#1072;&#1084;\&#1056;&#1040;&#1057;&#1063;&#1045;&#1058;%20&#1042;&#1047;&#1053;&#1054;&#1057;&#1054;&#1042;%20&#1053;&#1040;%20&#1054;&#1052;&#1057;%202022-2024%20(&#1095;&#1080;&#1089;&#1083;&#1077;&#1085;&#1085;&#1086;&#1089;&#1090;&#1100;)%20&#1079;&#1072;&#1087;&#1088;&#1086;&#1089;%20(&#1080;&#1085;&#1092;&#1086;&#1088;&#1084;&#1072;&#1094;&#1080;&#1103;%20&#1057;&#1086;&#1094;&#1089;&#1092;&#1077;&#1088;&#1072;)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qnap1\OFFICE\OFFICE\&#1055;&#1054;&#1052;&#1054;&#1065;&#1053;&#1048;&#1050;%20&#1052;&#1048;&#1053;&#1048;&#1057;&#1058;&#1056;&#1040;\&#1042;&#1099;&#1089;&#1090;&#1091;&#1087;&#1083;&#1077;&#1085;&#1080;&#1103;%20&#1084;&#1080;&#1085;&#1080;&#1089;&#1090;&#1088;&#1072;\2024\22.01.2024%20&#1050;&#1086;&#1084;&#1080;&#1090;&#1077;&#1090;%20&#1057;&#1086;&#1074;&#1077;&#1090;&#1072;%20&#1060;&#1077;&#1076;&#1077;&#1088;&#1072;&#1094;&#1080;&#1080;%20&#1087;&#1086;%20&#1073;&#1102;&#1076;&#1078;&#1077;&#1090;&#1091;%20&#1080;%20&#1092;&#1080;&#1085;&#1072;&#1085;&#1089;&#1086;&#1074;&#1099;&#1084;%20&#1088;&#1099;&#1085;&#1082;&#1072;&#1084;\&#1056;&#1040;&#1057;&#1063;&#1045;&#1058;%20&#1042;&#1047;&#1053;&#1054;&#1057;&#1054;&#1042;%20&#1053;&#1040;%20&#1054;&#1052;&#1057;%202022-2024%20(&#1095;&#1080;&#1089;&#1083;&#1077;&#1085;&#1085;&#1086;&#1089;&#1090;&#1100;)%20&#1079;&#1072;&#1087;&#1088;&#1086;&#1089;%20(&#1080;&#1085;&#1092;&#1086;&#1088;&#1084;&#1072;&#1094;&#1080;&#1103;%20&#1057;&#1086;&#1094;&#1089;&#1092;&#1077;&#1088;&#1072;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4748078794176"/>
          <c:y val="4.5156816739722702E-2"/>
          <c:w val="0.88417839737755444"/>
          <c:h val="0.815375559440848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15 390</a:t>
                    </a:r>
                    <a:endParaRPr lang="en-US" dirty="0"/>
                  </a:p>
                </c:rich>
              </c:tx>
              <c:numFmt formatCode="#,##0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44731007022557E-3"/>
                  <c:y val="-4.88668602661211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 </a:t>
                    </a:r>
                    <a:r>
                      <a:rPr lang="en-US" dirty="0" smtClean="0"/>
                      <a:t>35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numFmt formatCode="#,##0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Лист1!$B$1:$C$1</c:f>
              <c:strCache>
                <c:ptCount val="2"/>
                <c:pt idx="0">
                  <c:v>Федеральный бюджет</c:v>
                </c:pt>
                <c:pt idx="1">
                  <c:v>Консолидированный бюджет Калужской области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14498</c:v>
                </c:pt>
                <c:pt idx="1">
                  <c:v>1353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Категория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75 139</a:t>
                    </a:r>
                    <a:endParaRPr lang="en-US" dirty="0"/>
                  </a:p>
                </c:rich>
              </c:tx>
              <c:numFmt formatCode="#,##0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Лист1!$B$1:$C$1</c:f>
              <c:strCache>
                <c:ptCount val="2"/>
                <c:pt idx="0">
                  <c:v>Федеральный бюджет</c:v>
                </c:pt>
                <c:pt idx="1">
                  <c:v>Консолидированный бюджет Калужской области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72979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410752"/>
        <c:axId val="130428928"/>
      </c:barChart>
      <c:catAx>
        <c:axId val="130410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30428928"/>
        <c:crosses val="autoZero"/>
        <c:auto val="1"/>
        <c:lblAlgn val="ctr"/>
        <c:lblOffset val="100"/>
        <c:noMultiLvlLbl val="0"/>
      </c:catAx>
      <c:valAx>
        <c:axId val="130428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0410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val>
            <c:numRef>
              <c:f>'03.10.23'!$F$13:$F$15</c:f>
              <c:numCache>
                <c:formatCode>General</c:formatCode>
                <c:ptCount val="3"/>
                <c:pt idx="0">
                  <c:v>124.4</c:v>
                </c:pt>
                <c:pt idx="1">
                  <c:v>136.6</c:v>
                </c:pt>
                <c:pt idx="2">
                  <c:v>150.30000000000001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49088"/>
        <c:axId val="131041536"/>
      </c:lineChart>
      <c:catAx>
        <c:axId val="64649088"/>
        <c:scaling>
          <c:orientation val="minMax"/>
        </c:scaling>
        <c:delete val="1"/>
        <c:axPos val="b"/>
        <c:majorTickMark val="none"/>
        <c:minorTickMark val="none"/>
        <c:tickLblPos val="nextTo"/>
        <c:crossAx val="131041536"/>
        <c:crosses val="autoZero"/>
        <c:auto val="1"/>
        <c:lblAlgn val="ctr"/>
        <c:lblOffset val="100"/>
        <c:noMultiLvlLbl val="0"/>
      </c:catAx>
      <c:valAx>
        <c:axId val="131041536"/>
        <c:scaling>
          <c:orientation val="minMax"/>
          <c:min val="11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4649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val>
            <c:numRef>
              <c:f>'03.10.23'!$E$6:$G$6</c:f>
              <c:numCache>
                <c:formatCode>#,##0.0</c:formatCode>
                <c:ptCount val="3"/>
                <c:pt idx="0">
                  <c:v>575020</c:v>
                </c:pt>
                <c:pt idx="1">
                  <c:v>542588</c:v>
                </c:pt>
                <c:pt idx="2" formatCode="#,##0">
                  <c:v>535566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065344"/>
        <c:axId val="131066880"/>
      </c:lineChart>
      <c:catAx>
        <c:axId val="131065344"/>
        <c:scaling>
          <c:orientation val="minMax"/>
        </c:scaling>
        <c:delete val="1"/>
        <c:axPos val="b"/>
        <c:majorTickMark val="out"/>
        <c:minorTickMark val="none"/>
        <c:tickLblPos val="nextTo"/>
        <c:crossAx val="131066880"/>
        <c:crosses val="autoZero"/>
        <c:auto val="1"/>
        <c:lblAlgn val="ctr"/>
        <c:lblOffset val="100"/>
        <c:noMultiLvlLbl val="0"/>
      </c:catAx>
      <c:valAx>
        <c:axId val="131066880"/>
        <c:scaling>
          <c:orientation val="minMax"/>
          <c:min val="525000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131065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444444444444446E-2"/>
          <c:y val="4.6296296296296294E-2"/>
          <c:w val="0.93888888888888888"/>
          <c:h val="0.8330941965587634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9444444444444445E-2"/>
                  <c:y val="-5.092592592592592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 </a:t>
                    </a:r>
                    <a:r>
                      <a:rPr lang="en-US" dirty="0" smtClean="0"/>
                      <a:t>497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777777777777773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 </a:t>
                    </a:r>
                    <a:r>
                      <a:rPr lang="en-US" dirty="0" smtClean="0"/>
                      <a:t>660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777777777779E-3"/>
                  <c:y val="-3.240740740740740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5 </a:t>
                    </a:r>
                    <a:r>
                      <a:rPr lang="en-US" dirty="0" smtClean="0"/>
                      <a:t>061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'03.10.23'!$E$7:$G$7</c:f>
              <c:strCache>
                <c:ptCount val="3"/>
                <c:pt idx="0">
                  <c:v>2022 (факт)</c:v>
                </c:pt>
                <c:pt idx="1">
                  <c:v>2023 (факт)</c:v>
                </c:pt>
                <c:pt idx="2">
                  <c:v>2024 (план)</c:v>
                </c:pt>
              </c:strCache>
            </c:strRef>
          </c:cat>
          <c:val>
            <c:numRef>
              <c:f>'03.10.23'!$E$8:$G$8</c:f>
              <c:numCache>
                <c:formatCode>#,##0.000</c:formatCode>
                <c:ptCount val="3"/>
                <c:pt idx="0">
                  <c:v>4497.6339000000007</c:v>
                </c:pt>
                <c:pt idx="1">
                  <c:v>4660.1797999999999</c:v>
                </c:pt>
                <c:pt idx="2">
                  <c:v>5061.2057999999997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541248"/>
        <c:axId val="131559424"/>
        <c:axId val="0"/>
      </c:bar3DChart>
      <c:catAx>
        <c:axId val="13154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559424"/>
        <c:crosses val="autoZero"/>
        <c:auto val="1"/>
        <c:lblAlgn val="ctr"/>
        <c:lblOffset val="100"/>
        <c:noMultiLvlLbl val="0"/>
      </c:catAx>
      <c:valAx>
        <c:axId val="131559424"/>
        <c:scaling>
          <c:orientation val="minMax"/>
        </c:scaling>
        <c:delete val="1"/>
        <c:axPos val="l"/>
        <c:majorGridlines/>
        <c:numFmt formatCode="#,##0.000" sourceLinked="1"/>
        <c:majorTickMark val="out"/>
        <c:minorTickMark val="none"/>
        <c:tickLblPos val="nextTo"/>
        <c:crossAx val="1315412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0.6782</cdr:x>
      <cdr:y>0.83525</cdr:y>
    </cdr:from>
    <cdr:to>
      <cdr:x>0.86123</cdr:x>
      <cdr:y>0.85632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6175074" y="4241265"/>
          <a:ext cx="1666504" cy="10699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0.01342</cdr:x>
      <cdr:y>0.13506</cdr:y>
    </cdr:from>
    <cdr:to>
      <cdr:x>0.11384</cdr:x>
      <cdr:y>0.2251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165" y="6858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90 529</a:t>
          </a:r>
          <a:endParaRPr lang="ru-RU" sz="1800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0.02523</cdr:x>
      <cdr:y>0.81748</cdr:y>
    </cdr:from>
    <cdr:to>
      <cdr:x>0.12565</cdr:x>
      <cdr:y>0.90751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9693" y="4151009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0</a:t>
          </a:r>
          <a:endParaRPr lang="ru-RU" sz="1800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0.10577</cdr:x>
      <cdr:y>0.15421</cdr:y>
    </cdr:from>
    <cdr:to>
      <cdr:x>0.11004</cdr:x>
      <cdr:y>0.86207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963038" y="783077"/>
          <a:ext cx="38911" cy="359437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0.04306</cdr:x>
      <cdr:y>0.80517</cdr:y>
    </cdr:from>
    <cdr:to>
      <cdr:x>0.37519</cdr:x>
      <cdr:y>0.95892</cdr:y>
    </cdr:to>
    <cdr:sp macro="" textlink="">
      <cdr:nvSpPr>
        <cdr:cNvPr id="2" name="TextBox 62"/>
        <cdr:cNvSpPr txBox="1"/>
      </cdr:nvSpPr>
      <cdr:spPr>
        <a:xfrm xmlns:a="http://schemas.openxmlformats.org/drawingml/2006/main">
          <a:off x="132449" y="1495376"/>
          <a:ext cx="1021562" cy="2855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dirty="0"/>
            <a:t>2022 (факт)</a:t>
          </a:r>
        </a:p>
      </cdr:txBody>
    </cdr:sp>
  </cdr:relSizeAnchor>
  <cdr:relSizeAnchor xmlns:cdr="http://schemas.openxmlformats.org/drawingml/2006/chartDrawing">
    <cdr:from>
      <cdr:x>0.36233</cdr:x>
      <cdr:y>0.80868</cdr:y>
    </cdr:from>
    <cdr:to>
      <cdr:x>0.69446</cdr:x>
      <cdr:y>0.95782</cdr:y>
    </cdr:to>
    <cdr:sp macro="" textlink="">
      <cdr:nvSpPr>
        <cdr:cNvPr id="3" name="TextBox 57"/>
        <cdr:cNvSpPr txBox="1"/>
      </cdr:nvSpPr>
      <cdr:spPr>
        <a:xfrm xmlns:a="http://schemas.openxmlformats.org/drawingml/2006/main">
          <a:off x="1114441" y="1501899"/>
          <a:ext cx="102156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dirty="0"/>
            <a:t>2023 (факт)</a:t>
          </a:r>
        </a:p>
      </cdr:txBody>
    </cdr:sp>
  </cdr:relSizeAnchor>
  <cdr:relSizeAnchor xmlns:cdr="http://schemas.openxmlformats.org/drawingml/2006/chartDrawing">
    <cdr:from>
      <cdr:x>0.77178</cdr:x>
      <cdr:y>0.60666</cdr:y>
    </cdr:from>
    <cdr:to>
      <cdr:x>0.99755</cdr:x>
      <cdr:y>0.83867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2373805" y="1126714"/>
          <a:ext cx="694421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en-US" sz="1100" dirty="0" smtClean="0"/>
            <a:t>535 566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0.46516</cdr:x>
      <cdr:y>0.47757</cdr:y>
    </cdr:from>
    <cdr:to>
      <cdr:x>0.69093</cdr:x>
      <cdr:y>0.61843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30719" y="886957"/>
          <a:ext cx="694421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en-US" sz="1100" dirty="0" smtClean="0"/>
            <a:t>542 588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0.08379</cdr:x>
      <cdr:y>0.06873</cdr:y>
    </cdr:from>
    <cdr:to>
      <cdr:x>0.30956</cdr:x>
      <cdr:y>0.20959</cdr:y>
    </cdr:to>
    <cdr:sp macro="" textlink="">
      <cdr:nvSpPr>
        <cdr:cNvPr id="6" name="TextBox 4"/>
        <cdr:cNvSpPr txBox="1"/>
      </cdr:nvSpPr>
      <cdr:spPr>
        <a:xfrm xmlns:a="http://schemas.openxmlformats.org/drawingml/2006/main">
          <a:off x="257705" y="127641"/>
          <a:ext cx="694421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en-US" sz="1100" dirty="0" smtClean="0"/>
            <a:t>575 020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71" y="2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CF30E-9A4B-455C-8765-E9F171C46C20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108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71" y="9429108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78E759-583C-4D32-8031-A7A88A51D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88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071" y="2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5AD68-C40B-428C-AF28-7A20312D2391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095" y="4716155"/>
            <a:ext cx="5437491" cy="4464988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108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071" y="9429108"/>
            <a:ext cx="2945984" cy="49593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456831-54D6-4509-BAA1-CB81FFC56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8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3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0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0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F7B8-7AA4-4ACA-B8D0-BB9283D14630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0F6C8-F3D9-4D29-9BDA-789054CD59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684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D1FF-6CF2-4ED3-82DF-AA04D3063AC1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35FD-5801-4376-AE94-88EEF0A99C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5137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0563-70FE-4962-91B6-7217131E7D03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946BA-6F9C-467B-BF52-43A9A04D8D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803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2059-42CC-4ADF-9A36-1C34084DA412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50C9D-DDB8-4B6A-9E48-D83E2F61B3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494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9D7F-8D09-48A2-A5AF-6ECF6B723BC9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74A5-3589-4464-AC8B-F3B0B25525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3320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C98F-EBF6-438E-993B-BCE0370286B1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BFB6-A7DB-4390-9955-73294983EB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75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C8298-6087-4916-A91E-8B0DAF03798C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E190-5633-430E-ACF3-54EA1AD557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6938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DDEB-D82D-4914-8B5F-0E64CFC0AF76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25D2-86C9-4988-9461-3D1F811CF2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3409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BE8B9-BEFD-4344-AEFE-B77ECCA99895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81C6-A267-4BBA-BD65-E7EDE16E8D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26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223C-FFE1-4A86-8B5E-6582AD29DB05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F797-2F95-40CD-AA40-430F7B4CC1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3736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19F4-C2FE-4F52-B523-FCA5F8D86987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E18C-4058-431D-9275-62DCA69D71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5069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93AE8A-3FB4-4FE0-B5B5-ECE5F6B20D62}" type="datetimeFigureOut">
              <a:rPr lang="ru-RU"/>
              <a:pPr>
                <a:defRPr/>
              </a:pPr>
              <a:t>23.04.2024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C85DB5-EE23-42BB-BB86-A0FEBDC260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chart" Target="../charts/chart4.xml"/><Relationship Id="rId4" Type="http://schemas.openxmlformats.org/officeDocument/2006/relationships/image" Target="../media/image6.tiff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18541" y="2189752"/>
            <a:ext cx="1815300" cy="124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НАДЁЖНОСТЬ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ИННОВАЦИИ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ПАРТНЁРСТВО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0"/>
            <a:ext cx="970075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553" y="4417503"/>
            <a:ext cx="661772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</a:t>
            </a:r>
            <a:b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КАЛУЖСКОЙ ОБЛАСТИ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«Обеспечение сбалансированности регионов в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текущей экономической </a:t>
            </a:r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ситуации»</a:t>
            </a:r>
            <a:endParaRPr 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Валентина Ивановна Авдеева</a:t>
            </a:r>
            <a:endParaRPr 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095625" y="5592442"/>
            <a:ext cx="358140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0_Work\00 Design Docs\logok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745490"/>
            <a:ext cx="801370" cy="8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12332" y="173001"/>
            <a:ext cx="6617727" cy="583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Форум «Бюджетный процесс как инструмент обеспечения экономической стабильности»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95625" y="6400894"/>
            <a:ext cx="6617727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 апреля 2024 г.</a:t>
            </a:r>
            <a:endParaRPr 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774465" y="1303091"/>
            <a:ext cx="4312136" cy="100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</a:t>
            </a: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ВНИМАНИЕ!</a:t>
            </a:r>
            <a:endParaRPr lang="ru-RU" sz="2800" b="1" dirty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C:\Users\designer\Desktop\логотипы КО\первая-картинка-лого-для-страницы-о-бренде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5" b="13654"/>
          <a:stretch/>
        </p:blipFill>
        <p:spPr bwMode="auto">
          <a:xfrm>
            <a:off x="2825508" y="2899491"/>
            <a:ext cx="4210050" cy="3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8245264" y="491251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2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716076" y="481776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81769" y="356533"/>
            <a:ext cx="72461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600"/>
              </a:spcBef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Поступления в бюджетную систему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Российской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Федерации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ООО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«Кей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Ти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Эн Джи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Рус» </a:t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 2009-2023 годы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млн. рублей 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03709358"/>
              </p:ext>
            </p:extLst>
          </p:nvPr>
        </p:nvGraphicFramePr>
        <p:xfrm>
          <a:off x="486383" y="1361871"/>
          <a:ext cx="9105089" cy="507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ая выноска 19"/>
          <p:cNvSpPr/>
          <p:nvPr/>
        </p:nvSpPr>
        <p:spPr>
          <a:xfrm>
            <a:off x="4461673" y="2144948"/>
            <a:ext cx="2363822" cy="476655"/>
          </a:xfrm>
          <a:prstGeom prst="wedgeRectCallout">
            <a:avLst>
              <a:gd name="adj1" fmla="val -57870"/>
              <a:gd name="adj2" fmla="val 2169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том числе акцизы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22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6749" y="432839"/>
            <a:ext cx="6495323" cy="35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Предложение: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2930" y="43283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703902" y="1118681"/>
            <a:ext cx="8498196" cy="492762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Рассмотреть </a:t>
            </a:r>
            <a:r>
              <a:rPr lang="ru-RU" sz="2800" b="1" dirty="0">
                <a:solidFill>
                  <a:schemeClr val="tx1"/>
                </a:solidFill>
              </a:rPr>
              <a:t>возможность внесения изменений в статьи 50 и 56 Бюджетного кодекса Российской </a:t>
            </a:r>
            <a:r>
              <a:rPr lang="ru-RU" sz="2800" b="1" dirty="0" smtClean="0">
                <a:solidFill>
                  <a:schemeClr val="tx1"/>
                </a:solidFill>
              </a:rPr>
              <a:t>Федерации: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изменение </a:t>
            </a:r>
            <a:r>
              <a:rPr lang="ru-RU" sz="2800" b="1" dirty="0">
                <a:solidFill>
                  <a:schemeClr val="tx1"/>
                </a:solidFill>
              </a:rPr>
              <a:t>системы уплаты отдельных акцизов в пользу консолидированных бюджетов </a:t>
            </a:r>
            <a:r>
              <a:rPr lang="ru-RU" sz="2800" b="1" dirty="0" smtClean="0">
                <a:solidFill>
                  <a:schemeClr val="tx1"/>
                </a:solidFill>
              </a:rPr>
              <a:t>регионов (передать </a:t>
            </a:r>
            <a:r>
              <a:rPr lang="ru-RU" sz="2800" b="1" dirty="0">
                <a:solidFill>
                  <a:schemeClr val="tx1"/>
                </a:solidFill>
              </a:rPr>
              <a:t>на региональный уровень часть доходов от уплаты акцизов на табачную </a:t>
            </a:r>
            <a:r>
              <a:rPr lang="ru-RU" sz="2800" b="1" dirty="0" smtClean="0">
                <a:solidFill>
                  <a:schemeClr val="tx1"/>
                </a:solidFill>
              </a:rPr>
              <a:t>продукцию).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9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" y="38764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41693" y="33198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31592" y="710513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42" name="Прямоугольник 41"/>
          <p:cNvSpPr/>
          <p:nvPr/>
        </p:nvSpPr>
        <p:spPr>
          <a:xfrm>
            <a:off x="1073791" y="304488"/>
            <a:ext cx="7023886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Уплата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страховых взносов на ОМС неработающего населения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259409" y="3429000"/>
            <a:ext cx="0" cy="24949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D:\0_Work\00 Design Docs\logok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36" y="605634"/>
            <a:ext cx="420482" cy="4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875099" y="1823480"/>
            <a:ext cx="357869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Объем расходов бюджета Калужской области, млн. </a:t>
            </a:r>
            <a:r>
              <a:rPr lang="ru-RU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181712"/>
              </p:ext>
            </p:extLst>
          </p:nvPr>
        </p:nvGraphicFramePr>
        <p:xfrm>
          <a:off x="687897" y="3816577"/>
          <a:ext cx="3708843" cy="213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0384" y="4908480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1100" dirty="0"/>
              <a:t>1,244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24921" y="4333306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1100" dirty="0"/>
              <a:t>1,366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77345" y="388537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1,503</a:t>
            </a:r>
            <a:endParaRPr lang="ru-RU" sz="11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72903" y="3304707"/>
            <a:ext cx="357869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300" dirty="0">
                <a:latin typeface="Tahoma" pitchFamily="34" charset="0"/>
                <a:ea typeface="Tahoma" pitchFamily="34" charset="0"/>
                <a:cs typeface="Tahoma" pitchFamily="34" charset="0"/>
              </a:rPr>
              <a:t>Коэффициент удорожания стоимости медицинских 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услуг</a:t>
            </a:r>
            <a:r>
              <a:rPr lang="en-US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Калужской области</a:t>
            </a:r>
            <a:endParaRPr lang="ru-RU" sz="1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10406" y="5558510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1200" dirty="0" smtClean="0"/>
              <a:t>2024 (план)</a:t>
            </a:r>
            <a:endParaRPr lang="ru-RU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2202145" y="5559161"/>
            <a:ext cx="1021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/>
            </a:lvl1pPr>
          </a:lstStyle>
          <a:p>
            <a:r>
              <a:rPr lang="ru-RU" dirty="0"/>
              <a:t>2023 (факт)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03359" y="5561763"/>
            <a:ext cx="1021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/>
            </a:lvl1pPr>
          </a:lstStyle>
          <a:p>
            <a:r>
              <a:rPr lang="ru-RU" dirty="0"/>
              <a:t>2022 (факт)</a:t>
            </a:r>
          </a:p>
        </p:txBody>
      </p:sp>
      <p:graphicFrame>
        <p:nvGraphicFramePr>
          <p:cNvPr id="64" name="Диаграмма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918226"/>
              </p:ext>
            </p:extLst>
          </p:nvPr>
        </p:nvGraphicFramePr>
        <p:xfrm>
          <a:off x="941342" y="1414367"/>
          <a:ext cx="3075773" cy="1857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3006487" y="2909743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1100" dirty="0" smtClean="0"/>
              <a:t>2024 (план)</a:t>
            </a:r>
            <a:endParaRPr lang="ru-RU" sz="11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758407" y="818628"/>
            <a:ext cx="357869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300" dirty="0">
                <a:latin typeface="Tahoma" pitchFamily="34" charset="0"/>
                <a:ea typeface="Tahoma" pitchFamily="34" charset="0"/>
                <a:cs typeface="Tahoma" pitchFamily="34" charset="0"/>
              </a:rPr>
              <a:t>Численность 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неработающих граждан в Калужской области, чел.</a:t>
            </a:r>
            <a:endParaRPr lang="ru-RU" sz="1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7" name="Диаграмма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024159"/>
              </p:ext>
            </p:extLst>
          </p:nvPr>
        </p:nvGraphicFramePr>
        <p:xfrm>
          <a:off x="5372100" y="2824102"/>
          <a:ext cx="4175760" cy="3126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997395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2930" y="43283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2000" b="1" dirty="0" smtClean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776324" y="1023757"/>
            <a:ext cx="8498196" cy="548404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Внести </a:t>
            </a:r>
            <a:r>
              <a:rPr lang="ru-RU" sz="2800" b="1" dirty="0">
                <a:solidFill>
                  <a:schemeClr val="tx1"/>
                </a:solidFill>
              </a:rPr>
              <a:t>изменения в статью 8 Федерального </a:t>
            </a:r>
            <a:r>
              <a:rPr lang="ru-RU" sz="2800" b="1" dirty="0" smtClean="0">
                <a:solidFill>
                  <a:schemeClr val="tx1"/>
                </a:solidFill>
              </a:rPr>
              <a:t>закона от </a:t>
            </a:r>
            <a:r>
              <a:rPr lang="ru-RU" sz="2800" b="1" dirty="0">
                <a:solidFill>
                  <a:schemeClr val="tx1"/>
                </a:solidFill>
              </a:rPr>
              <a:t>29 ноября 2010 г. </a:t>
            </a:r>
            <a:r>
              <a:rPr lang="ru-RU" sz="2800" b="1" dirty="0" smtClean="0">
                <a:solidFill>
                  <a:schemeClr val="tx1"/>
                </a:solidFill>
              </a:rPr>
              <a:t>№ </a:t>
            </a:r>
            <a:r>
              <a:rPr lang="ru-RU" sz="2800" b="1" dirty="0">
                <a:solidFill>
                  <a:schemeClr val="tx1"/>
                </a:solidFill>
              </a:rPr>
              <a:t>326-ФЗ  «Об обязательном медицинском страховании в Российской Федерации</a:t>
            </a:r>
            <a:r>
              <a:rPr lang="ru-RU" sz="2800" b="1" dirty="0" smtClean="0">
                <a:solidFill>
                  <a:schemeClr val="tx1"/>
                </a:solidFill>
              </a:rPr>
              <a:t>»: передать </a:t>
            </a:r>
            <a:r>
              <a:rPr lang="ru-RU" sz="2800" b="1" dirty="0">
                <a:solidFill>
                  <a:schemeClr val="tx1"/>
                </a:solidFill>
              </a:rPr>
              <a:t>с регионального на федеральный уровень полномочия по уплате страховых взносов на ОМС неработающего </a:t>
            </a:r>
            <a:r>
              <a:rPr lang="ru-RU" sz="2800" b="1" dirty="0" smtClean="0">
                <a:solidFill>
                  <a:schemeClr val="tx1"/>
                </a:solidFill>
              </a:rPr>
              <a:t>населения.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9148" y="513744"/>
            <a:ext cx="6495323" cy="35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Предложение: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50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2930" y="43283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1439148" y="390313"/>
            <a:ext cx="678378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Существующая нагрузка на субъект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РФ </a:t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(факт 2023 года)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9854" y="1026758"/>
            <a:ext cx="702605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Софинансирование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обеспечения федеральных льготников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3893" y="1468877"/>
            <a:ext cx="5583677" cy="690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Общее количество федеральных льготников всего, чел. 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3892" y="2255195"/>
            <a:ext cx="5583677" cy="690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Общее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федеральных льготников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(без отказа), </a:t>
            </a:r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чел.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3387" y="3112851"/>
            <a:ext cx="5904690" cy="13132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Норматив финансовых затрат в месяц на одного гражданина, получающего государственную социальную помощь в виде социально услуги по обеспечению в соответствии со стандартами медицинской помощи по рецептам врача (фельдшера) лекарственными препаратами для медицинского применения, медицинскими изделиями, а также специализированными продуктами лечебного питания для детей-инвалидов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26094" y="1483469"/>
            <a:ext cx="1371600" cy="6906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157 312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26094" y="2255195"/>
            <a:ext cx="1371600" cy="6906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27 057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19090" y="3251470"/>
            <a:ext cx="1585608" cy="1035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1 127,8 руб.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6928" y="4601183"/>
            <a:ext cx="3891063" cy="79766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Объем средств полученных из федерального бюджета на указанных федеральных льготников</a:t>
            </a:r>
            <a:endParaRPr lang="ru-RU" sz="16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53168" y="4618207"/>
            <a:ext cx="1546466" cy="72146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366 179,7</a:t>
            </a:r>
            <a:br>
              <a:rPr lang="ru-RU" dirty="0" smtClean="0"/>
            </a:br>
            <a:r>
              <a:rPr lang="ru-RU" dirty="0" smtClean="0"/>
              <a:t>тыс. рублей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6927" y="5505854"/>
            <a:ext cx="4364115" cy="95898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Объем средств дополнительно выделенных из бюджета Калужской области сверх норматива для обеспечения указанных федеральных льготников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53167" y="5505853"/>
            <a:ext cx="1809113" cy="9589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352 240,1</a:t>
            </a:r>
            <a:br>
              <a:rPr lang="ru-RU" dirty="0" smtClean="0"/>
            </a:br>
            <a:r>
              <a:rPr lang="ru-RU" dirty="0" smtClean="0"/>
              <a:t>тыс.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07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2930" y="43283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482739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554477" y="898503"/>
            <a:ext cx="8809495" cy="560930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tx1"/>
                </a:solidFill>
              </a:rPr>
              <a:t>– пересмотреть федеральный норматив финансовых затрат на лекарственное обеспечение одного гражданина в месяц</a:t>
            </a:r>
            <a:r>
              <a:rPr lang="ru-RU" sz="2500" b="1" dirty="0" smtClean="0">
                <a:solidFill>
                  <a:schemeClr val="tx1"/>
                </a:solidFill>
              </a:rPr>
              <a:t>;</a:t>
            </a:r>
          </a:p>
          <a:p>
            <a:pPr algn="ctr"/>
            <a:endParaRPr lang="ru-RU" sz="2500" b="1" dirty="0">
              <a:solidFill>
                <a:schemeClr val="tx1"/>
              </a:solidFill>
            </a:endParaRPr>
          </a:p>
          <a:p>
            <a:pPr algn="ctr"/>
            <a:r>
              <a:rPr lang="ru-RU" sz="2500" b="1" dirty="0">
                <a:solidFill>
                  <a:schemeClr val="tx1"/>
                </a:solidFill>
              </a:rPr>
              <a:t>– привести в соответствие положения Федерального закона «О государственной социальной помощи» и постановления </a:t>
            </a:r>
            <a:r>
              <a:rPr lang="ru-RU" sz="2500" b="1" dirty="0" smtClean="0">
                <a:solidFill>
                  <a:schemeClr val="tx1"/>
                </a:solidFill>
              </a:rPr>
              <a:t/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№ </a:t>
            </a:r>
            <a:r>
              <a:rPr lang="ru-RU" sz="2500" b="1" dirty="0">
                <a:solidFill>
                  <a:schemeClr val="tx1"/>
                </a:solidFill>
              </a:rPr>
              <a:t>890 в целях исключения дублирования предоставляемых </a:t>
            </a:r>
            <a:r>
              <a:rPr lang="ru-RU" sz="2500" b="1" dirty="0" smtClean="0">
                <a:solidFill>
                  <a:schemeClr val="tx1"/>
                </a:solidFill>
              </a:rPr>
              <a:t>льгот;</a:t>
            </a:r>
          </a:p>
          <a:p>
            <a:pPr algn="ctr"/>
            <a:endParaRPr lang="ru-RU" sz="25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500" b="1" dirty="0">
                <a:solidFill>
                  <a:schemeClr val="tx1"/>
                </a:solidFill>
              </a:rPr>
              <a:t>–</a:t>
            </a:r>
            <a:r>
              <a:rPr lang="ru-RU" sz="2500" b="1" dirty="0" smtClean="0">
                <a:solidFill>
                  <a:schemeClr val="tx1"/>
                </a:solidFill>
              </a:rPr>
              <a:t> передать </a:t>
            </a:r>
            <a:r>
              <a:rPr lang="ru-RU" sz="2500" b="1" dirty="0">
                <a:solidFill>
                  <a:schemeClr val="tx1"/>
                </a:solidFill>
              </a:rPr>
              <a:t>на федеральный уровень обеспечение лекарственными препаратами для лечения заболеваний, включенных в перечень </a:t>
            </a:r>
            <a:r>
              <a:rPr lang="ru-RU" sz="2500" b="1" dirty="0" err="1">
                <a:solidFill>
                  <a:schemeClr val="tx1"/>
                </a:solidFill>
              </a:rPr>
              <a:t>орфанных</a:t>
            </a:r>
            <a:r>
              <a:rPr lang="ru-RU" sz="2500" b="1" dirty="0">
                <a:solidFill>
                  <a:schemeClr val="tx1"/>
                </a:solidFill>
              </a:rPr>
              <a:t>. </a:t>
            </a:r>
          </a:p>
          <a:p>
            <a:pPr algn="ctr"/>
            <a:endParaRPr lang="ru-RU" sz="25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9148" y="513744"/>
            <a:ext cx="6495323" cy="35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Предложение: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3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4" y="0"/>
            <a:ext cx="9906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6024" y="480611"/>
            <a:ext cx="7522960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Долговая политики</a:t>
            </a:r>
            <a:endParaRPr lang="ru-RU" sz="16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82930" y="432839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385651" y="442195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>
            <a:off x="679854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505855" y="1375747"/>
            <a:ext cx="4158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послании от 29.02.2024 </a:t>
            </a:r>
            <a:r>
              <a:rPr lang="ru-RU" dirty="0"/>
              <a:t>Федеральному Собранию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Президент </a:t>
            </a:r>
            <a:r>
              <a:rPr lang="ru-RU" dirty="0"/>
              <a:t>РФ </a:t>
            </a:r>
            <a:r>
              <a:rPr lang="ru-RU" dirty="0" err="1"/>
              <a:t>В.В.Путин</a:t>
            </a:r>
            <a:r>
              <a:rPr lang="ru-RU" dirty="0"/>
              <a:t> огласил основные цели и стратегические задачи развития страны.</a:t>
            </a:r>
          </a:p>
          <a:p>
            <a:r>
              <a:rPr lang="ru-RU" b="1" dirty="0"/>
              <a:t>В части регионального развития приняты важные решения:</a:t>
            </a:r>
          </a:p>
          <a:p>
            <a:r>
              <a:rPr lang="ru-RU" dirty="0"/>
              <a:t>- 2/3 задолженностей регионов по бюджетным кредитам будут списаны и целевым образом направлены на поддержку инвестиций и инфраструктурные проекты;</a:t>
            </a:r>
          </a:p>
          <a:p>
            <a:r>
              <a:rPr lang="ru-RU" dirty="0"/>
              <a:t>- средства от возврата инвестиционных бюджетных кредитов будут вновь направляться в регионы.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2" y="2183143"/>
            <a:ext cx="4733925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832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2929" y="432839"/>
            <a:ext cx="669215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00122" y="855206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222936" y="607994"/>
            <a:ext cx="1141036" cy="415763"/>
            <a:chOff x="680271" y="5819861"/>
            <a:chExt cx="1141036" cy="4157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37789" t="26003" r="36879" b="35030"/>
            <a:stretch/>
          </p:blipFill>
          <p:spPr bwMode="auto">
            <a:xfrm>
              <a:off x="680271" y="5819861"/>
              <a:ext cx="420482" cy="415763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604" y="5904827"/>
              <a:ext cx="627703" cy="251336"/>
            </a:xfrm>
            <a:prstGeom prst="rect">
              <a:avLst/>
            </a:prstGeom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776324" y="1023757"/>
            <a:ext cx="8498196" cy="54743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Дать </a:t>
            </a:r>
            <a:r>
              <a:rPr lang="ru-RU" sz="2800" b="1" dirty="0">
                <a:solidFill>
                  <a:schemeClr val="tx1"/>
                </a:solidFill>
              </a:rPr>
              <a:t>регионам возможность направлять высвобождаемые средства на приоритетные сферы социально-экономического развития, в том числе на модернизацию и строительство коммунальной инфраструктуры.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9148" y="457444"/>
            <a:ext cx="6495323" cy="35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Предложение: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13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tion_Honda_ENG1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C0000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prezentation_Honda_ENG1</Template>
  <TotalTime>9288</TotalTime>
  <Words>377</Words>
  <Application>Microsoft Office PowerPoint</Application>
  <PresentationFormat>Лист A4 (210x297 мм)</PresentationFormat>
  <Paragraphs>77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prezentation_Honda_ENG1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Avdeeva</cp:lastModifiedBy>
  <cp:revision>1304</cp:revision>
  <cp:lastPrinted>2024-04-16T10:08:27Z</cp:lastPrinted>
  <dcterms:created xsi:type="dcterms:W3CDTF">2011-10-11T11:07:04Z</dcterms:created>
  <dcterms:modified xsi:type="dcterms:W3CDTF">2024-04-23T14:58:22Z</dcterms:modified>
</cp:coreProperties>
</file>