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2" r:id="rId3"/>
    <p:sldId id="263" r:id="rId4"/>
    <p:sldId id="291" r:id="rId5"/>
    <p:sldId id="268" r:id="rId6"/>
    <p:sldId id="269" r:id="rId7"/>
    <p:sldId id="270" r:id="rId8"/>
    <p:sldId id="272" r:id="rId9"/>
    <p:sldId id="274" r:id="rId10"/>
    <p:sldId id="275" r:id="rId11"/>
    <p:sldId id="276" r:id="rId12"/>
    <p:sldId id="278" r:id="rId13"/>
    <p:sldId id="279" r:id="rId14"/>
    <p:sldId id="282" r:id="rId15"/>
    <p:sldId id="283" r:id="rId16"/>
    <p:sldId id="285" r:id="rId17"/>
    <p:sldId id="284" r:id="rId18"/>
    <p:sldId id="281" r:id="rId19"/>
  </p:sldIdLst>
  <p:sldSz cx="9144000" cy="5143500" type="screen16x9"/>
  <p:notesSz cx="6858000" cy="9144000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37" autoAdjust="0"/>
  </p:normalViewPr>
  <p:slideViewPr>
    <p:cSldViewPr>
      <p:cViewPr varScale="1">
        <p:scale>
          <a:sx n="148" d="100"/>
          <a:sy n="148" d="100"/>
        </p:scale>
        <p:origin x="-56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A1FFE-E93E-482A-97B8-C14A9CF4E60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FE5E5-9221-44C6-BF06-90CCAC710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0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4B57-5EBA-4333-9581-E719AEE22112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638"/>
            <a:ext cx="9145600" cy="514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358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r">
              <a:lnSpc>
                <a:spcPct val="110000"/>
              </a:lnSpc>
              <a:defRPr/>
            </a:pPr>
            <a:r>
              <a:rPr lang="ru-RU" sz="1600" dirty="0">
                <a:solidFill>
                  <a:srgbClr val="0081A1"/>
                </a:solidFill>
                <a:latin typeface="Oswald"/>
              </a:rPr>
              <a:t>ВНЕШНЯЯ ПРОВЕРКА </a:t>
            </a:r>
            <a:br>
              <a:rPr lang="ru-RU" sz="1600" dirty="0">
                <a:solidFill>
                  <a:srgbClr val="0081A1"/>
                </a:solidFill>
                <a:latin typeface="Oswald"/>
              </a:rPr>
            </a:br>
            <a:r>
              <a:rPr lang="ru-RU" sz="1600" dirty="0">
                <a:solidFill>
                  <a:srgbClr val="0081A1"/>
                </a:solidFill>
                <a:latin typeface="Oswald"/>
              </a:rPr>
              <a:t>БЮДЖЕТНОЙ ОТЧЕТНОСТИ ГАБС/ТФОМС</a:t>
            </a:r>
            <a:r>
              <a:rPr lang="ru-RU" sz="2400" dirty="0">
                <a:solidFill>
                  <a:srgbClr val="0081A1"/>
                </a:solidFill>
                <a:latin typeface="Oswald"/>
              </a:rPr>
              <a:t/>
            </a:r>
            <a:br>
              <a:rPr lang="ru-RU" sz="2400" dirty="0">
                <a:solidFill>
                  <a:srgbClr val="0081A1"/>
                </a:solidFill>
                <a:latin typeface="Oswald"/>
              </a:rPr>
            </a:br>
            <a:endParaRPr lang="ru-RU" sz="2400" dirty="0"/>
          </a:p>
        </p:txBody>
      </p:sp>
      <p:pic>
        <p:nvPicPr>
          <p:cNvPr id="1026" name="Picture 2" descr="C:\Users\shkuratov\Pictures\Screenshots\Снимок экрана (22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0" y="771551"/>
            <a:ext cx="860315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3970"/>
            <a:ext cx="8229600" cy="421556"/>
          </a:xfrm>
        </p:spPr>
        <p:txBody>
          <a:bodyPr>
            <a:noAutofit/>
          </a:bodyPr>
          <a:lstStyle/>
          <a:p>
            <a:pPr lvl="0" algn="r">
              <a:lnSpc>
                <a:spcPct val="110000"/>
              </a:lnSpc>
              <a:defRPr/>
            </a:pPr>
            <a:r>
              <a:rPr lang="ru-RU" sz="1600" dirty="0">
                <a:solidFill>
                  <a:srgbClr val="0081A1"/>
                </a:solidFill>
                <a:latin typeface="Oswald"/>
              </a:rPr>
              <a:t>Формирование шаблона заключения (проверка бюджетной отчетности ГАБС)</a:t>
            </a:r>
            <a:br>
              <a:rPr lang="ru-RU" sz="1600" dirty="0">
                <a:solidFill>
                  <a:srgbClr val="0081A1"/>
                </a:solidFill>
                <a:latin typeface="Oswald"/>
              </a:rPr>
            </a:br>
            <a:endParaRPr lang="ru-RU" sz="2400" dirty="0"/>
          </a:p>
        </p:txBody>
      </p:sp>
      <p:pic>
        <p:nvPicPr>
          <p:cNvPr id="2050" name="Picture 2" descr="C:\Users\shkuratov\Pictures\Screenshots\Снимок экрана (22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28035"/>
            <a:ext cx="7248544" cy="48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2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9" y="-10046"/>
            <a:ext cx="3333056" cy="349548"/>
          </a:xfrm>
        </p:spPr>
        <p:txBody>
          <a:bodyPr>
            <a:noAutofit/>
          </a:bodyPr>
          <a:lstStyle/>
          <a:p>
            <a:pPr lvl="0" algn="r">
              <a:lnSpc>
                <a:spcPct val="110000"/>
              </a:lnSpc>
              <a:defRPr/>
            </a:pPr>
            <a:r>
              <a:rPr lang="ru-RU" sz="1600" dirty="0">
                <a:solidFill>
                  <a:srgbClr val="0081A1"/>
                </a:solidFill>
                <a:latin typeface="Oswald"/>
              </a:rPr>
              <a:t>Оценка реализации госпрограмм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11511"/>
            <a:ext cx="4572000" cy="1538883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ru-RU" sz="1400" dirty="0">
                <a:solidFill>
                  <a:srgbClr val="0081A1"/>
                </a:solidFill>
                <a:latin typeface="Oswald"/>
                <a:ea typeface="+mj-ea"/>
                <a:cs typeface="+mj-cs"/>
              </a:rPr>
              <a:t>МЕТОДИКА ОЦЕНКИ РЕАЛИЗАЦИИ ГОСУДАРСТВЕННЫХ ПРОГРАММ В РАМКАХ ОСУЩЕСТВЛЕНИЯ ПОСЛЕДУЮЩЕГО КОНТРОЛЯ </a:t>
            </a:r>
            <a:br>
              <a:rPr lang="ru-RU" sz="1400" dirty="0">
                <a:solidFill>
                  <a:srgbClr val="0081A1"/>
                </a:solidFill>
                <a:latin typeface="Oswald"/>
                <a:ea typeface="+mj-ea"/>
                <a:cs typeface="+mj-cs"/>
              </a:rPr>
            </a:br>
            <a:r>
              <a:rPr lang="ru-RU" sz="1400" dirty="0">
                <a:solidFill>
                  <a:srgbClr val="0081A1"/>
                </a:solidFill>
                <a:latin typeface="Oswald"/>
                <a:ea typeface="+mj-ea"/>
                <a:cs typeface="+mj-cs"/>
              </a:rPr>
              <a:t>ЗА ИСПОЛНЕНИЕМ БЮДЖЕТА </a:t>
            </a:r>
          </a:p>
          <a:p>
            <a:pPr algn="ctr" fontAlgn="base" hangingPunct="0"/>
            <a:endParaRPr lang="ru-RU" sz="1400" b="1" dirty="0"/>
          </a:p>
          <a:p>
            <a:pPr algn="ctr" fontAlgn="base" hangingPunct="0"/>
            <a:r>
              <a:rPr lang="ru-RU" sz="1200" dirty="0">
                <a:solidFill>
                  <a:srgbClr val="0081A1"/>
                </a:solidFill>
                <a:latin typeface="Oswald"/>
                <a:ea typeface="+mj-ea"/>
                <a:cs typeface="+mj-cs"/>
              </a:rPr>
              <a:t>УТВЕРЖДЕНА Коллегией Счетной палаты Российской Федерации (протокол от 28 февраля 2023 г. № 9К (1614)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2080" y="339503"/>
            <a:ext cx="3737068" cy="18754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just"/>
            <a:r>
              <a:rPr lang="ru-RU" sz="900" dirty="0"/>
              <a:t>Разработана в целях определения алгоритма оценки реализации государственных программ (комплексных программ)* РФ в ходе внешней проверки годового отчета об исполнении бюджета и подготовки заключения на годовой отчет об исполнении бюджета*. Оценка реализации осуществляется в формате экспресс-оценки </a:t>
            </a:r>
          </a:p>
          <a:p>
            <a:pPr algn="just"/>
            <a:endParaRPr lang="ru-RU" sz="900" dirty="0"/>
          </a:p>
          <a:p>
            <a:pPr algn="just"/>
            <a:r>
              <a:rPr lang="ru-RU" sz="900" dirty="0"/>
              <a:t>* Часть 8 </a:t>
            </a:r>
            <a:r>
              <a:rPr lang="x-none" sz="900"/>
              <a:t>стать</a:t>
            </a:r>
            <a:r>
              <a:rPr lang="ru-RU" sz="900" dirty="0"/>
              <a:t>и 14</a:t>
            </a:r>
            <a:r>
              <a:rPr lang="x-none" sz="900"/>
              <a:t> Федерального закона</a:t>
            </a:r>
            <a:r>
              <a:rPr lang="ru-RU" sz="900" dirty="0"/>
              <a:t> от 5 апреля 2013 г.</a:t>
            </a:r>
            <a:r>
              <a:rPr lang="x-none" sz="900"/>
              <a:t> № 41-ФЗ</a:t>
            </a:r>
            <a:r>
              <a:rPr lang="ru-RU" sz="900" dirty="0"/>
              <a:t> «О Счетной палате Российской Федерации» (далее – Федеральный закон № 41-ФЗ);</a:t>
            </a:r>
          </a:p>
          <a:p>
            <a:pPr algn="just"/>
            <a:r>
              <a:rPr lang="ru-RU" sz="900" dirty="0"/>
              <a:t>* Часть 4 </a:t>
            </a:r>
            <a:r>
              <a:rPr lang="x-none" sz="900"/>
              <a:t>стать</a:t>
            </a:r>
            <a:r>
              <a:rPr lang="ru-RU" sz="900" dirty="0"/>
              <a:t>и 20</a:t>
            </a:r>
            <a:r>
              <a:rPr lang="x-none" sz="900"/>
              <a:t> Федерального закона № 41-ФЗ.</a:t>
            </a:r>
            <a:endParaRPr lang="ru-RU" sz="900" dirty="0"/>
          </a:p>
          <a:p>
            <a:pPr algn="just"/>
            <a:r>
              <a:rPr lang="ru-RU" sz="900" dirty="0"/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496" y="3075807"/>
            <a:ext cx="4680520" cy="2016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endParaRPr lang="ru-RU" sz="900" dirty="0">
              <a:solidFill>
                <a:schemeClr val="tx1"/>
              </a:solidFill>
            </a:endParaRPr>
          </a:p>
          <a:p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dirty="0">
                <a:solidFill>
                  <a:schemeClr val="tx1"/>
                </a:solidFill>
              </a:rPr>
              <a:t>1) оценка кассового исполнения по расходам </a:t>
            </a:r>
            <a:r>
              <a:rPr lang="ru-RU" sz="900" dirty="0" smtClean="0">
                <a:solidFill>
                  <a:schemeClr val="tx1"/>
                </a:solidFill>
              </a:rPr>
              <a:t>бюджета </a:t>
            </a:r>
            <a:r>
              <a:rPr lang="ru-RU" sz="900" dirty="0">
                <a:solidFill>
                  <a:schemeClr val="tx1"/>
                </a:solidFill>
              </a:rPr>
              <a:t/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на реализацию государственной программы за отчетный год;</a:t>
            </a:r>
          </a:p>
          <a:p>
            <a:r>
              <a:rPr lang="ru-RU" sz="900" dirty="0">
                <a:solidFill>
                  <a:schemeClr val="tx1"/>
                </a:solidFill>
              </a:rPr>
              <a:t>2) анализ объема проектной части государственной программы;</a:t>
            </a:r>
          </a:p>
          <a:p>
            <a:r>
              <a:rPr lang="ru-RU" sz="900" dirty="0">
                <a:solidFill>
                  <a:schemeClr val="tx1"/>
                </a:solidFill>
              </a:rPr>
              <a:t>3) оценка объема изменений, внесенных в сводную бюджетную роспись </a:t>
            </a:r>
            <a:r>
              <a:rPr lang="ru-RU" sz="900" dirty="0" smtClean="0">
                <a:solidFill>
                  <a:schemeClr val="tx1"/>
                </a:solidFill>
              </a:rPr>
              <a:t>(</a:t>
            </a:r>
            <a:r>
              <a:rPr lang="ru-RU" sz="900" dirty="0">
                <a:solidFill>
                  <a:schemeClr val="tx1"/>
                </a:solidFill>
              </a:rPr>
              <a:t>в отчетном году);</a:t>
            </a:r>
          </a:p>
          <a:p>
            <a:r>
              <a:rPr lang="ru-RU" sz="900" dirty="0">
                <a:solidFill>
                  <a:schemeClr val="tx1"/>
                </a:solidFill>
              </a:rPr>
              <a:t>4) оценка реализации мероприятий (достижения результатов) структурных элементов государственной программы за отчетный год;</a:t>
            </a:r>
          </a:p>
          <a:p>
            <a:r>
              <a:rPr lang="ru-RU" sz="900" dirty="0">
                <a:solidFill>
                  <a:schemeClr val="tx1"/>
                </a:solidFill>
              </a:rPr>
              <a:t>5) оценка достижения плановых значений показателей государственной программы за отчетный год;</a:t>
            </a:r>
          </a:p>
          <a:p>
            <a:r>
              <a:rPr lang="ru-RU" sz="900" dirty="0">
                <a:solidFill>
                  <a:schemeClr val="tx1"/>
                </a:solidFill>
              </a:rPr>
              <a:t>6) оценка динамики дебиторской задолженности по расчетам </a:t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по авансовым платежам (за отчетный год);</a:t>
            </a:r>
          </a:p>
          <a:p>
            <a:r>
              <a:rPr lang="ru-RU" sz="900" dirty="0">
                <a:solidFill>
                  <a:schemeClr val="tx1"/>
                </a:solidFill>
              </a:rPr>
              <a:t>7) оценка ввода объектов в эксплуатацию в рамках реализации государственной программы (за отчетный год).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3075807"/>
            <a:ext cx="4392488" cy="2016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endParaRPr lang="ru-RU" sz="800" dirty="0">
              <a:solidFill>
                <a:schemeClr val="tx1"/>
              </a:solidFill>
            </a:endParaRPr>
          </a:p>
          <a:p>
            <a:endParaRPr lang="ru-RU" sz="800" dirty="0">
              <a:solidFill>
                <a:schemeClr val="tx1"/>
              </a:solidFill>
            </a:endParaRPr>
          </a:p>
          <a:p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dirty="0">
                <a:solidFill>
                  <a:schemeClr val="tx1"/>
                </a:solidFill>
              </a:rPr>
              <a:t>1) оценка состава показателей государственной программы;</a:t>
            </a:r>
          </a:p>
          <a:p>
            <a:r>
              <a:rPr lang="ru-RU" sz="900" dirty="0">
                <a:solidFill>
                  <a:schemeClr val="tx1"/>
                </a:solidFill>
              </a:rPr>
              <a:t>2) оценка стабильности состава показателей государственной программы на протяжении отчетного года;</a:t>
            </a:r>
          </a:p>
          <a:p>
            <a:r>
              <a:rPr lang="ru-RU" sz="900" dirty="0">
                <a:solidFill>
                  <a:schemeClr val="tx1"/>
                </a:solidFill>
              </a:rPr>
              <a:t>3) оценка стабильности состава показателей государственной программы за три года (в ретроспективе);</a:t>
            </a:r>
          </a:p>
          <a:p>
            <a:r>
              <a:rPr lang="ru-RU" sz="900" dirty="0">
                <a:solidFill>
                  <a:schemeClr val="tx1"/>
                </a:solidFill>
              </a:rPr>
              <a:t>4) оценка динамики плановых (фактических) значений показателей государственной программы;</a:t>
            </a:r>
          </a:p>
          <a:p>
            <a:r>
              <a:rPr lang="ru-RU" sz="900" dirty="0">
                <a:solidFill>
                  <a:schemeClr val="tx1"/>
                </a:solidFill>
              </a:rPr>
              <a:t>5) оценка количества показателей государственной программы, </a:t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по которым представлены фактические значения за отчетный год;</a:t>
            </a:r>
          </a:p>
          <a:p>
            <a:r>
              <a:rPr lang="ru-RU" sz="900" dirty="0">
                <a:solidFill>
                  <a:schemeClr val="tx1"/>
                </a:solidFill>
              </a:rPr>
              <a:t>6) оценка количества показателей государственной программы, </a:t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по которым формируется официальная статистическая информация </a:t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в соответствии с федеральным планом статистических работ и которые рассчитываются по методикам, принятым международными организациями.</a:t>
            </a:r>
          </a:p>
          <a:p>
            <a:pPr algn="ctr"/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187625" y="2427734"/>
            <a:ext cx="2448272" cy="534564"/>
            <a:chOff x="1800332" y="720087"/>
            <a:chExt cx="3024201" cy="117008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800332" y="720087"/>
              <a:ext cx="3024201" cy="1170086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857452" y="777205"/>
              <a:ext cx="2967081" cy="1112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40000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оценка исполнения государственной программы по ресурсам и результатам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292081" y="2427734"/>
            <a:ext cx="3384376" cy="534564"/>
            <a:chOff x="1800332" y="720087"/>
            <a:chExt cx="3024201" cy="117008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800332" y="720087"/>
              <a:ext cx="3024201" cy="1170086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857452" y="777205"/>
              <a:ext cx="2967081" cy="1112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/>
              <a:r>
                <a:rPr lang="ru-RU" sz="1200" dirty="0"/>
                <a:t>оценка формирования и использования системы показателей исходя из приоритетов социально-экономического развития РФ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3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3970"/>
            <a:ext cx="8229600" cy="421556"/>
          </a:xfrm>
        </p:spPr>
        <p:txBody>
          <a:bodyPr>
            <a:noAutofit/>
          </a:bodyPr>
          <a:lstStyle/>
          <a:p>
            <a:pPr lvl="0" algn="r">
              <a:lnSpc>
                <a:spcPct val="110000"/>
              </a:lnSpc>
              <a:defRPr/>
            </a:pPr>
            <a:r>
              <a:rPr lang="ru-RU" sz="1600" dirty="0">
                <a:solidFill>
                  <a:srgbClr val="0081A1"/>
                </a:solidFill>
                <a:latin typeface="Oswald"/>
              </a:rPr>
              <a:t>Оценка реализации госпрограмм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9156" y="3330929"/>
            <a:ext cx="1266501" cy="161582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1100" i="1" dirty="0"/>
              <a:t>Пример печатного представления формы по оценке исполнения государственной программы по ресурсам и результатам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21" y="3128944"/>
            <a:ext cx="7164287" cy="186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4" y="1563639"/>
            <a:ext cx="8640323" cy="1479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 descr="C:\Users\shkuratov\Pictures\Screenshots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1" y="667537"/>
            <a:ext cx="8305006" cy="169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" name="TextBox 7"/>
          <p:cNvSpPr txBox="1"/>
          <p:nvPr/>
        </p:nvSpPr>
        <p:spPr>
          <a:xfrm>
            <a:off x="6011523" y="1851671"/>
            <a:ext cx="3024336" cy="1107986"/>
          </a:xfrm>
          <a:prstGeom prst="rect">
            <a:avLst/>
          </a:prstGeom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ru-RU" sz="1100" i="1" dirty="0"/>
              <a:t>Пример формы в Системе для </a:t>
            </a:r>
            <a:r>
              <a:rPr lang="ru-RU" sz="1100" i="1" dirty="0" smtClean="0"/>
              <a:t>сбора данных </a:t>
            </a:r>
            <a:r>
              <a:rPr lang="ru-RU" sz="1100" i="1" dirty="0"/>
              <a:t>и автоматического вычисления на их основе показателей оценок. Каждый раздел отчетной формы соответствует отдельному расчету оценки исполнения государственной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5284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2906</TotalTime>
  <Words>173</Words>
  <Application>Microsoft Office PowerPoint</Application>
  <PresentationFormat>Экран (16:9)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ВНЕШНЯЯ ПРОВЕРКА  БЮДЖЕТНОЙ ОТЧЕТНОСТИ ГАБС/ТФОМС </vt:lpstr>
      <vt:lpstr>Формирование шаблона заключения (проверка бюджетной отчетности ГАБС) </vt:lpstr>
      <vt:lpstr>Оценка реализации госпрограмм</vt:lpstr>
      <vt:lpstr>Оценка реализации госпрограмм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Круглова</dc:creator>
  <cp:lastModifiedBy>Шкуратов Андрей Александрович</cp:lastModifiedBy>
  <cp:revision>89</cp:revision>
  <dcterms:created xsi:type="dcterms:W3CDTF">2020-03-19T13:38:05Z</dcterms:created>
  <dcterms:modified xsi:type="dcterms:W3CDTF">2024-04-24T06:14:44Z</dcterms:modified>
</cp:coreProperties>
</file>