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svg" ContentType="image/svg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embeddings/oleObject1.bin" ContentType="application/vnd.openxmlformats-officedocument.oleObject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3"/>
  </p:notesMasterIdLst>
  <p:sldIdLst>
    <p:sldId id="256" r:id="rId5"/>
    <p:sldId id="293" r:id="rId6"/>
    <p:sldId id="273" r:id="rId7"/>
    <p:sldId id="562" r:id="rId8"/>
    <p:sldId id="313" r:id="rId9"/>
    <p:sldId id="267" r:id="rId10"/>
    <p:sldId id="281" r:id="rId11"/>
    <p:sldId id="282" r:id="rId1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D6DD"/>
    <a:srgbClr val="36D2DA"/>
    <a:srgbClr val="7ED0B9"/>
    <a:srgbClr val="256569"/>
    <a:srgbClr val="CCE3F5"/>
    <a:srgbClr val="E7F1FA"/>
    <a:srgbClr val="D9D9D9"/>
    <a:srgbClr val="008080"/>
    <a:srgbClr val="00CC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20" autoAdjust="0"/>
  </p:normalViewPr>
  <p:slideViewPr>
    <p:cSldViewPr snapToGrid="0">
      <p:cViewPr>
        <p:scale>
          <a:sx n="125" d="100"/>
          <a:sy n="125" d="100"/>
        </p:scale>
        <p:origin x="-1096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'6 направлений'!$C$83</c:f>
              <c:strCache>
                <c:ptCount val="1"/>
                <c:pt idx="0">
                  <c:v>Уудовл</c:v>
                </c:pt>
              </c:strCache>
            </c:strRef>
          </c:tx>
          <c:spPr>
            <a:solidFill>
              <a:srgbClr val="00666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 направлений'!$B$84:$B$89</c:f>
              <c:strCache>
                <c:ptCount val="6"/>
                <c:pt idx="0">
                  <c:v>Социальное обслуживание населения</c:v>
                </c:pt>
                <c:pt idx="1">
                  <c:v>Создание благоприятных условий для развития туристской индустрии</c:v>
                </c:pt>
                <c:pt idx="2">
                  <c:v>Содействие занятости населения</c:v>
                </c:pt>
                <c:pt idx="3">
                  <c:v>Спортивная подготовка</c:v>
                </c:pt>
                <c:pt idx="4">
                  <c:v>Санаторно-курортное лечение</c:v>
                </c:pt>
                <c:pt idx="5">
                  <c:v>Оказание паллиативной медицинской помощи</c:v>
                </c:pt>
              </c:strCache>
            </c:strRef>
          </c:cat>
          <c:val>
            <c:numRef>
              <c:f>'6 направлений'!$C$84:$C$89</c:f>
              <c:numCache>
                <c:formatCode>0.00</c:formatCode>
                <c:ptCount val="6"/>
                <c:pt idx="0">
                  <c:v>4.639558823529412</c:v>
                </c:pt>
                <c:pt idx="1">
                  <c:v>4.5704</c:v>
                </c:pt>
                <c:pt idx="2">
                  <c:v>4.562928517964071</c:v>
                </c:pt>
                <c:pt idx="3">
                  <c:v>4.554444444444445</c:v>
                </c:pt>
                <c:pt idx="4">
                  <c:v>4.55</c:v>
                </c:pt>
                <c:pt idx="5">
                  <c:v>4.378461538461538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6FC-4CD3-9692-6E52987123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76089656"/>
        <c:axId val="-2075943048"/>
      </c:barChart>
      <c:catAx>
        <c:axId val="-2076089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2075943048"/>
        <c:crosses val="autoZero"/>
        <c:auto val="1"/>
        <c:lblAlgn val="ctr"/>
        <c:lblOffset val="100"/>
        <c:noMultiLvlLbl val="0"/>
      </c:catAx>
      <c:valAx>
        <c:axId val="-2075943048"/>
        <c:scaling>
          <c:orientation val="minMax"/>
          <c:max val="5.0"/>
          <c:min val="4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2076089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4BA2B0-C1B7-44B0-B62A-8F79968D5B3E}" type="doc">
      <dgm:prSet loTypeId="urn:microsoft.com/office/officeart/2008/layout/IncreasingCircleProcess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871E53C8-1B43-4E00-BF34-0B14E45F1C03}">
      <dgm:prSet phldrT="[Текст]" custT="1"/>
      <dgm:spPr/>
      <dgm:t>
        <a:bodyPr/>
        <a:lstStyle/>
        <a:p>
          <a:r>
            <a:rPr lang="ru-RU" sz="15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Финансы государственного сектора</a:t>
          </a:r>
          <a:endParaRPr lang="ru-RU" sz="1500" dirty="0">
            <a:solidFill>
              <a:schemeClr val="accent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139417-67E0-46E4-96A4-3878C4D0B8B0}" type="parTrans" cxnId="{F22B2FAA-EB7E-4397-B1EC-955DE047F971}">
      <dgm:prSet/>
      <dgm:spPr/>
      <dgm:t>
        <a:bodyPr/>
        <a:lstStyle/>
        <a:p>
          <a:endParaRPr lang="ru-RU"/>
        </a:p>
      </dgm:t>
    </dgm:pt>
    <dgm:pt modelId="{5FD8820F-F0D7-4F79-90A3-7F01B991F136}" type="sibTrans" cxnId="{F22B2FAA-EB7E-4397-B1EC-955DE047F971}">
      <dgm:prSet/>
      <dgm:spPr/>
      <dgm:t>
        <a:bodyPr/>
        <a:lstStyle/>
        <a:p>
          <a:endParaRPr lang="ru-RU"/>
        </a:p>
      </dgm:t>
    </dgm:pt>
    <dgm:pt modelId="{492B2FE3-5B20-4DE4-B226-3F2D9A996DC7}">
      <dgm:prSet phldrT="[Текст]" custT="1"/>
      <dgm:spPr/>
      <dgm:t>
        <a:bodyPr/>
        <a:lstStyle/>
        <a:p>
          <a:r>
            <a:rPr lang="ru-RU" sz="1400" b="0" i="1" dirty="0">
              <a:latin typeface="Times New Roman" panose="02020603050405020304" pitchFamily="18" charset="0"/>
              <a:cs typeface="Times New Roman" panose="02020603050405020304" pitchFamily="18" charset="0"/>
            </a:rPr>
            <a:t>Направление: «Финансы и кредит»</a:t>
          </a:r>
        </a:p>
        <a:p>
          <a:r>
            <a:rPr lang="ru-RU" sz="1400" b="0" i="1" dirty="0">
              <a:latin typeface="Times New Roman" panose="02020603050405020304" pitchFamily="18" charset="0"/>
              <a:cs typeface="Times New Roman" panose="02020603050405020304" pitchFamily="18" charset="0"/>
            </a:rPr>
            <a:t>Набор: 2024 год</a:t>
          </a:r>
        </a:p>
      </dgm:t>
    </dgm:pt>
    <dgm:pt modelId="{78D66F18-4DD8-44BB-9727-95FB464FD1B7}" type="parTrans" cxnId="{7BA2B706-E75C-4DEA-986C-CD946AFD66FD}">
      <dgm:prSet/>
      <dgm:spPr/>
      <dgm:t>
        <a:bodyPr/>
        <a:lstStyle/>
        <a:p>
          <a:endParaRPr lang="ru-RU"/>
        </a:p>
      </dgm:t>
    </dgm:pt>
    <dgm:pt modelId="{B8A884CF-5B09-43B4-B076-EDCCDA283C3E}" type="sibTrans" cxnId="{7BA2B706-E75C-4DEA-986C-CD946AFD66FD}">
      <dgm:prSet/>
      <dgm:spPr/>
      <dgm:t>
        <a:bodyPr/>
        <a:lstStyle/>
        <a:p>
          <a:endParaRPr lang="ru-RU"/>
        </a:p>
      </dgm:t>
    </dgm:pt>
    <dgm:pt modelId="{0E1A30C8-FE38-471E-8BCC-26E48251E819}" type="pres">
      <dgm:prSet presAssocID="{AA4BA2B0-C1B7-44B0-B62A-8F79968D5B3E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6607EB06-5E2C-41AC-B43E-E08E58551E7F}" type="pres">
      <dgm:prSet presAssocID="{871E53C8-1B43-4E00-BF34-0B14E45F1C03}" presName="composite" presStyleCnt="0"/>
      <dgm:spPr/>
    </dgm:pt>
    <dgm:pt modelId="{A392ECF7-6CBF-43D4-9033-0F512C1D0557}" type="pres">
      <dgm:prSet presAssocID="{871E53C8-1B43-4E00-BF34-0B14E45F1C03}" presName="BackAccent" presStyleLbl="bgShp" presStyleIdx="0" presStyleCnt="1" custLinFactNeighborX="-46700" custLinFactNeighborY="13477"/>
      <dgm:spPr/>
    </dgm:pt>
    <dgm:pt modelId="{F259DD80-E852-4FC3-9BCA-B7071188D625}" type="pres">
      <dgm:prSet presAssocID="{871E53C8-1B43-4E00-BF34-0B14E45F1C03}" presName="Accent" presStyleLbl="alignNode1" presStyleIdx="0" presStyleCnt="1" custLinFactNeighborX="-61084" custLinFactNeighborY="14489"/>
      <dgm:spPr/>
    </dgm:pt>
    <dgm:pt modelId="{EFE81D32-5254-453B-8CC6-691D7DEF3E8C}" type="pres">
      <dgm:prSet presAssocID="{871E53C8-1B43-4E00-BF34-0B14E45F1C03}" presName="Child" presStyleLbl="revTx" presStyleIdx="0" presStyleCnt="2" custAng="10800000" custFlipVert="1" custScaleX="218150" custScaleY="20460" custLinFactNeighborX="4348" custLinFactNeighborY="-376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F0D7BE-5DF8-4878-B50D-8DF4FC47B097}" type="pres">
      <dgm:prSet presAssocID="{871E53C8-1B43-4E00-BF34-0B14E45F1C03}" presName="Parent" presStyleLbl="revTx" presStyleIdx="1" presStyleCnt="2" custScaleX="230756" custLinFactNeighborX="45165" custLinFactNeighborY="-476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2B2FAA-EB7E-4397-B1EC-955DE047F971}" srcId="{AA4BA2B0-C1B7-44B0-B62A-8F79968D5B3E}" destId="{871E53C8-1B43-4E00-BF34-0B14E45F1C03}" srcOrd="0" destOrd="0" parTransId="{BD139417-67E0-46E4-96A4-3878C4D0B8B0}" sibTransId="{5FD8820F-F0D7-4F79-90A3-7F01B991F136}"/>
    <dgm:cxn modelId="{7BA2B706-E75C-4DEA-986C-CD946AFD66FD}" srcId="{871E53C8-1B43-4E00-BF34-0B14E45F1C03}" destId="{492B2FE3-5B20-4DE4-B226-3F2D9A996DC7}" srcOrd="0" destOrd="0" parTransId="{78D66F18-4DD8-44BB-9727-95FB464FD1B7}" sibTransId="{B8A884CF-5B09-43B4-B076-EDCCDA283C3E}"/>
    <dgm:cxn modelId="{7EB1D451-D451-4319-9D24-2B859A68557E}" type="presOf" srcId="{AA4BA2B0-C1B7-44B0-B62A-8F79968D5B3E}" destId="{0E1A30C8-FE38-471E-8BCC-26E48251E819}" srcOrd="0" destOrd="0" presId="urn:microsoft.com/office/officeart/2008/layout/IncreasingCircleProcess"/>
    <dgm:cxn modelId="{1794E59B-DDE4-4131-B241-6F4F1A9459D4}" type="presOf" srcId="{492B2FE3-5B20-4DE4-B226-3F2D9A996DC7}" destId="{EFE81D32-5254-453B-8CC6-691D7DEF3E8C}" srcOrd="0" destOrd="0" presId="urn:microsoft.com/office/officeart/2008/layout/IncreasingCircleProcess"/>
    <dgm:cxn modelId="{98D2D223-0F73-46A6-9D37-4C5E742F8FAF}" type="presOf" srcId="{871E53C8-1B43-4E00-BF34-0B14E45F1C03}" destId="{B0F0D7BE-5DF8-4878-B50D-8DF4FC47B097}" srcOrd="0" destOrd="0" presId="urn:microsoft.com/office/officeart/2008/layout/IncreasingCircleProcess"/>
    <dgm:cxn modelId="{1288C9AF-B8C7-45D3-B8EA-C370C3C189F4}" type="presParOf" srcId="{0E1A30C8-FE38-471E-8BCC-26E48251E819}" destId="{6607EB06-5E2C-41AC-B43E-E08E58551E7F}" srcOrd="0" destOrd="0" presId="urn:microsoft.com/office/officeart/2008/layout/IncreasingCircleProcess"/>
    <dgm:cxn modelId="{2A96A61D-EC3C-4CB6-9F68-3F89808DE35D}" type="presParOf" srcId="{6607EB06-5E2C-41AC-B43E-E08E58551E7F}" destId="{A392ECF7-6CBF-43D4-9033-0F512C1D0557}" srcOrd="0" destOrd="0" presId="urn:microsoft.com/office/officeart/2008/layout/IncreasingCircleProcess"/>
    <dgm:cxn modelId="{B20FB769-AAA9-442B-B443-5BA8B0513CF4}" type="presParOf" srcId="{6607EB06-5E2C-41AC-B43E-E08E58551E7F}" destId="{F259DD80-E852-4FC3-9BCA-B7071188D625}" srcOrd="1" destOrd="0" presId="urn:microsoft.com/office/officeart/2008/layout/IncreasingCircleProcess"/>
    <dgm:cxn modelId="{597EEFB7-A0C0-4B99-93B2-156B2106B114}" type="presParOf" srcId="{6607EB06-5E2C-41AC-B43E-E08E58551E7F}" destId="{EFE81D32-5254-453B-8CC6-691D7DEF3E8C}" srcOrd="2" destOrd="0" presId="urn:microsoft.com/office/officeart/2008/layout/IncreasingCircleProcess"/>
    <dgm:cxn modelId="{7EB9BFC5-894D-4A7A-B778-D1169EDE6E95}" type="presParOf" srcId="{6607EB06-5E2C-41AC-B43E-E08E58551E7F}" destId="{B0F0D7BE-5DF8-4878-B50D-8DF4FC47B097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336C7A-1001-4754-B8BB-0EC99C2DA276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FA6F3D1A-2C31-4600-B655-673034E216C0}">
      <dgm:prSet phldrT="[Текст]" custT="1"/>
      <dgm:spPr/>
      <dgm:t>
        <a:bodyPr/>
        <a:lstStyle/>
        <a:p>
          <a:r>
            <a:rPr lang="ru-RU" sz="14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Новые инструменты казначейского обслуживания и исполнения расходов бюджета по предоставлению средств юридическим лицам</a:t>
          </a:r>
          <a:endParaRPr lang="ru-RU" sz="1400" b="1" dirty="0"/>
        </a:p>
      </dgm:t>
    </dgm:pt>
    <dgm:pt modelId="{4D7AE153-8591-4934-8414-4568FC5C3032}" type="parTrans" cxnId="{711B4FFB-185C-46BD-8F14-537ED4C5A995}">
      <dgm:prSet/>
      <dgm:spPr/>
      <dgm:t>
        <a:bodyPr/>
        <a:lstStyle/>
        <a:p>
          <a:endParaRPr lang="ru-RU"/>
        </a:p>
      </dgm:t>
    </dgm:pt>
    <dgm:pt modelId="{FE6BE92E-2E32-447C-A09E-EB331830E54A}" type="sibTrans" cxnId="{711B4FFB-185C-46BD-8F14-537ED4C5A995}">
      <dgm:prSet/>
      <dgm:spPr/>
      <dgm:t>
        <a:bodyPr/>
        <a:lstStyle/>
        <a:p>
          <a:endParaRPr lang="ru-RU"/>
        </a:p>
      </dgm:t>
    </dgm:pt>
    <dgm:pt modelId="{70D250EF-736E-4B04-B123-FCBDE144859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27 – 31 мая 2024 года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0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(36 учебных часов)</a:t>
          </a:r>
          <a:endParaRPr lang="ru-RU" sz="1000" dirty="0"/>
        </a:p>
      </dgm:t>
    </dgm:pt>
    <dgm:pt modelId="{A21759E3-BDB0-4563-BC6F-48FC6CB1804B}" type="parTrans" cxnId="{7E0A96EB-4D2A-4DF5-89B3-58E75478F8D9}">
      <dgm:prSet/>
      <dgm:spPr/>
      <dgm:t>
        <a:bodyPr/>
        <a:lstStyle/>
        <a:p>
          <a:endParaRPr lang="ru-RU"/>
        </a:p>
      </dgm:t>
    </dgm:pt>
    <dgm:pt modelId="{92AD9ABC-28D4-4DF3-B6E2-EC43BE5ED3F6}" type="sibTrans" cxnId="{7E0A96EB-4D2A-4DF5-89B3-58E75478F8D9}">
      <dgm:prSet/>
      <dgm:spPr/>
      <dgm:t>
        <a:bodyPr/>
        <a:lstStyle/>
        <a:p>
          <a:endParaRPr lang="ru-RU"/>
        </a:p>
      </dgm:t>
    </dgm:pt>
    <dgm:pt modelId="{DBD2FE59-2743-43CC-97BF-ACF2F1003C82}" type="pres">
      <dgm:prSet presAssocID="{F6336C7A-1001-4754-B8BB-0EC99C2DA276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624A4C18-BC40-4B92-9EF0-3C85AADF122E}" type="pres">
      <dgm:prSet presAssocID="{FA6F3D1A-2C31-4600-B655-673034E216C0}" presName="Parent" presStyleLbl="node0" presStyleIdx="0" presStyleCnt="1" custScaleX="95525" custScaleY="81578">
        <dgm:presLayoutVars>
          <dgm:chMax val="5"/>
          <dgm:chPref val="5"/>
        </dgm:presLayoutVars>
      </dgm:prSet>
      <dgm:spPr/>
      <dgm:t>
        <a:bodyPr/>
        <a:lstStyle/>
        <a:p>
          <a:endParaRPr lang="ru-RU"/>
        </a:p>
      </dgm:t>
    </dgm:pt>
    <dgm:pt modelId="{40DEC37E-5172-4A87-A4A3-94D890327078}" type="pres">
      <dgm:prSet presAssocID="{FA6F3D1A-2C31-4600-B655-673034E216C0}" presName="Accent1" presStyleLbl="node1" presStyleIdx="0" presStyleCnt="9" custLinFactX="100000" custLinFactY="100000" custLinFactNeighborX="140645" custLinFactNeighborY="109909"/>
      <dgm:spPr/>
    </dgm:pt>
    <dgm:pt modelId="{82B1433B-C8E9-4D1F-9EC3-47E06257209A}" type="pres">
      <dgm:prSet presAssocID="{FA6F3D1A-2C31-4600-B655-673034E216C0}" presName="Accent2" presStyleLbl="node1" presStyleIdx="1" presStyleCnt="9" custLinFactX="46340" custLinFactNeighborX="100000" custLinFactNeighborY="-78147"/>
      <dgm:spPr/>
    </dgm:pt>
    <dgm:pt modelId="{8A588B02-EF95-478B-BBE5-9363228F5D94}" type="pres">
      <dgm:prSet presAssocID="{FA6F3D1A-2C31-4600-B655-673034E216C0}" presName="Accent3" presStyleLbl="node1" presStyleIdx="2" presStyleCnt="9" custLinFactX="-29366" custLinFactNeighborX="-100000" custLinFactNeighborY="38294"/>
      <dgm:spPr/>
    </dgm:pt>
    <dgm:pt modelId="{1E903688-1C25-44A0-86E3-14AF4D9042F7}" type="pres">
      <dgm:prSet presAssocID="{FA6F3D1A-2C31-4600-B655-673034E216C0}" presName="Accent4" presStyleLbl="node1" presStyleIdx="3" presStyleCnt="9" custLinFactY="-100000" custLinFactNeighborX="94378" custLinFactNeighborY="-146422"/>
      <dgm:spPr/>
    </dgm:pt>
    <dgm:pt modelId="{5A3D6B35-497F-4402-B45E-C09397CEF1C9}" type="pres">
      <dgm:prSet presAssocID="{FA6F3D1A-2C31-4600-B655-673034E216C0}" presName="Accent5" presStyleLbl="node1" presStyleIdx="4" presStyleCnt="9"/>
      <dgm:spPr/>
    </dgm:pt>
    <dgm:pt modelId="{D92F7AAD-2E46-40C0-93C4-868C68F104DF}" type="pres">
      <dgm:prSet presAssocID="{FA6F3D1A-2C31-4600-B655-673034E216C0}" presName="Accent6" presStyleLbl="node1" presStyleIdx="5" presStyleCnt="9"/>
      <dgm:spPr/>
    </dgm:pt>
    <dgm:pt modelId="{95502F8B-5858-44CC-97FC-E16BEC35FC18}" type="pres">
      <dgm:prSet presAssocID="{70D250EF-736E-4B04-B123-FCBDE1448599}" presName="Child1" presStyleLbl="node1" presStyleIdx="6" presStyleCnt="9" custScaleX="114433" custScaleY="122644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3A7D73D0-BD9D-48CF-A57C-B4AE79DA2EE5}" type="pres">
      <dgm:prSet presAssocID="{70D250EF-736E-4B04-B123-FCBDE1448599}" presName="Accent7" presStyleCnt="0"/>
      <dgm:spPr/>
    </dgm:pt>
    <dgm:pt modelId="{9E22E7CD-151F-4921-A166-73E0F7B11CCE}" type="pres">
      <dgm:prSet presAssocID="{70D250EF-736E-4B04-B123-FCBDE1448599}" presName="AccentHold1" presStyleLbl="node1" presStyleIdx="7" presStyleCnt="9" custLinFactNeighborX="66723" custLinFactNeighborY="-5631"/>
      <dgm:spPr/>
    </dgm:pt>
    <dgm:pt modelId="{8E61FADD-6F86-4504-A32D-B3BC94A8D480}" type="pres">
      <dgm:prSet presAssocID="{70D250EF-736E-4B04-B123-FCBDE1448599}" presName="Accent8" presStyleCnt="0"/>
      <dgm:spPr/>
    </dgm:pt>
    <dgm:pt modelId="{6AAAC5BB-FCEB-472D-A0CC-69C3D243E500}" type="pres">
      <dgm:prSet presAssocID="{70D250EF-736E-4B04-B123-FCBDE1448599}" presName="AccentHold2" presStyleLbl="node1" presStyleIdx="8" presStyleCnt="9" custLinFactX="84450" custLinFactNeighborX="100000" custLinFactNeighborY="-4757"/>
      <dgm:spPr/>
    </dgm:pt>
  </dgm:ptLst>
  <dgm:cxnLst>
    <dgm:cxn modelId="{711B4FFB-185C-46BD-8F14-537ED4C5A995}" srcId="{F6336C7A-1001-4754-B8BB-0EC99C2DA276}" destId="{FA6F3D1A-2C31-4600-B655-673034E216C0}" srcOrd="0" destOrd="0" parTransId="{4D7AE153-8591-4934-8414-4568FC5C3032}" sibTransId="{FE6BE92E-2E32-447C-A09E-EB331830E54A}"/>
    <dgm:cxn modelId="{D2C48A87-FC4C-4523-9445-C28FEE71ED6B}" type="presOf" srcId="{FA6F3D1A-2C31-4600-B655-673034E216C0}" destId="{624A4C18-BC40-4B92-9EF0-3C85AADF122E}" srcOrd="0" destOrd="0" presId="urn:microsoft.com/office/officeart/2009/3/layout/CircleRelationship"/>
    <dgm:cxn modelId="{AB57BC3C-C768-4798-81C8-6FD81AADA3A0}" type="presOf" srcId="{70D250EF-736E-4B04-B123-FCBDE1448599}" destId="{95502F8B-5858-44CC-97FC-E16BEC35FC18}" srcOrd="0" destOrd="0" presId="urn:microsoft.com/office/officeart/2009/3/layout/CircleRelationship"/>
    <dgm:cxn modelId="{CF023F5E-54C2-4498-853E-D9465583C9BD}" type="presOf" srcId="{F6336C7A-1001-4754-B8BB-0EC99C2DA276}" destId="{DBD2FE59-2743-43CC-97BF-ACF2F1003C82}" srcOrd="0" destOrd="0" presId="urn:microsoft.com/office/officeart/2009/3/layout/CircleRelationship"/>
    <dgm:cxn modelId="{7E0A96EB-4D2A-4DF5-89B3-58E75478F8D9}" srcId="{FA6F3D1A-2C31-4600-B655-673034E216C0}" destId="{70D250EF-736E-4B04-B123-FCBDE1448599}" srcOrd="0" destOrd="0" parTransId="{A21759E3-BDB0-4563-BC6F-48FC6CB1804B}" sibTransId="{92AD9ABC-28D4-4DF3-B6E2-EC43BE5ED3F6}"/>
    <dgm:cxn modelId="{5604E521-110D-4D30-9E68-DEDDB081D5E1}" type="presParOf" srcId="{DBD2FE59-2743-43CC-97BF-ACF2F1003C82}" destId="{624A4C18-BC40-4B92-9EF0-3C85AADF122E}" srcOrd="0" destOrd="0" presId="urn:microsoft.com/office/officeart/2009/3/layout/CircleRelationship"/>
    <dgm:cxn modelId="{D8352FAD-6BF7-471A-92D5-8BE323359B49}" type="presParOf" srcId="{DBD2FE59-2743-43CC-97BF-ACF2F1003C82}" destId="{40DEC37E-5172-4A87-A4A3-94D890327078}" srcOrd="1" destOrd="0" presId="urn:microsoft.com/office/officeart/2009/3/layout/CircleRelationship"/>
    <dgm:cxn modelId="{50F68E85-B2D3-471E-AA16-183154EB7122}" type="presParOf" srcId="{DBD2FE59-2743-43CC-97BF-ACF2F1003C82}" destId="{82B1433B-C8E9-4D1F-9EC3-47E06257209A}" srcOrd="2" destOrd="0" presId="urn:microsoft.com/office/officeart/2009/3/layout/CircleRelationship"/>
    <dgm:cxn modelId="{E9C9269D-2310-488F-BE18-038F6DF9F5B9}" type="presParOf" srcId="{DBD2FE59-2743-43CC-97BF-ACF2F1003C82}" destId="{8A588B02-EF95-478B-BBE5-9363228F5D94}" srcOrd="3" destOrd="0" presId="urn:microsoft.com/office/officeart/2009/3/layout/CircleRelationship"/>
    <dgm:cxn modelId="{CB144447-4E94-4F6F-B9DE-C49AE3B6BEA5}" type="presParOf" srcId="{DBD2FE59-2743-43CC-97BF-ACF2F1003C82}" destId="{1E903688-1C25-44A0-86E3-14AF4D9042F7}" srcOrd="4" destOrd="0" presId="urn:microsoft.com/office/officeart/2009/3/layout/CircleRelationship"/>
    <dgm:cxn modelId="{12D2B39C-A0F8-4715-82B6-5BC130E49F94}" type="presParOf" srcId="{DBD2FE59-2743-43CC-97BF-ACF2F1003C82}" destId="{5A3D6B35-497F-4402-B45E-C09397CEF1C9}" srcOrd="5" destOrd="0" presId="urn:microsoft.com/office/officeart/2009/3/layout/CircleRelationship"/>
    <dgm:cxn modelId="{75CC9E7E-61C3-4452-B3C0-864DE10B3BFD}" type="presParOf" srcId="{DBD2FE59-2743-43CC-97BF-ACF2F1003C82}" destId="{D92F7AAD-2E46-40C0-93C4-868C68F104DF}" srcOrd="6" destOrd="0" presId="urn:microsoft.com/office/officeart/2009/3/layout/CircleRelationship"/>
    <dgm:cxn modelId="{1CFD7B80-620C-4007-8912-FC19709DC78A}" type="presParOf" srcId="{DBD2FE59-2743-43CC-97BF-ACF2F1003C82}" destId="{95502F8B-5858-44CC-97FC-E16BEC35FC18}" srcOrd="7" destOrd="0" presId="urn:microsoft.com/office/officeart/2009/3/layout/CircleRelationship"/>
    <dgm:cxn modelId="{21232104-4704-4924-9727-05A90C8F2EEC}" type="presParOf" srcId="{DBD2FE59-2743-43CC-97BF-ACF2F1003C82}" destId="{3A7D73D0-BD9D-48CF-A57C-B4AE79DA2EE5}" srcOrd="8" destOrd="0" presId="urn:microsoft.com/office/officeart/2009/3/layout/CircleRelationship"/>
    <dgm:cxn modelId="{545B9CF8-D172-4E02-B64A-DC4BF82A7E27}" type="presParOf" srcId="{3A7D73D0-BD9D-48CF-A57C-B4AE79DA2EE5}" destId="{9E22E7CD-151F-4921-A166-73E0F7B11CCE}" srcOrd="0" destOrd="0" presId="urn:microsoft.com/office/officeart/2009/3/layout/CircleRelationship"/>
    <dgm:cxn modelId="{F337B57B-324F-4AE6-A8C3-634CAC80ADEE}" type="presParOf" srcId="{DBD2FE59-2743-43CC-97BF-ACF2F1003C82}" destId="{8E61FADD-6F86-4504-A32D-B3BC94A8D480}" srcOrd="9" destOrd="0" presId="urn:microsoft.com/office/officeart/2009/3/layout/CircleRelationship"/>
    <dgm:cxn modelId="{2D0A5D1C-129E-471C-895A-18E7267C9668}" type="presParOf" srcId="{8E61FADD-6F86-4504-A32D-B3BC94A8D480}" destId="{6AAAC5BB-FCEB-472D-A0CC-69C3D243E500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92ECF7-6CBF-43D4-9033-0F512C1D0557}">
      <dsp:nvSpPr>
        <dsp:cNvPr id="0" name=""/>
        <dsp:cNvSpPr/>
      </dsp:nvSpPr>
      <dsp:spPr>
        <a:xfrm>
          <a:off x="980712" y="60573"/>
          <a:ext cx="449459" cy="449459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59DD80-E852-4FC3-9BCA-B7071188D625}">
      <dsp:nvSpPr>
        <dsp:cNvPr id="0" name=""/>
        <dsp:cNvSpPr/>
      </dsp:nvSpPr>
      <dsp:spPr>
        <a:xfrm>
          <a:off x="1015918" y="97043"/>
          <a:ext cx="359567" cy="359567"/>
        </a:xfrm>
        <a:prstGeom prst="chord">
          <a:avLst>
            <a:gd name="adj1" fmla="val 162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E81D32-5254-453B-8CC6-691D7DEF3E8C}">
      <dsp:nvSpPr>
        <dsp:cNvPr id="0" name=""/>
        <dsp:cNvSpPr/>
      </dsp:nvSpPr>
      <dsp:spPr>
        <a:xfrm rot="10800000" flipV="1">
          <a:off x="1006029" y="490372"/>
          <a:ext cx="2900635" cy="386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Направление: «Финансы и кредит»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Набор: 2024 год</a:t>
          </a:r>
        </a:p>
      </dsp:txBody>
      <dsp:txXfrm rot="-10800000">
        <a:off x="1006029" y="490372"/>
        <a:ext cx="2900635" cy="386996"/>
      </dsp:txXfrm>
    </dsp:sp>
    <dsp:sp modelId="{B0F0D7BE-5DF8-4878-B50D-8DF4FC47B097}">
      <dsp:nvSpPr>
        <dsp:cNvPr id="0" name=""/>
        <dsp:cNvSpPr/>
      </dsp:nvSpPr>
      <dsp:spPr>
        <a:xfrm>
          <a:off x="1464945" y="0"/>
          <a:ext cx="3068251" cy="4494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Финансы государственного сектора</a:t>
          </a:r>
          <a:endParaRPr lang="ru-RU" sz="1500" kern="1200" dirty="0">
            <a:solidFill>
              <a:schemeClr val="accent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64945" y="0"/>
        <a:ext cx="3068251" cy="4494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4A4C18-BC40-4B92-9EF0-3C85AADF122E}">
      <dsp:nvSpPr>
        <dsp:cNvPr id="0" name=""/>
        <dsp:cNvSpPr/>
      </dsp:nvSpPr>
      <dsp:spPr>
        <a:xfrm>
          <a:off x="1011485" y="554717"/>
          <a:ext cx="2763165" cy="23597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Новые инструменты казначейского обслуживания и исполнения расходов бюджета по предоставлению средств юридическим лицам</a:t>
          </a:r>
          <a:endParaRPr lang="ru-RU" sz="1400" b="1" kern="1200" dirty="0"/>
        </a:p>
      </dsp:txBody>
      <dsp:txXfrm>
        <a:off x="1416141" y="900301"/>
        <a:ext cx="1953853" cy="1668625"/>
      </dsp:txXfrm>
    </dsp:sp>
    <dsp:sp modelId="{40DEC37E-5172-4A87-A4A3-94D890327078}">
      <dsp:nvSpPr>
        <dsp:cNvPr id="0" name=""/>
        <dsp:cNvSpPr/>
      </dsp:nvSpPr>
      <dsp:spPr>
        <a:xfrm>
          <a:off x="3371024" y="831776"/>
          <a:ext cx="321682" cy="3217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B1433B-C8E9-4D1F-9EC3-47E06257209A}">
      <dsp:nvSpPr>
        <dsp:cNvPr id="0" name=""/>
        <dsp:cNvSpPr/>
      </dsp:nvSpPr>
      <dsp:spPr>
        <a:xfrm>
          <a:off x="2176685" y="2783814"/>
          <a:ext cx="233145" cy="2331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588B02-EF95-478B-BBE5-9363228F5D94}">
      <dsp:nvSpPr>
        <dsp:cNvPr id="0" name=""/>
        <dsp:cNvSpPr/>
      </dsp:nvSpPr>
      <dsp:spPr>
        <a:xfrm>
          <a:off x="3723688" y="1551532"/>
          <a:ext cx="233145" cy="2331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903688-1C25-44A0-86E3-14AF4D9042F7}">
      <dsp:nvSpPr>
        <dsp:cNvPr id="0" name=""/>
        <dsp:cNvSpPr/>
      </dsp:nvSpPr>
      <dsp:spPr>
        <a:xfrm>
          <a:off x="3214181" y="2421308"/>
          <a:ext cx="321682" cy="3217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3D6B35-497F-4402-B45E-C09397CEF1C9}">
      <dsp:nvSpPr>
        <dsp:cNvPr id="0" name=""/>
        <dsp:cNvSpPr/>
      </dsp:nvSpPr>
      <dsp:spPr>
        <a:xfrm>
          <a:off x="1901269" y="613698"/>
          <a:ext cx="233145" cy="2331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2F7AAD-2E46-40C0-93C4-868C68F104DF}">
      <dsp:nvSpPr>
        <dsp:cNvPr id="0" name=""/>
        <dsp:cNvSpPr/>
      </dsp:nvSpPr>
      <dsp:spPr>
        <a:xfrm>
          <a:off x="1167261" y="1947509"/>
          <a:ext cx="233145" cy="2331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502F8B-5858-44CC-97FC-E16BEC35FC18}">
      <dsp:nvSpPr>
        <dsp:cNvPr id="0" name=""/>
        <dsp:cNvSpPr/>
      </dsp:nvSpPr>
      <dsp:spPr>
        <a:xfrm>
          <a:off x="-42427" y="677266"/>
          <a:ext cx="1345557" cy="14418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i="1" kern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27 – 31 мая 2024 года 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00" i="1" kern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(36 учебных часов)</a:t>
          </a:r>
          <a:endParaRPr lang="ru-RU" sz="1000" kern="1200" dirty="0"/>
        </a:p>
      </dsp:txBody>
      <dsp:txXfrm>
        <a:off x="154625" y="888424"/>
        <a:ext cx="951453" cy="1019559"/>
      </dsp:txXfrm>
    </dsp:sp>
    <dsp:sp modelId="{9E22E7CD-151F-4921-A166-73E0F7B11CCE}">
      <dsp:nvSpPr>
        <dsp:cNvPr id="0" name=""/>
        <dsp:cNvSpPr/>
      </dsp:nvSpPr>
      <dsp:spPr>
        <a:xfrm>
          <a:off x="2486072" y="605721"/>
          <a:ext cx="321682" cy="3217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AAC5BB-FCEB-472D-A0CC-69C3D243E500}">
      <dsp:nvSpPr>
        <dsp:cNvPr id="0" name=""/>
        <dsp:cNvSpPr/>
      </dsp:nvSpPr>
      <dsp:spPr>
        <a:xfrm>
          <a:off x="1226036" y="2303056"/>
          <a:ext cx="581810" cy="58157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4D810-0AF8-40F2-BE84-35BAFD434483}" type="datetimeFigureOut">
              <a:rPr lang="ru-RU" smtClean="0"/>
              <a:t>25.04.24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432DA-58F2-43BD-A7D3-E49A621C87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002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kumimoji="0" lang="ru-RU" sz="1000" dirty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CFC445-B1CB-2143-9980-1BF1CFB6A1E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218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D432DA-58F2-43BD-A7D3-E49A621C87E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88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50125A5-52AD-4CF1-A870-B7FB51E9CA08}" type="datetime1">
              <a:rPr lang="ru-RU" smtClean="0"/>
              <a:t>25.04.24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679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BA6E-116E-47C4-B91F-20FA1C8A978E}" type="datetime1">
              <a:rPr lang="ru-RU" smtClean="0"/>
              <a:t>25.04.24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008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A5BA0-507A-41B2-82A8-788D24C1289F}" type="datetime1">
              <a:rPr lang="ru-RU" smtClean="0"/>
              <a:t>25.04.24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463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127C-FFA2-46CC-BA3A-F3B4F41D58E1}" type="datetime1">
              <a:rPr lang="ru-RU" smtClean="0"/>
              <a:t>25.04.24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320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D32C-461C-4B64-93C3-110D5D73BD46}" type="datetime1">
              <a:rPr lang="ru-RU" smtClean="0"/>
              <a:t>25.04.24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7755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A5A16-D7E5-48EE-A3F1-650BFC9DE23B}" type="datetime1">
              <a:rPr lang="ru-RU" smtClean="0"/>
              <a:t>25.04.24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35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0146-76FD-4E53-85F2-37F6D82F9D93}" type="datetime1">
              <a:rPr lang="ru-RU" smtClean="0"/>
              <a:t>25.04.24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264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0D04-1960-4455-95D4-B2A902A4762D}" type="datetime1">
              <a:rPr lang="ru-RU" smtClean="0"/>
              <a:t>25.04.24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375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A1344-6D8B-4B92-A02F-7BF489BC5300}" type="datetime1">
              <a:rPr lang="ru-RU" smtClean="0"/>
              <a:t>25.04.24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558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F54F-F78A-423D-A785-133264A22C8E}" type="datetime1">
              <a:rPr lang="ru-RU" smtClean="0"/>
              <a:t>25.04.24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522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5EF4-40C2-479F-A7BE-2ED107EF80C6}" type="datetime1">
              <a:rPr lang="ru-RU" smtClean="0"/>
              <a:t>25.04.24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5384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98C8F7D-36CB-4664-AB1B-2F68F4A867CF}" type="datetime1">
              <a:rPr lang="ru-RU" smtClean="0"/>
              <a:t>25.04.24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9951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image" Target="../media/image5.png"/><Relationship Id="rId5" Type="http://schemas.openxmlformats.org/officeDocument/2006/relationships/image" Target="../media/image6.sv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diagramQuickStyle" Target="../diagrams/quickStyle2.xml"/><Relationship Id="rId12" Type="http://schemas.openxmlformats.org/officeDocument/2006/relationships/diagramColors" Target="../diagrams/colors2.xml"/><Relationship Id="rId13" Type="http://schemas.microsoft.com/office/2007/relationships/diagramDrawing" Target="../diagrams/drawing2.xml"/><Relationship Id="rId14" Type="http://schemas.openxmlformats.org/officeDocument/2006/relationships/hyperlink" Target="mailto:crdo@fa.ru" TargetMode="External"/><Relationship Id="rId15" Type="http://schemas.openxmlformats.org/officeDocument/2006/relationships/hyperlink" Target="tel:%20+74999439314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9" Type="http://schemas.openxmlformats.org/officeDocument/2006/relationships/diagramData" Target="../diagrams/data2.xml"/><Relationship Id="rId10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hyperlink" Target="mailto:Ssolyannikova@fa.ru" TargetMode="External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6583680" y="71120"/>
            <a:ext cx="2428808" cy="8522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3459" y="2275737"/>
            <a:ext cx="71766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процесс: открытость и </a:t>
            </a:r>
            <a:r>
              <a:rPr lang="ru-RU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клиентоцентричность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4072" y="2736610"/>
            <a:ext cx="3929927" cy="412139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513509" y="3630162"/>
            <a:ext cx="5514109" cy="457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2542D61F-E550-4319-943F-7202E238F95A}"/>
              </a:ext>
            </a:extLst>
          </p:cNvPr>
          <p:cNvSpPr/>
          <p:nvPr/>
        </p:nvSpPr>
        <p:spPr>
          <a:xfrm>
            <a:off x="310718" y="5361032"/>
            <a:ext cx="36192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dirty="0">
                <a:solidFill>
                  <a:srgbClr val="FFFFFF"/>
                </a:solidFill>
                <a:latin typeface="Book Antiqua" panose="02040602050305030304" pitchFamily="18" charset="0"/>
              </a:rPr>
              <a:t>Солянникова С.П.,</a:t>
            </a:r>
          </a:p>
          <a:p>
            <a:pPr>
              <a:spcBef>
                <a:spcPct val="0"/>
              </a:spcBef>
            </a:pPr>
            <a:r>
              <a:rPr lang="ru-RU" altLang="ru-RU" dirty="0">
                <a:solidFill>
                  <a:srgbClr val="FFFFFF"/>
                </a:solidFill>
                <a:latin typeface="Book Antiqua" panose="02040602050305030304" pitchFamily="18" charset="0"/>
              </a:rPr>
              <a:t>проректор по научной работе </a:t>
            </a:r>
          </a:p>
          <a:p>
            <a:pPr>
              <a:spcBef>
                <a:spcPct val="0"/>
              </a:spcBef>
            </a:pPr>
            <a:r>
              <a:rPr lang="ru-RU" altLang="ru-RU" dirty="0">
                <a:solidFill>
                  <a:srgbClr val="FFFFFF"/>
                </a:solidFill>
                <a:latin typeface="Book Antiqua" panose="02040602050305030304" pitchFamily="18" charset="0"/>
              </a:rPr>
              <a:t>Финансового университета</a:t>
            </a:r>
          </a:p>
        </p:txBody>
      </p:sp>
    </p:spTree>
    <p:extLst>
      <p:ext uri="{BB962C8B-B14F-4D97-AF65-F5344CB8AC3E}">
        <p14:creationId xmlns:p14="http://schemas.microsoft.com/office/powerpoint/2010/main" val="3838071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/>
          </p:cNvSpPr>
          <p:nvPr>
            <p:ph type="title"/>
          </p:nvPr>
        </p:nvSpPr>
        <p:spPr bwMode="auto">
          <a:xfrm>
            <a:off x="1029810" y="274638"/>
            <a:ext cx="7904640" cy="8509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kumimoji="0" lang="ru-RU" sz="2400" dirty="0" err="1">
                <a:solidFill>
                  <a:schemeClr val="tx2">
                    <a:satMod val="130000"/>
                  </a:schemeClr>
                </a:solidFill>
                <a:latin typeface="Franklin Gothic Book" charset="0"/>
                <a:ea typeface="+mj-ea"/>
                <a:cs typeface="+mj-cs"/>
              </a:rPr>
              <a:t>бюджетнаЯ</a:t>
            </a:r>
            <a:r>
              <a:rPr kumimoji="0" lang="ru-RU" sz="2400" dirty="0">
                <a:solidFill>
                  <a:schemeClr val="tx2">
                    <a:satMod val="130000"/>
                  </a:schemeClr>
                </a:solidFill>
                <a:latin typeface="Franklin Gothic Book" charset="0"/>
                <a:ea typeface="+mj-ea"/>
                <a:cs typeface="+mj-cs"/>
              </a:rPr>
              <a:t> </a:t>
            </a:r>
            <a:r>
              <a:rPr kumimoji="0" lang="ru-RU" sz="2400" dirty="0" smtClean="0">
                <a:solidFill>
                  <a:schemeClr val="tx2">
                    <a:satMod val="130000"/>
                  </a:schemeClr>
                </a:solidFill>
                <a:latin typeface="Franklin Gothic Book" charset="0"/>
                <a:ea typeface="+mj-ea"/>
                <a:cs typeface="+mj-cs"/>
              </a:rPr>
              <a:t>открытость</a:t>
            </a:r>
            <a:endParaRPr kumimoji="0" lang="ru-RU" sz="2400" dirty="0">
              <a:solidFill>
                <a:schemeClr val="tx2">
                  <a:satMod val="130000"/>
                </a:schemeClr>
              </a:solidFill>
              <a:latin typeface="Franklin Gothic Book" charset="0"/>
              <a:ea typeface="+mj-ea"/>
              <a:cs typeface="+mj-cs"/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1116013" y="914400"/>
            <a:ext cx="7632700" cy="5467350"/>
          </a:xfrm>
        </p:spPr>
        <p:txBody>
          <a:bodyPr>
            <a:normAutofit fontScale="62500" lnSpcReduction="20000"/>
          </a:bodyPr>
          <a:lstStyle/>
          <a:p>
            <a:pPr marL="365760" indent="-283464">
              <a:spcAft>
                <a:spcPts val="0"/>
              </a:spcAft>
              <a:buNone/>
              <a:defRPr/>
            </a:pPr>
            <a:r>
              <a:rPr lang="ru-RU" sz="3200" b="1" dirty="0">
                <a:solidFill>
                  <a:schemeClr val="dk1"/>
                </a:solidFill>
              </a:rPr>
              <a:t>«Бюджетный процесс должен быть инклюзивным, активным и реалистичным» </a:t>
            </a:r>
          </a:p>
          <a:p>
            <a:pPr marL="365760" indent="-283464" algn="r">
              <a:spcAft>
                <a:spcPts val="0"/>
              </a:spcAft>
              <a:buNone/>
              <a:defRPr/>
            </a:pPr>
            <a:r>
              <a:rPr lang="ru-RU" sz="2900" dirty="0">
                <a:solidFill>
                  <a:schemeClr val="dk1"/>
                </a:solidFill>
              </a:rPr>
              <a:t>(</a:t>
            </a:r>
            <a:r>
              <a:rPr lang="en-US" sz="2900" dirty="0"/>
              <a:t>Draft PRINCIPLES OF BUDGETARY GOVERNANCE</a:t>
            </a:r>
            <a:r>
              <a:rPr lang="ru-RU" sz="2900" dirty="0"/>
              <a:t>, ОЭСР, 2013) </a:t>
            </a:r>
            <a:endParaRPr kumimoji="0" lang="ru-RU" sz="2900" dirty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kumimoji="0" lang="ru-RU" sz="2900" dirty="0">
              <a:ea typeface="+mn-ea"/>
              <a:cs typeface="+mn-cs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kumimoji="0" lang="ru-RU" sz="2900" dirty="0">
                <a:ea typeface="+mn-ea"/>
                <a:cs typeface="+mn-cs"/>
              </a:rPr>
              <a:t>Предполагает открытость для общества: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kumimoji="0" lang="ru-RU" sz="2900" dirty="0">
                <a:ea typeface="+mn-ea"/>
                <a:cs typeface="+mn-cs"/>
              </a:rPr>
              <a:t>информации о задачах бюджетно-налоговой политики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kumimoji="0" lang="ru-RU" sz="2900" dirty="0">
                <a:ea typeface="+mn-ea"/>
                <a:cs typeface="+mn-cs"/>
              </a:rPr>
              <a:t>финансовой отчетности по операциям в секторе государственного управления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kumimoji="0" lang="ru-RU" sz="2900" dirty="0">
                <a:ea typeface="+mn-ea"/>
                <a:cs typeface="+mn-cs"/>
              </a:rPr>
              <a:t>бюджетных прогнозов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AutoNum type="arabicParenR"/>
              <a:defRPr/>
            </a:pPr>
            <a:r>
              <a:rPr kumimoji="0" lang="ru-RU" sz="2900" dirty="0">
                <a:ea typeface="+mn-ea"/>
                <a:cs typeface="+mn-cs"/>
              </a:rPr>
              <a:t>Бюджетных рисков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kumimoji="0" lang="ru-RU" sz="2900" dirty="0">
              <a:ea typeface="+mn-ea"/>
              <a:cs typeface="+mn-cs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kumimoji="0" lang="ru-RU" sz="2900" dirty="0">
                <a:ea typeface="+mn-ea"/>
                <a:cs typeface="+mn-cs"/>
              </a:rPr>
              <a:t>Предусматривает: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kumimoji="0" lang="ru-RU" sz="2900" dirty="0">
                <a:ea typeface="+mn-ea"/>
                <a:cs typeface="+mn-cs"/>
              </a:rPr>
              <a:t>- легкость доступа к надежной, всесторонней̆, своевременной̆, понятной̆ и сопоставимой̆ информации о деятельности всех институциональных единиц сектора государственного управления с оценкой государственных  активов, пассивов, обязательств </a:t>
            </a:r>
          </a:p>
          <a:p>
            <a:pPr marL="365760" indent="-283464">
              <a:spcAft>
                <a:spcPts val="0"/>
              </a:spcAft>
              <a:buNone/>
              <a:defRPr/>
            </a:pPr>
            <a:r>
              <a:rPr lang="ru-RU" sz="2900" dirty="0"/>
              <a:t>- публикацию бюджетных отчетов в форматах открытых данных, которые можно легко загрузить, проанализировать и использовать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kumimoji="0" lang="ru-RU" sz="2800" dirty="0">
              <a:latin typeface="Franklin Gothic Book" charset="0"/>
              <a:ea typeface="+mn-ea"/>
              <a:cs typeface="+mn-cs"/>
            </a:endParaRPr>
          </a:p>
        </p:txBody>
      </p:sp>
      <p:sp>
        <p:nvSpPr>
          <p:cNvPr id="6" name="椭圆 76">
            <a:extLst>
              <a:ext uri="{FF2B5EF4-FFF2-40B4-BE49-F238E27FC236}">
                <a16:creationId xmlns:a16="http://schemas.microsoft.com/office/drawing/2014/main" xmlns="" id="{CF74D00A-DCE1-483D-912A-AF98F5DD0586}"/>
              </a:ext>
            </a:extLst>
          </p:cNvPr>
          <p:cNvSpPr/>
          <p:nvPr/>
        </p:nvSpPr>
        <p:spPr>
          <a:xfrm>
            <a:off x="7225831" y="3420270"/>
            <a:ext cx="1233997" cy="1180730"/>
          </a:xfrm>
          <a:prstGeom prst="ellipse">
            <a:avLst/>
          </a:prstGeom>
          <a:solidFill>
            <a:srgbClr val="9DC0BC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椭圆 57">
            <a:extLst>
              <a:ext uri="{FF2B5EF4-FFF2-40B4-BE49-F238E27FC236}">
                <a16:creationId xmlns:a16="http://schemas.microsoft.com/office/drawing/2014/main" xmlns="" id="{D97919F4-7E95-4C8B-8B16-9B0F99CBF050}"/>
              </a:ext>
            </a:extLst>
          </p:cNvPr>
          <p:cNvSpPr/>
          <p:nvPr/>
        </p:nvSpPr>
        <p:spPr>
          <a:xfrm>
            <a:off x="5778297" y="3273439"/>
            <a:ext cx="550370" cy="550370"/>
          </a:xfrm>
          <a:prstGeom prst="ellipse">
            <a:avLst/>
          </a:prstGeom>
          <a:solidFill>
            <a:srgbClr val="9DC0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椭圆 57">
            <a:extLst>
              <a:ext uri="{FF2B5EF4-FFF2-40B4-BE49-F238E27FC236}">
                <a16:creationId xmlns:a16="http://schemas.microsoft.com/office/drawing/2014/main" xmlns="" id="{D97919F4-7E95-4C8B-8B16-9B0F99CBF050}"/>
              </a:ext>
            </a:extLst>
          </p:cNvPr>
          <p:cNvSpPr/>
          <p:nvPr/>
        </p:nvSpPr>
        <p:spPr>
          <a:xfrm>
            <a:off x="6641897" y="4187839"/>
            <a:ext cx="550370" cy="550370"/>
          </a:xfrm>
          <a:prstGeom prst="ellipse">
            <a:avLst/>
          </a:prstGeom>
          <a:solidFill>
            <a:srgbClr val="9DC0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91113794"/>
      </p:ext>
    </p:extLst>
  </p:cSld>
  <p:clrMapOvr>
    <a:masterClrMapping/>
  </p:clrMapOvr>
  <p:transition xmlns:p14="http://schemas.microsoft.com/office/powerpoint/2010/main">
    <p:pu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279647"/>
            <a:ext cx="6812287" cy="18421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b="1" dirty="0"/>
              <a:t>Инструменты обеспечения </a:t>
            </a:r>
            <a:r>
              <a:rPr lang="ru-RU" sz="1400" b="1" dirty="0" smtClean="0"/>
              <a:t>бюджетной открытости</a:t>
            </a:r>
            <a:endParaRPr lang="ru-RU" sz="1400" b="1" dirty="0"/>
          </a:p>
          <a:p>
            <a:pPr marL="0" indent="0">
              <a:spcBef>
                <a:spcPts val="200"/>
              </a:spcBef>
              <a:buNone/>
            </a:pPr>
            <a:r>
              <a:rPr lang="ru-RU" sz="1400" dirty="0"/>
              <a:t>1) Порталы открытых бюджетных данных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ru-RU" sz="1400" dirty="0"/>
              <a:t>2) Рейтинги оценки открытости бюджетных данных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ru-RU" sz="1400" dirty="0"/>
              <a:t>3) Отчеты о результатах реализации целевых программ и использовании бюджетных средств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ru-RU" sz="1400" dirty="0"/>
              <a:t>4) Практики инициативного </a:t>
            </a:r>
            <a:r>
              <a:rPr lang="ru-RU" sz="1400" dirty="0" smtClean="0"/>
              <a:t>бюджетирования и другие формы идентификации интересов потребителей государственных и муниципальных услуг (публичные слушания, опросы, платформы) </a:t>
            </a:r>
            <a:endParaRPr lang="ru-RU" sz="1400" dirty="0"/>
          </a:p>
        </p:txBody>
      </p:sp>
      <p:sp>
        <p:nvSpPr>
          <p:cNvPr id="4" name="Содержимое 2">
            <a:extLst>
              <a:ext uri="{FF2B5EF4-FFF2-40B4-BE49-F238E27FC236}">
                <a16:creationId xmlns:a16="http://schemas.microsoft.com/office/drawing/2014/main" xmlns="" id="{51D4F85C-328C-4035-A940-95F4BA8184A6}"/>
              </a:ext>
            </a:extLst>
          </p:cNvPr>
          <p:cNvSpPr txBox="1">
            <a:spLocks/>
          </p:cNvSpPr>
          <p:nvPr/>
        </p:nvSpPr>
        <p:spPr>
          <a:xfrm>
            <a:off x="532697" y="4003830"/>
            <a:ext cx="7483839" cy="2725444"/>
          </a:xfrm>
          <a:prstGeom prst="rect">
            <a:avLst/>
          </a:prstGeom>
        </p:spPr>
        <p:txBody>
          <a:bodyPr vert="horz" lIns="45720" tIns="45720" rIns="45720" bIns="45720" rtlCol="0">
            <a:normAutofit fontScale="40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b="1" dirty="0"/>
          </a:p>
          <a:p>
            <a:r>
              <a:rPr lang="ru-RU" sz="4200" b="1" dirty="0"/>
              <a:t>Вопросы повышения бюджетной </a:t>
            </a:r>
            <a:r>
              <a:rPr lang="ru-RU" sz="4200" b="1" dirty="0" smtClean="0"/>
              <a:t>открытости</a:t>
            </a:r>
            <a:endParaRPr lang="ru-RU" sz="4200" dirty="0"/>
          </a:p>
          <a:p>
            <a:r>
              <a:rPr lang="ru-RU" sz="3500" dirty="0"/>
              <a:t>- обеспечение сопоставимости показателей бюджетной, статистической и бухгалтерской отчетности в части отражения безналичных потоков и стоимостной оценки государственных активов и обязательств </a:t>
            </a:r>
          </a:p>
          <a:p>
            <a:r>
              <a:rPr lang="ru-RU" sz="3500" dirty="0"/>
              <a:t>- </a:t>
            </a:r>
            <a:r>
              <a:rPr lang="ru-RU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обеспечение поискового удобства информации </a:t>
            </a:r>
          </a:p>
          <a:p>
            <a:r>
              <a:rPr lang="ru-RU" sz="3500" dirty="0"/>
              <a:t>- качество раскрытия информации о налоговых расходах</a:t>
            </a:r>
          </a:p>
          <a:p>
            <a:r>
              <a:rPr lang="ru-RU" sz="3300" dirty="0"/>
              <a:t>- раскрытие информации о бюджетных рисках</a:t>
            </a:r>
            <a:endParaRPr lang="ru-RU" sz="33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r>
              <a:rPr lang="ru-RU" sz="3300" dirty="0"/>
              <a:t>- усиления финансового надзора за организациями с государственным </a:t>
            </a:r>
            <a:r>
              <a:rPr lang="ru-RU" sz="3500" dirty="0"/>
              <a:t>участием</a:t>
            </a:r>
          </a:p>
        </p:txBody>
      </p:sp>
      <p:grpSp>
        <p:nvGrpSpPr>
          <p:cNvPr id="5" name="组合 1">
            <a:extLst>
              <a:ext uri="{FF2B5EF4-FFF2-40B4-BE49-F238E27FC236}">
                <a16:creationId xmlns:a16="http://schemas.microsoft.com/office/drawing/2014/main" xmlns="" id="{9439D8D2-5EA3-4F2A-9068-29DEFAB89EB6}"/>
              </a:ext>
            </a:extLst>
          </p:cNvPr>
          <p:cNvGrpSpPr/>
          <p:nvPr/>
        </p:nvGrpSpPr>
        <p:grpSpPr>
          <a:xfrm>
            <a:off x="309513" y="2247598"/>
            <a:ext cx="1770607" cy="1904260"/>
            <a:chOff x="4240869" y="2491273"/>
            <a:chExt cx="3710262" cy="3328334"/>
          </a:xfrm>
        </p:grpSpPr>
        <p:sp>
          <p:nvSpPr>
            <p:cNvPr id="6" name="iśḷiḋê">
              <a:extLst>
                <a:ext uri="{FF2B5EF4-FFF2-40B4-BE49-F238E27FC236}">
                  <a16:creationId xmlns:a16="http://schemas.microsoft.com/office/drawing/2014/main" xmlns="" id="{00F7A243-DA5C-4F3C-873B-B29E373BC2A9}"/>
                </a:ext>
              </a:extLst>
            </p:cNvPr>
            <p:cNvSpPr/>
            <p:nvPr/>
          </p:nvSpPr>
          <p:spPr bwMode="auto">
            <a:xfrm>
              <a:off x="4429671" y="2491273"/>
              <a:ext cx="3521460" cy="2175485"/>
            </a:xfrm>
            <a:custGeom>
              <a:avLst/>
              <a:gdLst>
                <a:gd name="T0" fmla="*/ 4117 w 4961"/>
                <a:gd name="T1" fmla="*/ 2584 h 3065"/>
                <a:gd name="T2" fmla="*/ 2794 w 4961"/>
                <a:gd name="T3" fmla="*/ 2938 h 3065"/>
                <a:gd name="T4" fmla="*/ 594 w 4961"/>
                <a:gd name="T5" fmla="*/ 995 h 3065"/>
                <a:gd name="T6" fmla="*/ 419 w 4961"/>
                <a:gd name="T7" fmla="*/ 1529 h 3065"/>
                <a:gd name="T8" fmla="*/ 0 w 4961"/>
                <a:gd name="T9" fmla="*/ 1115 h 3065"/>
                <a:gd name="T10" fmla="*/ 273 w 4961"/>
                <a:gd name="T11" fmla="*/ 281 h 3065"/>
                <a:gd name="T12" fmla="*/ 1104 w 4961"/>
                <a:gd name="T13" fmla="*/ 0 h 3065"/>
                <a:gd name="T14" fmla="*/ 1523 w 4961"/>
                <a:gd name="T15" fmla="*/ 415 h 3065"/>
                <a:gd name="T16" fmla="*/ 988 w 4961"/>
                <a:gd name="T17" fmla="*/ 596 h 3065"/>
                <a:gd name="T18" fmla="*/ 2654 w 4961"/>
                <a:gd name="T19" fmla="*/ 2210 h 3065"/>
                <a:gd name="T20" fmla="*/ 3148 w 4961"/>
                <a:gd name="T21" fmla="*/ 2377 h 3065"/>
                <a:gd name="T22" fmla="*/ 3910 w 4961"/>
                <a:gd name="T23" fmla="*/ 1615 h 3065"/>
                <a:gd name="T24" fmla="*/ 3148 w 4961"/>
                <a:gd name="T25" fmla="*/ 853 h 3065"/>
                <a:gd name="T26" fmla="*/ 2386 w 4961"/>
                <a:gd name="T27" fmla="*/ 1602 h 3065"/>
                <a:gd name="T28" fmla="*/ 1861 w 4961"/>
                <a:gd name="T29" fmla="*/ 1142 h 3065"/>
                <a:gd name="T30" fmla="*/ 3148 w 4961"/>
                <a:gd name="T31" fmla="*/ 245 h 3065"/>
                <a:gd name="T32" fmla="*/ 4117 w 4961"/>
                <a:gd name="T33" fmla="*/ 2584 h 3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61" h="3065">
                  <a:moveTo>
                    <a:pt x="4117" y="2584"/>
                  </a:moveTo>
                  <a:cubicBezTo>
                    <a:pt x="3769" y="2931"/>
                    <a:pt x="3266" y="3065"/>
                    <a:pt x="2794" y="2938"/>
                  </a:cubicBezTo>
                  <a:cubicBezTo>
                    <a:pt x="2318" y="2811"/>
                    <a:pt x="1067" y="1477"/>
                    <a:pt x="594" y="995"/>
                  </a:cubicBezTo>
                  <a:cubicBezTo>
                    <a:pt x="419" y="1529"/>
                    <a:pt x="419" y="1529"/>
                    <a:pt x="419" y="1529"/>
                  </a:cubicBezTo>
                  <a:cubicBezTo>
                    <a:pt x="0" y="1115"/>
                    <a:pt x="0" y="1115"/>
                    <a:pt x="0" y="1115"/>
                  </a:cubicBezTo>
                  <a:cubicBezTo>
                    <a:pt x="273" y="281"/>
                    <a:pt x="273" y="281"/>
                    <a:pt x="273" y="281"/>
                  </a:cubicBezTo>
                  <a:cubicBezTo>
                    <a:pt x="1104" y="0"/>
                    <a:pt x="1104" y="0"/>
                    <a:pt x="1104" y="0"/>
                  </a:cubicBezTo>
                  <a:cubicBezTo>
                    <a:pt x="1523" y="415"/>
                    <a:pt x="1523" y="415"/>
                    <a:pt x="1523" y="415"/>
                  </a:cubicBezTo>
                  <a:cubicBezTo>
                    <a:pt x="988" y="596"/>
                    <a:pt x="988" y="596"/>
                    <a:pt x="988" y="596"/>
                  </a:cubicBezTo>
                  <a:cubicBezTo>
                    <a:pt x="2654" y="2210"/>
                    <a:pt x="2654" y="2210"/>
                    <a:pt x="2654" y="2210"/>
                  </a:cubicBezTo>
                  <a:cubicBezTo>
                    <a:pt x="2771" y="2314"/>
                    <a:pt x="2926" y="2377"/>
                    <a:pt x="3148" y="2377"/>
                  </a:cubicBezTo>
                  <a:cubicBezTo>
                    <a:pt x="3502" y="2377"/>
                    <a:pt x="3910" y="2036"/>
                    <a:pt x="3910" y="1615"/>
                  </a:cubicBezTo>
                  <a:cubicBezTo>
                    <a:pt x="3910" y="1194"/>
                    <a:pt x="3569" y="853"/>
                    <a:pt x="3148" y="853"/>
                  </a:cubicBezTo>
                  <a:cubicBezTo>
                    <a:pt x="2731" y="853"/>
                    <a:pt x="2393" y="1187"/>
                    <a:pt x="2386" y="1602"/>
                  </a:cubicBezTo>
                  <a:cubicBezTo>
                    <a:pt x="1861" y="1142"/>
                    <a:pt x="1861" y="1142"/>
                    <a:pt x="1861" y="1142"/>
                  </a:cubicBezTo>
                  <a:cubicBezTo>
                    <a:pt x="2058" y="607"/>
                    <a:pt x="2570" y="245"/>
                    <a:pt x="3148" y="245"/>
                  </a:cubicBezTo>
                  <a:cubicBezTo>
                    <a:pt x="4389" y="245"/>
                    <a:pt x="4961" y="1739"/>
                    <a:pt x="4117" y="2584"/>
                  </a:cubicBezTo>
                  <a:close/>
                </a:path>
              </a:pathLst>
            </a:custGeom>
            <a:gradFill>
              <a:gsLst>
                <a:gs pos="0">
                  <a:srgbClr val="3DC6BE"/>
                </a:gs>
                <a:gs pos="77000">
                  <a:srgbClr val="304151"/>
                </a:gs>
              </a:gsLst>
              <a:lin ang="7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noAutofit/>
            </a:bodyPr>
            <a:lstStyle/>
            <a:p>
              <a:pPr algn="ctr"/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7" name="iṡḷîďe">
              <a:extLst>
                <a:ext uri="{FF2B5EF4-FFF2-40B4-BE49-F238E27FC236}">
                  <a16:creationId xmlns:a16="http://schemas.microsoft.com/office/drawing/2014/main" xmlns="" id="{1D28E42E-8B1A-48BF-BA59-FD9B32D95C55}"/>
                </a:ext>
              </a:extLst>
            </p:cNvPr>
            <p:cNvSpPr/>
            <p:nvPr/>
          </p:nvSpPr>
          <p:spPr bwMode="auto">
            <a:xfrm>
              <a:off x="6486071" y="3431050"/>
              <a:ext cx="367268" cy="339784"/>
            </a:xfrm>
            <a:custGeom>
              <a:avLst/>
              <a:gdLst/>
              <a:ahLst/>
              <a:cxnLst>
                <a:cxn ang="0">
                  <a:pos x="39" y="36"/>
                </a:cxn>
                <a:cxn ang="0">
                  <a:pos x="41" y="44"/>
                </a:cxn>
                <a:cxn ang="0">
                  <a:pos x="35" y="50"/>
                </a:cxn>
                <a:cxn ang="0">
                  <a:pos x="27" y="53"/>
                </a:cxn>
                <a:cxn ang="0">
                  <a:pos x="18" y="53"/>
                </a:cxn>
                <a:cxn ang="0">
                  <a:pos x="11" y="50"/>
                </a:cxn>
                <a:cxn ang="0">
                  <a:pos x="4" y="44"/>
                </a:cxn>
                <a:cxn ang="0">
                  <a:pos x="6" y="36"/>
                </a:cxn>
                <a:cxn ang="0">
                  <a:pos x="0" y="28"/>
                </a:cxn>
                <a:cxn ang="0">
                  <a:pos x="7" y="23"/>
                </a:cxn>
                <a:cxn ang="0">
                  <a:pos x="4" y="18"/>
                </a:cxn>
                <a:cxn ang="0">
                  <a:pos x="15" y="16"/>
                </a:cxn>
                <a:cxn ang="0">
                  <a:pos x="19" y="8"/>
                </a:cxn>
                <a:cxn ang="0">
                  <a:pos x="28" y="15"/>
                </a:cxn>
                <a:cxn ang="0">
                  <a:pos x="35" y="12"/>
                </a:cxn>
                <a:cxn ang="0">
                  <a:pos x="41" y="19"/>
                </a:cxn>
                <a:cxn ang="0">
                  <a:pos x="45" y="27"/>
                </a:cxn>
                <a:cxn ang="0">
                  <a:pos x="23" y="22"/>
                </a:cxn>
                <a:cxn ang="0">
                  <a:pos x="32" y="31"/>
                </a:cxn>
                <a:cxn ang="0">
                  <a:pos x="63" y="16"/>
                </a:cxn>
                <a:cxn ang="0">
                  <a:pos x="64" y="24"/>
                </a:cxn>
                <a:cxn ang="0">
                  <a:pos x="55" y="22"/>
                </a:cxn>
                <a:cxn ang="0">
                  <a:pos x="46" y="24"/>
                </a:cxn>
                <a:cxn ang="0">
                  <a:pos x="46" y="16"/>
                </a:cxn>
                <a:cxn ang="0">
                  <a:pos x="46" y="9"/>
                </a:cxn>
                <a:cxn ang="0">
                  <a:pos x="46" y="2"/>
                </a:cxn>
                <a:cxn ang="0">
                  <a:pos x="55" y="4"/>
                </a:cxn>
                <a:cxn ang="0">
                  <a:pos x="59" y="0"/>
                </a:cxn>
                <a:cxn ang="0">
                  <a:pos x="62" y="7"/>
                </a:cxn>
                <a:cxn ang="0">
                  <a:pos x="68" y="15"/>
                </a:cxn>
                <a:cxn ang="0">
                  <a:pos x="62" y="55"/>
                </a:cxn>
                <a:cxn ang="0">
                  <a:pos x="59" y="63"/>
                </a:cxn>
                <a:cxn ang="0">
                  <a:pos x="54" y="59"/>
                </a:cxn>
                <a:cxn ang="0">
                  <a:pos x="45" y="60"/>
                </a:cxn>
                <a:cxn ang="0">
                  <a:pos x="41" y="52"/>
                </a:cxn>
                <a:cxn ang="0">
                  <a:pos x="47" y="44"/>
                </a:cxn>
                <a:cxn ang="0">
                  <a:pos x="50" y="36"/>
                </a:cxn>
                <a:cxn ang="0">
                  <a:pos x="56" y="40"/>
                </a:cxn>
                <a:cxn ang="0">
                  <a:pos x="64" y="39"/>
                </a:cxn>
                <a:cxn ang="0">
                  <a:pos x="63" y="46"/>
                </a:cxn>
                <a:cxn ang="0">
                  <a:pos x="55" y="8"/>
                </a:cxn>
                <a:cxn ang="0">
                  <a:pos x="59" y="13"/>
                </a:cxn>
                <a:cxn ang="0">
                  <a:pos x="50" y="49"/>
                </a:cxn>
                <a:cxn ang="0">
                  <a:pos x="55" y="45"/>
                </a:cxn>
              </a:cxnLst>
              <a:rect l="0" t="0" r="r" b="b"/>
              <a:pathLst>
                <a:path w="68" h="63">
                  <a:moveTo>
                    <a:pt x="45" y="35"/>
                  </a:moveTo>
                  <a:cubicBezTo>
                    <a:pt x="45" y="35"/>
                    <a:pt x="45" y="36"/>
                    <a:pt x="45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9" y="37"/>
                    <a:pt x="38" y="38"/>
                    <a:pt x="38" y="39"/>
                  </a:cubicBezTo>
                  <a:cubicBezTo>
                    <a:pt x="39" y="41"/>
                    <a:pt x="40" y="42"/>
                    <a:pt x="41" y="43"/>
                  </a:cubicBezTo>
                  <a:cubicBezTo>
                    <a:pt x="41" y="43"/>
                    <a:pt x="41" y="44"/>
                    <a:pt x="41" y="44"/>
                  </a:cubicBezTo>
                  <a:cubicBezTo>
                    <a:pt x="41" y="44"/>
                    <a:pt x="41" y="44"/>
                    <a:pt x="41" y="45"/>
                  </a:cubicBezTo>
                  <a:cubicBezTo>
                    <a:pt x="40" y="46"/>
                    <a:pt x="36" y="50"/>
                    <a:pt x="35" y="50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0" y="47"/>
                    <a:pt x="29" y="47"/>
                    <a:pt x="28" y="48"/>
                  </a:cubicBezTo>
                  <a:cubicBezTo>
                    <a:pt x="28" y="49"/>
                    <a:pt x="27" y="51"/>
                    <a:pt x="27" y="53"/>
                  </a:cubicBezTo>
                  <a:cubicBezTo>
                    <a:pt x="27" y="54"/>
                    <a:pt x="26" y="54"/>
                    <a:pt x="26" y="54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19" y="54"/>
                    <a:pt x="18" y="54"/>
                    <a:pt x="18" y="53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6" y="47"/>
                    <a:pt x="16" y="47"/>
                    <a:pt x="15" y="47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0" y="50"/>
                    <a:pt x="9" y="50"/>
                    <a:pt x="9" y="50"/>
                  </a:cubicBezTo>
                  <a:cubicBezTo>
                    <a:pt x="8" y="49"/>
                    <a:pt x="4" y="45"/>
                    <a:pt x="4" y="44"/>
                  </a:cubicBezTo>
                  <a:cubicBezTo>
                    <a:pt x="4" y="44"/>
                    <a:pt x="4" y="44"/>
                    <a:pt x="4" y="43"/>
                  </a:cubicBezTo>
                  <a:cubicBezTo>
                    <a:pt x="5" y="42"/>
                    <a:pt x="6" y="41"/>
                    <a:pt x="7" y="39"/>
                  </a:cubicBezTo>
                  <a:cubicBezTo>
                    <a:pt x="7" y="38"/>
                    <a:pt x="6" y="37"/>
                    <a:pt x="6" y="36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0" y="35"/>
                    <a:pt x="0" y="35"/>
                    <a:pt x="0" y="34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7"/>
                    <a:pt x="0" y="27"/>
                    <a:pt x="1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5"/>
                    <a:pt x="7" y="24"/>
                    <a:pt x="7" y="23"/>
                  </a:cubicBezTo>
                  <a:cubicBezTo>
                    <a:pt x="6" y="22"/>
                    <a:pt x="5" y="20"/>
                    <a:pt x="4" y="19"/>
                  </a:cubicBezTo>
                  <a:cubicBezTo>
                    <a:pt x="4" y="19"/>
                    <a:pt x="4" y="19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5" y="17"/>
                    <a:pt x="9" y="12"/>
                    <a:pt x="10" y="12"/>
                  </a:cubicBezTo>
                  <a:cubicBezTo>
                    <a:pt x="10" y="12"/>
                    <a:pt x="10" y="12"/>
                    <a:pt x="11" y="13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6" y="15"/>
                    <a:pt x="16" y="15"/>
                    <a:pt x="17" y="15"/>
                  </a:cubicBezTo>
                  <a:cubicBezTo>
                    <a:pt x="18" y="13"/>
                    <a:pt x="18" y="11"/>
                    <a:pt x="18" y="9"/>
                  </a:cubicBezTo>
                  <a:cubicBezTo>
                    <a:pt x="18" y="9"/>
                    <a:pt x="19" y="8"/>
                    <a:pt x="19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6" y="8"/>
                    <a:pt x="27" y="9"/>
                    <a:pt x="27" y="9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9" y="15"/>
                    <a:pt x="30" y="15"/>
                    <a:pt x="31" y="16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35" y="12"/>
                    <a:pt x="35" y="12"/>
                    <a:pt x="35" y="12"/>
                  </a:cubicBezTo>
                  <a:cubicBezTo>
                    <a:pt x="36" y="12"/>
                    <a:pt x="36" y="12"/>
                    <a:pt x="36" y="13"/>
                  </a:cubicBezTo>
                  <a:cubicBezTo>
                    <a:pt x="37" y="13"/>
                    <a:pt x="41" y="17"/>
                    <a:pt x="41" y="18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0" y="20"/>
                    <a:pt x="39" y="22"/>
                    <a:pt x="38" y="23"/>
                  </a:cubicBezTo>
                  <a:cubicBezTo>
                    <a:pt x="38" y="24"/>
                    <a:pt x="39" y="25"/>
                    <a:pt x="39" y="26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8"/>
                  </a:cubicBezTo>
                  <a:lnTo>
                    <a:pt x="45" y="35"/>
                  </a:lnTo>
                  <a:close/>
                  <a:moveTo>
                    <a:pt x="23" y="22"/>
                  </a:moveTo>
                  <a:cubicBezTo>
                    <a:pt x="18" y="22"/>
                    <a:pt x="13" y="26"/>
                    <a:pt x="13" y="31"/>
                  </a:cubicBezTo>
                  <a:cubicBezTo>
                    <a:pt x="13" y="36"/>
                    <a:pt x="18" y="40"/>
                    <a:pt x="23" y="40"/>
                  </a:cubicBezTo>
                  <a:cubicBezTo>
                    <a:pt x="28" y="40"/>
                    <a:pt x="32" y="36"/>
                    <a:pt x="32" y="31"/>
                  </a:cubicBezTo>
                  <a:cubicBezTo>
                    <a:pt x="32" y="26"/>
                    <a:pt x="28" y="22"/>
                    <a:pt x="23" y="22"/>
                  </a:cubicBezTo>
                  <a:close/>
                  <a:moveTo>
                    <a:pt x="68" y="15"/>
                  </a:moveTo>
                  <a:cubicBezTo>
                    <a:pt x="68" y="16"/>
                    <a:pt x="64" y="16"/>
                    <a:pt x="63" y="16"/>
                  </a:cubicBezTo>
                  <a:cubicBezTo>
                    <a:pt x="63" y="17"/>
                    <a:pt x="62" y="18"/>
                    <a:pt x="62" y="18"/>
                  </a:cubicBezTo>
                  <a:cubicBezTo>
                    <a:pt x="62" y="19"/>
                    <a:pt x="64" y="23"/>
                    <a:pt x="64" y="23"/>
                  </a:cubicBezTo>
                  <a:cubicBezTo>
                    <a:pt x="64" y="23"/>
                    <a:pt x="64" y="23"/>
                    <a:pt x="64" y="24"/>
                  </a:cubicBezTo>
                  <a:cubicBezTo>
                    <a:pt x="63" y="24"/>
                    <a:pt x="59" y="26"/>
                    <a:pt x="59" y="26"/>
                  </a:cubicBezTo>
                  <a:cubicBezTo>
                    <a:pt x="59" y="26"/>
                    <a:pt x="56" y="22"/>
                    <a:pt x="56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3" y="22"/>
                    <a:pt x="50" y="26"/>
                    <a:pt x="50" y="26"/>
                  </a:cubicBezTo>
                  <a:cubicBezTo>
                    <a:pt x="50" y="26"/>
                    <a:pt x="46" y="24"/>
                    <a:pt x="46" y="24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7" y="19"/>
                    <a:pt x="47" y="18"/>
                  </a:cubicBezTo>
                  <a:cubicBezTo>
                    <a:pt x="47" y="18"/>
                    <a:pt x="46" y="17"/>
                    <a:pt x="46" y="16"/>
                  </a:cubicBezTo>
                  <a:cubicBezTo>
                    <a:pt x="45" y="16"/>
                    <a:pt x="41" y="16"/>
                    <a:pt x="41" y="15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5" y="9"/>
                    <a:pt x="46" y="9"/>
                  </a:cubicBezTo>
                  <a:cubicBezTo>
                    <a:pt x="46" y="9"/>
                    <a:pt x="47" y="8"/>
                    <a:pt x="47" y="7"/>
                  </a:cubicBezTo>
                  <a:cubicBezTo>
                    <a:pt x="47" y="7"/>
                    <a:pt x="45" y="3"/>
                    <a:pt x="45" y="2"/>
                  </a:cubicBezTo>
                  <a:cubicBezTo>
                    <a:pt x="45" y="2"/>
                    <a:pt x="45" y="2"/>
                    <a:pt x="46" y="2"/>
                  </a:cubicBezTo>
                  <a:cubicBezTo>
                    <a:pt x="46" y="2"/>
                    <a:pt x="50" y="0"/>
                    <a:pt x="50" y="0"/>
                  </a:cubicBezTo>
                  <a:cubicBezTo>
                    <a:pt x="50" y="0"/>
                    <a:pt x="53" y="3"/>
                    <a:pt x="54" y="4"/>
                  </a:cubicBezTo>
                  <a:cubicBezTo>
                    <a:pt x="54" y="4"/>
                    <a:pt x="54" y="4"/>
                    <a:pt x="55" y="4"/>
                  </a:cubicBezTo>
                  <a:cubicBezTo>
                    <a:pt x="55" y="4"/>
                    <a:pt x="55" y="4"/>
                    <a:pt x="56" y="4"/>
                  </a:cubicBezTo>
                  <a:cubicBezTo>
                    <a:pt x="57" y="2"/>
                    <a:pt x="58" y="1"/>
                    <a:pt x="5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3" y="2"/>
                    <a:pt x="64" y="2"/>
                  </a:cubicBezTo>
                  <a:cubicBezTo>
                    <a:pt x="64" y="2"/>
                    <a:pt x="64" y="2"/>
                    <a:pt x="64" y="2"/>
                  </a:cubicBezTo>
                  <a:cubicBezTo>
                    <a:pt x="64" y="3"/>
                    <a:pt x="62" y="7"/>
                    <a:pt x="62" y="7"/>
                  </a:cubicBezTo>
                  <a:cubicBezTo>
                    <a:pt x="62" y="8"/>
                    <a:pt x="63" y="9"/>
                    <a:pt x="63" y="9"/>
                  </a:cubicBezTo>
                  <a:cubicBezTo>
                    <a:pt x="64" y="9"/>
                    <a:pt x="68" y="10"/>
                    <a:pt x="68" y="10"/>
                  </a:cubicBezTo>
                  <a:lnTo>
                    <a:pt x="68" y="15"/>
                  </a:lnTo>
                  <a:close/>
                  <a:moveTo>
                    <a:pt x="68" y="52"/>
                  </a:moveTo>
                  <a:cubicBezTo>
                    <a:pt x="68" y="52"/>
                    <a:pt x="64" y="53"/>
                    <a:pt x="63" y="53"/>
                  </a:cubicBezTo>
                  <a:cubicBezTo>
                    <a:pt x="63" y="54"/>
                    <a:pt x="62" y="54"/>
                    <a:pt x="62" y="55"/>
                  </a:cubicBezTo>
                  <a:cubicBezTo>
                    <a:pt x="62" y="56"/>
                    <a:pt x="64" y="59"/>
                    <a:pt x="64" y="60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63" y="60"/>
                    <a:pt x="59" y="63"/>
                    <a:pt x="59" y="63"/>
                  </a:cubicBezTo>
                  <a:cubicBezTo>
                    <a:pt x="59" y="63"/>
                    <a:pt x="56" y="59"/>
                    <a:pt x="56" y="59"/>
                  </a:cubicBezTo>
                  <a:cubicBezTo>
                    <a:pt x="55" y="59"/>
                    <a:pt x="55" y="59"/>
                    <a:pt x="55" y="59"/>
                  </a:cubicBezTo>
                  <a:cubicBezTo>
                    <a:pt x="54" y="59"/>
                    <a:pt x="54" y="59"/>
                    <a:pt x="54" y="59"/>
                  </a:cubicBezTo>
                  <a:cubicBezTo>
                    <a:pt x="53" y="59"/>
                    <a:pt x="50" y="63"/>
                    <a:pt x="50" y="63"/>
                  </a:cubicBezTo>
                  <a:cubicBezTo>
                    <a:pt x="50" y="63"/>
                    <a:pt x="46" y="60"/>
                    <a:pt x="46" y="60"/>
                  </a:cubicBezTo>
                  <a:cubicBezTo>
                    <a:pt x="45" y="60"/>
                    <a:pt x="45" y="60"/>
                    <a:pt x="45" y="60"/>
                  </a:cubicBezTo>
                  <a:cubicBezTo>
                    <a:pt x="45" y="59"/>
                    <a:pt x="47" y="56"/>
                    <a:pt x="47" y="55"/>
                  </a:cubicBezTo>
                  <a:cubicBezTo>
                    <a:pt x="47" y="54"/>
                    <a:pt x="46" y="54"/>
                    <a:pt x="46" y="53"/>
                  </a:cubicBezTo>
                  <a:cubicBezTo>
                    <a:pt x="45" y="53"/>
                    <a:pt x="41" y="52"/>
                    <a:pt x="41" y="52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6"/>
                    <a:pt x="45" y="46"/>
                    <a:pt x="46" y="46"/>
                  </a:cubicBezTo>
                  <a:cubicBezTo>
                    <a:pt x="46" y="45"/>
                    <a:pt x="47" y="45"/>
                    <a:pt x="47" y="44"/>
                  </a:cubicBezTo>
                  <a:cubicBezTo>
                    <a:pt x="47" y="43"/>
                    <a:pt x="45" y="40"/>
                    <a:pt x="45" y="39"/>
                  </a:cubicBezTo>
                  <a:cubicBezTo>
                    <a:pt x="45" y="39"/>
                    <a:pt x="45" y="39"/>
                    <a:pt x="46" y="39"/>
                  </a:cubicBezTo>
                  <a:cubicBezTo>
                    <a:pt x="46" y="39"/>
                    <a:pt x="50" y="36"/>
                    <a:pt x="50" y="36"/>
                  </a:cubicBezTo>
                  <a:cubicBezTo>
                    <a:pt x="50" y="36"/>
                    <a:pt x="53" y="40"/>
                    <a:pt x="54" y="40"/>
                  </a:cubicBezTo>
                  <a:cubicBezTo>
                    <a:pt x="54" y="40"/>
                    <a:pt x="54" y="40"/>
                    <a:pt x="55" y="40"/>
                  </a:cubicBezTo>
                  <a:cubicBezTo>
                    <a:pt x="55" y="40"/>
                    <a:pt x="55" y="40"/>
                    <a:pt x="56" y="40"/>
                  </a:cubicBezTo>
                  <a:cubicBezTo>
                    <a:pt x="57" y="39"/>
                    <a:pt x="58" y="38"/>
                    <a:pt x="59" y="36"/>
                  </a:cubicBezTo>
                  <a:cubicBezTo>
                    <a:pt x="59" y="36"/>
                    <a:pt x="59" y="36"/>
                    <a:pt x="59" y="36"/>
                  </a:cubicBezTo>
                  <a:cubicBezTo>
                    <a:pt x="59" y="36"/>
                    <a:pt x="63" y="39"/>
                    <a:pt x="64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4" y="40"/>
                    <a:pt x="62" y="43"/>
                    <a:pt x="62" y="44"/>
                  </a:cubicBezTo>
                  <a:cubicBezTo>
                    <a:pt x="62" y="45"/>
                    <a:pt x="63" y="45"/>
                    <a:pt x="63" y="46"/>
                  </a:cubicBezTo>
                  <a:cubicBezTo>
                    <a:pt x="64" y="46"/>
                    <a:pt x="68" y="46"/>
                    <a:pt x="68" y="47"/>
                  </a:cubicBezTo>
                  <a:lnTo>
                    <a:pt x="68" y="52"/>
                  </a:lnTo>
                  <a:close/>
                  <a:moveTo>
                    <a:pt x="55" y="8"/>
                  </a:moveTo>
                  <a:cubicBezTo>
                    <a:pt x="52" y="8"/>
                    <a:pt x="50" y="10"/>
                    <a:pt x="50" y="13"/>
                  </a:cubicBezTo>
                  <a:cubicBezTo>
                    <a:pt x="50" y="15"/>
                    <a:pt x="52" y="17"/>
                    <a:pt x="55" y="17"/>
                  </a:cubicBezTo>
                  <a:cubicBezTo>
                    <a:pt x="57" y="17"/>
                    <a:pt x="59" y="15"/>
                    <a:pt x="59" y="13"/>
                  </a:cubicBezTo>
                  <a:cubicBezTo>
                    <a:pt x="59" y="10"/>
                    <a:pt x="57" y="8"/>
                    <a:pt x="55" y="8"/>
                  </a:cubicBezTo>
                  <a:close/>
                  <a:moveTo>
                    <a:pt x="55" y="45"/>
                  </a:moveTo>
                  <a:cubicBezTo>
                    <a:pt x="52" y="45"/>
                    <a:pt x="50" y="47"/>
                    <a:pt x="50" y="49"/>
                  </a:cubicBezTo>
                  <a:cubicBezTo>
                    <a:pt x="50" y="52"/>
                    <a:pt x="52" y="54"/>
                    <a:pt x="55" y="54"/>
                  </a:cubicBezTo>
                  <a:cubicBezTo>
                    <a:pt x="57" y="54"/>
                    <a:pt x="59" y="52"/>
                    <a:pt x="59" y="49"/>
                  </a:cubicBezTo>
                  <a:cubicBezTo>
                    <a:pt x="59" y="47"/>
                    <a:pt x="57" y="45"/>
                    <a:pt x="55" y="45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9525">
              <a:noFill/>
              <a:round/>
            </a:ln>
          </p:spPr>
          <p:txBody>
            <a:bodyPr wrap="square" lIns="121920" tIns="60960" rIns="121920" bIns="60960" anchor="ctr">
              <a:normAutofit fontScale="25000" lnSpcReduction="20000"/>
            </a:bodyPr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  <p:sp>
          <p:nvSpPr>
            <p:cNvPr id="8" name="íṧļîḑé">
              <a:extLst>
                <a:ext uri="{FF2B5EF4-FFF2-40B4-BE49-F238E27FC236}">
                  <a16:creationId xmlns:a16="http://schemas.microsoft.com/office/drawing/2014/main" xmlns="" id="{9C24CF0B-4305-4567-89A9-1E861D315453}"/>
                </a:ext>
              </a:extLst>
            </p:cNvPr>
            <p:cNvSpPr/>
            <p:nvPr/>
          </p:nvSpPr>
          <p:spPr bwMode="auto">
            <a:xfrm>
              <a:off x="4240869" y="3644122"/>
              <a:ext cx="3521460" cy="2175485"/>
            </a:xfrm>
            <a:custGeom>
              <a:avLst/>
              <a:gdLst>
                <a:gd name="T0" fmla="*/ 845 w 4962"/>
                <a:gd name="T1" fmla="*/ 481 h 3065"/>
                <a:gd name="T2" fmla="*/ 2168 w 4962"/>
                <a:gd name="T3" fmla="*/ 126 h 3065"/>
                <a:gd name="T4" fmla="*/ 4368 w 4962"/>
                <a:gd name="T5" fmla="*/ 2070 h 3065"/>
                <a:gd name="T6" fmla="*/ 4542 w 4962"/>
                <a:gd name="T7" fmla="*/ 1535 h 3065"/>
                <a:gd name="T8" fmla="*/ 4962 w 4962"/>
                <a:gd name="T9" fmla="*/ 1950 h 3065"/>
                <a:gd name="T10" fmla="*/ 4689 w 4962"/>
                <a:gd name="T11" fmla="*/ 2783 h 3065"/>
                <a:gd name="T12" fmla="*/ 3858 w 4962"/>
                <a:gd name="T13" fmla="*/ 3065 h 3065"/>
                <a:gd name="T14" fmla="*/ 3439 w 4962"/>
                <a:gd name="T15" fmla="*/ 2650 h 3065"/>
                <a:gd name="T16" fmla="*/ 3974 w 4962"/>
                <a:gd name="T17" fmla="*/ 2469 h 3065"/>
                <a:gd name="T18" fmla="*/ 2307 w 4962"/>
                <a:gd name="T19" fmla="*/ 855 h 3065"/>
                <a:gd name="T20" fmla="*/ 1814 w 4962"/>
                <a:gd name="T21" fmla="*/ 688 h 3065"/>
                <a:gd name="T22" fmla="*/ 1052 w 4962"/>
                <a:gd name="T23" fmla="*/ 1450 h 3065"/>
                <a:gd name="T24" fmla="*/ 1814 w 4962"/>
                <a:gd name="T25" fmla="*/ 2212 h 3065"/>
                <a:gd name="T26" fmla="*/ 2576 w 4962"/>
                <a:gd name="T27" fmla="*/ 1462 h 3065"/>
                <a:gd name="T28" fmla="*/ 3100 w 4962"/>
                <a:gd name="T29" fmla="*/ 1922 h 3065"/>
                <a:gd name="T30" fmla="*/ 1814 w 4962"/>
                <a:gd name="T31" fmla="*/ 2820 h 3065"/>
                <a:gd name="T32" fmla="*/ 845 w 4962"/>
                <a:gd name="T33" fmla="*/ 481 h 3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62" h="3065">
                  <a:moveTo>
                    <a:pt x="845" y="481"/>
                  </a:moveTo>
                  <a:cubicBezTo>
                    <a:pt x="1192" y="133"/>
                    <a:pt x="1696" y="0"/>
                    <a:pt x="2168" y="126"/>
                  </a:cubicBezTo>
                  <a:cubicBezTo>
                    <a:pt x="2644" y="254"/>
                    <a:pt x="3895" y="1588"/>
                    <a:pt x="4368" y="2070"/>
                  </a:cubicBezTo>
                  <a:cubicBezTo>
                    <a:pt x="4542" y="1535"/>
                    <a:pt x="4542" y="1535"/>
                    <a:pt x="4542" y="1535"/>
                  </a:cubicBezTo>
                  <a:cubicBezTo>
                    <a:pt x="4962" y="1950"/>
                    <a:pt x="4962" y="1950"/>
                    <a:pt x="4962" y="1950"/>
                  </a:cubicBezTo>
                  <a:cubicBezTo>
                    <a:pt x="4689" y="2783"/>
                    <a:pt x="4689" y="2783"/>
                    <a:pt x="4689" y="2783"/>
                  </a:cubicBezTo>
                  <a:cubicBezTo>
                    <a:pt x="3858" y="3065"/>
                    <a:pt x="3858" y="3065"/>
                    <a:pt x="3858" y="3065"/>
                  </a:cubicBezTo>
                  <a:cubicBezTo>
                    <a:pt x="3439" y="2650"/>
                    <a:pt x="3439" y="2650"/>
                    <a:pt x="3439" y="2650"/>
                  </a:cubicBezTo>
                  <a:cubicBezTo>
                    <a:pt x="3974" y="2469"/>
                    <a:pt x="3974" y="2469"/>
                    <a:pt x="3974" y="2469"/>
                  </a:cubicBezTo>
                  <a:cubicBezTo>
                    <a:pt x="2307" y="855"/>
                    <a:pt x="2307" y="855"/>
                    <a:pt x="2307" y="855"/>
                  </a:cubicBezTo>
                  <a:cubicBezTo>
                    <a:pt x="2191" y="750"/>
                    <a:pt x="2035" y="688"/>
                    <a:pt x="1814" y="688"/>
                  </a:cubicBezTo>
                  <a:cubicBezTo>
                    <a:pt x="1459" y="688"/>
                    <a:pt x="1052" y="1029"/>
                    <a:pt x="1052" y="1450"/>
                  </a:cubicBezTo>
                  <a:cubicBezTo>
                    <a:pt x="1052" y="1871"/>
                    <a:pt x="1393" y="2212"/>
                    <a:pt x="1814" y="2212"/>
                  </a:cubicBezTo>
                  <a:cubicBezTo>
                    <a:pt x="2230" y="2212"/>
                    <a:pt x="2569" y="1877"/>
                    <a:pt x="2576" y="1462"/>
                  </a:cubicBezTo>
                  <a:cubicBezTo>
                    <a:pt x="3100" y="1922"/>
                    <a:pt x="3100" y="1922"/>
                    <a:pt x="3100" y="1922"/>
                  </a:cubicBezTo>
                  <a:cubicBezTo>
                    <a:pt x="2904" y="2458"/>
                    <a:pt x="2392" y="2820"/>
                    <a:pt x="1814" y="2820"/>
                  </a:cubicBezTo>
                  <a:cubicBezTo>
                    <a:pt x="573" y="2820"/>
                    <a:pt x="0" y="1325"/>
                    <a:pt x="845" y="481"/>
                  </a:cubicBezTo>
                  <a:close/>
                </a:path>
              </a:pathLst>
            </a:custGeom>
            <a:gradFill>
              <a:gsLst>
                <a:gs pos="0">
                  <a:srgbClr val="3DC6BE"/>
                </a:gs>
                <a:gs pos="77000">
                  <a:srgbClr val="304151"/>
                </a:gs>
              </a:gsLst>
              <a:lin ang="7200000" scaled="0"/>
            </a:gradFill>
            <a:ln>
              <a:noFill/>
            </a:ln>
            <a:effectLst>
              <a:outerShdw blurRad="190500" dist="38100" dir="8100000" algn="tr" rotWithShape="0">
                <a:prstClr val="black">
                  <a:alpha val="5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noAutofit/>
            </a:bodyPr>
            <a:lstStyle/>
            <a:p>
              <a:pPr algn="ctr"/>
              <a:endParaRPr lang="en-US" sz="2400">
                <a:cs typeface="+mn-ea"/>
                <a:sym typeface="+mn-lt"/>
              </a:endParaRPr>
            </a:p>
          </p:txBody>
        </p:sp>
        <p:sp>
          <p:nvSpPr>
            <p:cNvPr id="9" name="iṧliḍe">
              <a:extLst>
                <a:ext uri="{FF2B5EF4-FFF2-40B4-BE49-F238E27FC236}">
                  <a16:creationId xmlns:a16="http://schemas.microsoft.com/office/drawing/2014/main" xmlns="" id="{B62904F9-8E63-404A-8579-DC161025E2DA}"/>
                </a:ext>
              </a:extLst>
            </p:cNvPr>
            <p:cNvSpPr/>
            <p:nvPr/>
          </p:nvSpPr>
          <p:spPr bwMode="auto">
            <a:xfrm>
              <a:off x="5328193" y="4449156"/>
              <a:ext cx="383693" cy="416140"/>
            </a:xfrm>
            <a:custGeom>
              <a:avLst/>
              <a:gdLst>
                <a:gd name="connsiteX0" fmla="*/ 546381 w 557893"/>
                <a:gd name="connsiteY0" fmla="*/ 346236 h 605070"/>
                <a:gd name="connsiteX1" fmla="*/ 547615 w 557893"/>
                <a:gd name="connsiteY1" fmla="*/ 346236 h 605070"/>
                <a:gd name="connsiteX2" fmla="*/ 557863 w 557893"/>
                <a:gd name="connsiteY2" fmla="*/ 357510 h 605070"/>
                <a:gd name="connsiteX3" fmla="*/ 554352 w 557893"/>
                <a:gd name="connsiteY3" fmla="*/ 433777 h 605070"/>
                <a:gd name="connsiteX4" fmla="*/ 548374 w 557893"/>
                <a:gd name="connsiteY4" fmla="*/ 445146 h 605070"/>
                <a:gd name="connsiteX5" fmla="*/ 544484 w 557893"/>
                <a:gd name="connsiteY5" fmla="*/ 446283 h 605070"/>
                <a:gd name="connsiteX6" fmla="*/ 536987 w 557893"/>
                <a:gd name="connsiteY6" fmla="*/ 441736 h 605070"/>
                <a:gd name="connsiteX7" fmla="*/ 513359 w 557893"/>
                <a:gd name="connsiteY7" fmla="*/ 418334 h 605070"/>
                <a:gd name="connsiteX8" fmla="*/ 504629 w 557893"/>
                <a:gd name="connsiteY8" fmla="*/ 427051 h 605070"/>
                <a:gd name="connsiteX9" fmla="*/ 432320 w 557893"/>
                <a:gd name="connsiteY9" fmla="*/ 499244 h 605070"/>
                <a:gd name="connsiteX10" fmla="*/ 425868 w 557893"/>
                <a:gd name="connsiteY10" fmla="*/ 505686 h 605070"/>
                <a:gd name="connsiteX11" fmla="*/ 410115 w 557893"/>
                <a:gd name="connsiteY11" fmla="*/ 521413 h 605070"/>
                <a:gd name="connsiteX12" fmla="*/ 335720 w 557893"/>
                <a:gd name="connsiteY12" fmla="*/ 595691 h 605070"/>
                <a:gd name="connsiteX13" fmla="*/ 331354 w 557893"/>
                <a:gd name="connsiteY13" fmla="*/ 600049 h 605070"/>
                <a:gd name="connsiteX14" fmla="*/ 319208 w 557893"/>
                <a:gd name="connsiteY14" fmla="*/ 605070 h 605070"/>
                <a:gd name="connsiteX15" fmla="*/ 307062 w 557893"/>
                <a:gd name="connsiteY15" fmla="*/ 600049 h 605070"/>
                <a:gd name="connsiteX16" fmla="*/ 302792 w 557893"/>
                <a:gd name="connsiteY16" fmla="*/ 595691 h 605070"/>
                <a:gd name="connsiteX17" fmla="*/ 286945 w 557893"/>
                <a:gd name="connsiteY17" fmla="*/ 579963 h 605070"/>
                <a:gd name="connsiteX18" fmla="*/ 212549 w 557893"/>
                <a:gd name="connsiteY18" fmla="*/ 505686 h 605070"/>
                <a:gd name="connsiteX19" fmla="*/ 208943 w 557893"/>
                <a:gd name="connsiteY19" fmla="*/ 501991 h 605070"/>
                <a:gd name="connsiteX20" fmla="*/ 130846 w 557893"/>
                <a:gd name="connsiteY20" fmla="*/ 579963 h 605070"/>
                <a:gd name="connsiteX21" fmla="*/ 118700 w 557893"/>
                <a:gd name="connsiteY21" fmla="*/ 584985 h 605070"/>
                <a:gd name="connsiteX22" fmla="*/ 106554 w 557893"/>
                <a:gd name="connsiteY22" fmla="*/ 579963 h 605070"/>
                <a:gd name="connsiteX23" fmla="*/ 102283 w 557893"/>
                <a:gd name="connsiteY23" fmla="*/ 575605 h 605070"/>
                <a:gd name="connsiteX24" fmla="*/ 102283 w 557893"/>
                <a:gd name="connsiteY24" fmla="*/ 551257 h 605070"/>
                <a:gd name="connsiteX25" fmla="*/ 192431 w 557893"/>
                <a:gd name="connsiteY25" fmla="*/ 461158 h 605070"/>
                <a:gd name="connsiteX26" fmla="*/ 196797 w 557893"/>
                <a:gd name="connsiteY26" fmla="*/ 456894 h 605070"/>
                <a:gd name="connsiteX27" fmla="*/ 208943 w 557893"/>
                <a:gd name="connsiteY27" fmla="*/ 451873 h 605070"/>
                <a:gd name="connsiteX28" fmla="*/ 221089 w 557893"/>
                <a:gd name="connsiteY28" fmla="*/ 456894 h 605070"/>
                <a:gd name="connsiteX29" fmla="*/ 225359 w 557893"/>
                <a:gd name="connsiteY29" fmla="*/ 461158 h 605070"/>
                <a:gd name="connsiteX30" fmla="*/ 241206 w 557893"/>
                <a:gd name="connsiteY30" fmla="*/ 476979 h 605070"/>
                <a:gd name="connsiteX31" fmla="*/ 315602 w 557893"/>
                <a:gd name="connsiteY31" fmla="*/ 551257 h 605070"/>
                <a:gd name="connsiteX32" fmla="*/ 319208 w 557893"/>
                <a:gd name="connsiteY32" fmla="*/ 554952 h 605070"/>
                <a:gd name="connsiteX33" fmla="*/ 381458 w 557893"/>
                <a:gd name="connsiteY33" fmla="*/ 492801 h 605070"/>
                <a:gd name="connsiteX34" fmla="*/ 397305 w 557893"/>
                <a:gd name="connsiteY34" fmla="*/ 476979 h 605070"/>
                <a:gd name="connsiteX35" fmla="*/ 403758 w 557893"/>
                <a:gd name="connsiteY35" fmla="*/ 470537 h 605070"/>
                <a:gd name="connsiteX36" fmla="*/ 476161 w 557893"/>
                <a:gd name="connsiteY36" fmla="*/ 398439 h 605070"/>
                <a:gd name="connsiteX37" fmla="*/ 484986 w 557893"/>
                <a:gd name="connsiteY37" fmla="*/ 389533 h 605070"/>
                <a:gd name="connsiteX38" fmla="*/ 460788 w 557893"/>
                <a:gd name="connsiteY38" fmla="*/ 365563 h 605070"/>
                <a:gd name="connsiteX39" fmla="*/ 457752 w 557893"/>
                <a:gd name="connsiteY39" fmla="*/ 355236 h 605070"/>
                <a:gd name="connsiteX40" fmla="*/ 468000 w 557893"/>
                <a:gd name="connsiteY40" fmla="*/ 349931 h 605070"/>
                <a:gd name="connsiteX41" fmla="*/ 546381 w 557893"/>
                <a:gd name="connsiteY41" fmla="*/ 346236 h 605070"/>
                <a:gd name="connsiteX42" fmla="*/ 278625 w 557893"/>
                <a:gd name="connsiteY42" fmla="*/ 278352 h 605070"/>
                <a:gd name="connsiteX43" fmla="*/ 371816 w 557893"/>
                <a:gd name="connsiteY43" fmla="*/ 329810 h 605070"/>
                <a:gd name="connsiteX44" fmla="*/ 412053 w 557893"/>
                <a:gd name="connsiteY44" fmla="*/ 405338 h 605070"/>
                <a:gd name="connsiteX45" fmla="*/ 412148 w 557893"/>
                <a:gd name="connsiteY45" fmla="*/ 405717 h 605070"/>
                <a:gd name="connsiteX46" fmla="*/ 412148 w 557893"/>
                <a:gd name="connsiteY46" fmla="*/ 408086 h 605070"/>
                <a:gd name="connsiteX47" fmla="*/ 412243 w 557893"/>
                <a:gd name="connsiteY47" fmla="*/ 412919 h 605070"/>
                <a:gd name="connsiteX48" fmla="*/ 379123 w 557893"/>
                <a:gd name="connsiteY48" fmla="*/ 445992 h 605070"/>
                <a:gd name="connsiteX49" fmla="*/ 372670 w 557893"/>
                <a:gd name="connsiteY49" fmla="*/ 452436 h 605070"/>
                <a:gd name="connsiteX50" fmla="*/ 356822 w 557893"/>
                <a:gd name="connsiteY50" fmla="*/ 468262 h 605070"/>
                <a:gd name="connsiteX51" fmla="*/ 319147 w 557893"/>
                <a:gd name="connsiteY51" fmla="*/ 505884 h 605070"/>
                <a:gd name="connsiteX52" fmla="*/ 265623 w 557893"/>
                <a:gd name="connsiteY52" fmla="*/ 452436 h 605070"/>
                <a:gd name="connsiteX53" fmla="*/ 249775 w 557893"/>
                <a:gd name="connsiteY53" fmla="*/ 436705 h 605070"/>
                <a:gd name="connsiteX54" fmla="*/ 245505 w 557893"/>
                <a:gd name="connsiteY54" fmla="*/ 432346 h 605070"/>
                <a:gd name="connsiteX55" fmla="*/ 208779 w 557893"/>
                <a:gd name="connsiteY55" fmla="*/ 417184 h 605070"/>
                <a:gd name="connsiteX56" fmla="*/ 172148 w 557893"/>
                <a:gd name="connsiteY56" fmla="*/ 432346 h 605070"/>
                <a:gd name="connsiteX57" fmla="*/ 167782 w 557893"/>
                <a:gd name="connsiteY57" fmla="*/ 436705 h 605070"/>
                <a:gd name="connsiteX58" fmla="*/ 89490 w 557893"/>
                <a:gd name="connsiteY58" fmla="*/ 514887 h 605070"/>
                <a:gd name="connsiteX59" fmla="*/ 190 w 557893"/>
                <a:gd name="connsiteY59" fmla="*/ 514792 h 605070"/>
                <a:gd name="connsiteX60" fmla="*/ 0 w 557893"/>
                <a:gd name="connsiteY60" fmla="*/ 405433 h 605070"/>
                <a:gd name="connsiteX61" fmla="*/ 40237 w 557893"/>
                <a:gd name="connsiteY61" fmla="*/ 329904 h 605070"/>
                <a:gd name="connsiteX62" fmla="*/ 133429 w 557893"/>
                <a:gd name="connsiteY62" fmla="*/ 278447 h 605070"/>
                <a:gd name="connsiteX63" fmla="*/ 172527 w 557893"/>
                <a:gd name="connsiteY63" fmla="*/ 401926 h 605070"/>
                <a:gd name="connsiteX64" fmla="*/ 195398 w 557893"/>
                <a:gd name="connsiteY64" fmla="*/ 337201 h 605070"/>
                <a:gd name="connsiteX65" fmla="*/ 205932 w 557893"/>
                <a:gd name="connsiteY65" fmla="*/ 278447 h 605070"/>
                <a:gd name="connsiteX66" fmla="*/ 206121 w 557893"/>
                <a:gd name="connsiteY66" fmla="*/ 278447 h 605070"/>
                <a:gd name="connsiteX67" fmla="*/ 206406 w 557893"/>
                <a:gd name="connsiteY67" fmla="*/ 278447 h 605070"/>
                <a:gd name="connsiteX68" fmla="*/ 216940 w 557893"/>
                <a:gd name="connsiteY68" fmla="*/ 337201 h 605070"/>
                <a:gd name="connsiteX69" fmla="*/ 239811 w 557893"/>
                <a:gd name="connsiteY69" fmla="*/ 401926 h 605070"/>
                <a:gd name="connsiteX70" fmla="*/ 406730 w 557893"/>
                <a:gd name="connsiteY70" fmla="*/ 85850 h 605070"/>
                <a:gd name="connsiteX71" fmla="*/ 412614 w 557893"/>
                <a:gd name="connsiteY71" fmla="*/ 85850 h 605070"/>
                <a:gd name="connsiteX72" fmla="*/ 426185 w 557893"/>
                <a:gd name="connsiteY72" fmla="*/ 99398 h 605070"/>
                <a:gd name="connsiteX73" fmla="*/ 435770 w 557893"/>
                <a:gd name="connsiteY73" fmla="*/ 110483 h 605070"/>
                <a:gd name="connsiteX74" fmla="*/ 456838 w 557893"/>
                <a:gd name="connsiteY74" fmla="*/ 116641 h 605070"/>
                <a:gd name="connsiteX75" fmla="*/ 460728 w 557893"/>
                <a:gd name="connsiteY75" fmla="*/ 124788 h 605070"/>
                <a:gd name="connsiteX76" fmla="*/ 455509 w 557893"/>
                <a:gd name="connsiteY76" fmla="*/ 142221 h 605070"/>
                <a:gd name="connsiteX77" fmla="*/ 446778 w 557893"/>
                <a:gd name="connsiteY77" fmla="*/ 145821 h 605070"/>
                <a:gd name="connsiteX78" fmla="*/ 413563 w 557893"/>
                <a:gd name="connsiteY78" fmla="*/ 139284 h 605070"/>
                <a:gd name="connsiteX79" fmla="*/ 404642 w 557893"/>
                <a:gd name="connsiteY79" fmla="*/ 141084 h 605070"/>
                <a:gd name="connsiteX80" fmla="*/ 401511 w 557893"/>
                <a:gd name="connsiteY80" fmla="*/ 163443 h 605070"/>
                <a:gd name="connsiteX81" fmla="*/ 415936 w 557893"/>
                <a:gd name="connsiteY81" fmla="*/ 171496 h 605070"/>
                <a:gd name="connsiteX82" fmla="*/ 442223 w 557893"/>
                <a:gd name="connsiteY82" fmla="*/ 183338 h 605070"/>
                <a:gd name="connsiteX83" fmla="*/ 457407 w 557893"/>
                <a:gd name="connsiteY83" fmla="*/ 255152 h 605070"/>
                <a:gd name="connsiteX84" fmla="*/ 431214 w 557893"/>
                <a:gd name="connsiteY84" fmla="*/ 271921 h 605070"/>
                <a:gd name="connsiteX85" fmla="*/ 424951 w 557893"/>
                <a:gd name="connsiteY85" fmla="*/ 280258 h 605070"/>
                <a:gd name="connsiteX86" fmla="*/ 424951 w 557893"/>
                <a:gd name="connsiteY86" fmla="*/ 294185 h 605070"/>
                <a:gd name="connsiteX87" fmla="*/ 418688 w 557893"/>
                <a:gd name="connsiteY87" fmla="*/ 300627 h 605070"/>
                <a:gd name="connsiteX88" fmla="*/ 403693 w 557893"/>
                <a:gd name="connsiteY88" fmla="*/ 300627 h 605070"/>
                <a:gd name="connsiteX89" fmla="*/ 397240 w 557893"/>
                <a:gd name="connsiteY89" fmla="*/ 293806 h 605070"/>
                <a:gd name="connsiteX90" fmla="*/ 397050 w 557893"/>
                <a:gd name="connsiteY90" fmla="*/ 283669 h 605070"/>
                <a:gd name="connsiteX91" fmla="*/ 389648 w 557893"/>
                <a:gd name="connsiteY91" fmla="*/ 274668 h 605070"/>
                <a:gd name="connsiteX92" fmla="*/ 362886 w 557893"/>
                <a:gd name="connsiteY92" fmla="*/ 267089 h 605070"/>
                <a:gd name="connsiteX93" fmla="*/ 357192 w 557893"/>
                <a:gd name="connsiteY93" fmla="*/ 255246 h 605070"/>
                <a:gd name="connsiteX94" fmla="*/ 361653 w 557893"/>
                <a:gd name="connsiteY94" fmla="*/ 239804 h 605070"/>
                <a:gd name="connsiteX95" fmla="*/ 370668 w 557893"/>
                <a:gd name="connsiteY95" fmla="*/ 236014 h 605070"/>
                <a:gd name="connsiteX96" fmla="*/ 400277 w 557893"/>
                <a:gd name="connsiteY96" fmla="*/ 244920 h 605070"/>
                <a:gd name="connsiteX97" fmla="*/ 419732 w 557893"/>
                <a:gd name="connsiteY97" fmla="*/ 242362 h 605070"/>
                <a:gd name="connsiteX98" fmla="*/ 423243 w 557893"/>
                <a:gd name="connsiteY98" fmla="*/ 215929 h 605070"/>
                <a:gd name="connsiteX99" fmla="*/ 412234 w 557893"/>
                <a:gd name="connsiteY99" fmla="*/ 209487 h 605070"/>
                <a:gd name="connsiteX100" fmla="*/ 382056 w 557893"/>
                <a:gd name="connsiteY100" fmla="*/ 196033 h 605070"/>
                <a:gd name="connsiteX101" fmla="*/ 357857 w 557893"/>
                <a:gd name="connsiteY101" fmla="*/ 155105 h 605070"/>
                <a:gd name="connsiteX102" fmla="*/ 390882 w 557893"/>
                <a:gd name="connsiteY102" fmla="*/ 113230 h 605070"/>
                <a:gd name="connsiteX103" fmla="*/ 399138 w 557893"/>
                <a:gd name="connsiteY103" fmla="*/ 102051 h 605070"/>
                <a:gd name="connsiteX104" fmla="*/ 399138 w 557893"/>
                <a:gd name="connsiteY104" fmla="*/ 93429 h 605070"/>
                <a:gd name="connsiteX105" fmla="*/ 406730 w 557893"/>
                <a:gd name="connsiteY105" fmla="*/ 85850 h 605070"/>
                <a:gd name="connsiteX106" fmla="*/ 205945 w 557893"/>
                <a:gd name="connsiteY106" fmla="*/ 50 h 605070"/>
                <a:gd name="connsiteX107" fmla="*/ 302823 w 557893"/>
                <a:gd name="connsiteY107" fmla="*/ 99179 h 605070"/>
                <a:gd name="connsiteX108" fmla="*/ 206514 w 557893"/>
                <a:gd name="connsiteY108" fmla="*/ 250620 h 605070"/>
                <a:gd name="connsiteX109" fmla="*/ 205945 w 557893"/>
                <a:gd name="connsiteY109" fmla="*/ 250620 h 605070"/>
                <a:gd name="connsiteX110" fmla="*/ 205281 w 557893"/>
                <a:gd name="connsiteY110" fmla="*/ 250620 h 605070"/>
                <a:gd name="connsiteX111" fmla="*/ 108972 w 557893"/>
                <a:gd name="connsiteY111" fmla="*/ 99179 h 605070"/>
                <a:gd name="connsiteX112" fmla="*/ 205945 w 557893"/>
                <a:gd name="connsiteY112" fmla="*/ 50 h 605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557893" h="605070">
                  <a:moveTo>
                    <a:pt x="546381" y="346236"/>
                  </a:moveTo>
                  <a:lnTo>
                    <a:pt x="547615" y="346236"/>
                  </a:lnTo>
                  <a:cubicBezTo>
                    <a:pt x="555112" y="346236"/>
                    <a:pt x="558243" y="349647"/>
                    <a:pt x="557863" y="357510"/>
                  </a:cubicBezTo>
                  <a:cubicBezTo>
                    <a:pt x="556725" y="382901"/>
                    <a:pt x="555491" y="408386"/>
                    <a:pt x="554352" y="433777"/>
                  </a:cubicBezTo>
                  <a:cubicBezTo>
                    <a:pt x="554068" y="438420"/>
                    <a:pt x="553024" y="442588"/>
                    <a:pt x="548374" y="445146"/>
                  </a:cubicBezTo>
                  <a:cubicBezTo>
                    <a:pt x="546856" y="445904"/>
                    <a:pt x="545622" y="446283"/>
                    <a:pt x="544484" y="446283"/>
                  </a:cubicBezTo>
                  <a:cubicBezTo>
                    <a:pt x="541257" y="446283"/>
                    <a:pt x="539170" y="443915"/>
                    <a:pt x="536987" y="441736"/>
                  </a:cubicBezTo>
                  <a:lnTo>
                    <a:pt x="513359" y="418334"/>
                  </a:lnTo>
                  <a:lnTo>
                    <a:pt x="504629" y="427051"/>
                  </a:lnTo>
                  <a:lnTo>
                    <a:pt x="432320" y="499244"/>
                  </a:lnTo>
                  <a:lnTo>
                    <a:pt x="425868" y="505686"/>
                  </a:lnTo>
                  <a:lnTo>
                    <a:pt x="410115" y="521413"/>
                  </a:lnTo>
                  <a:lnTo>
                    <a:pt x="335720" y="595691"/>
                  </a:lnTo>
                  <a:lnTo>
                    <a:pt x="331354" y="600049"/>
                  </a:lnTo>
                  <a:cubicBezTo>
                    <a:pt x="328128" y="603459"/>
                    <a:pt x="323668" y="605070"/>
                    <a:pt x="319208" y="605070"/>
                  </a:cubicBezTo>
                  <a:cubicBezTo>
                    <a:pt x="314843" y="605070"/>
                    <a:pt x="310478" y="603459"/>
                    <a:pt x="307062" y="600049"/>
                  </a:cubicBezTo>
                  <a:lnTo>
                    <a:pt x="302792" y="595691"/>
                  </a:lnTo>
                  <a:lnTo>
                    <a:pt x="286945" y="579963"/>
                  </a:lnTo>
                  <a:lnTo>
                    <a:pt x="212549" y="505686"/>
                  </a:lnTo>
                  <a:lnTo>
                    <a:pt x="208943" y="501991"/>
                  </a:lnTo>
                  <a:lnTo>
                    <a:pt x="130846" y="579963"/>
                  </a:lnTo>
                  <a:cubicBezTo>
                    <a:pt x="127525" y="583374"/>
                    <a:pt x="123160" y="584985"/>
                    <a:pt x="118700" y="584985"/>
                  </a:cubicBezTo>
                  <a:cubicBezTo>
                    <a:pt x="114240" y="584985"/>
                    <a:pt x="109970" y="583374"/>
                    <a:pt x="106554" y="579963"/>
                  </a:cubicBezTo>
                  <a:lnTo>
                    <a:pt x="102283" y="575605"/>
                  </a:lnTo>
                  <a:cubicBezTo>
                    <a:pt x="95546" y="568973"/>
                    <a:pt x="95546" y="557983"/>
                    <a:pt x="102283" y="551257"/>
                  </a:cubicBezTo>
                  <a:lnTo>
                    <a:pt x="192431" y="461158"/>
                  </a:lnTo>
                  <a:lnTo>
                    <a:pt x="196797" y="456894"/>
                  </a:lnTo>
                  <a:cubicBezTo>
                    <a:pt x="200023" y="453483"/>
                    <a:pt x="204483" y="451873"/>
                    <a:pt x="208943" y="451873"/>
                  </a:cubicBezTo>
                  <a:cubicBezTo>
                    <a:pt x="213308" y="451873"/>
                    <a:pt x="217673" y="453483"/>
                    <a:pt x="221089" y="456894"/>
                  </a:cubicBezTo>
                  <a:lnTo>
                    <a:pt x="225359" y="461158"/>
                  </a:lnTo>
                  <a:lnTo>
                    <a:pt x="241206" y="476979"/>
                  </a:lnTo>
                  <a:lnTo>
                    <a:pt x="315602" y="551257"/>
                  </a:lnTo>
                  <a:lnTo>
                    <a:pt x="319208" y="554952"/>
                  </a:lnTo>
                  <a:lnTo>
                    <a:pt x="381458" y="492801"/>
                  </a:lnTo>
                  <a:lnTo>
                    <a:pt x="397305" y="476979"/>
                  </a:lnTo>
                  <a:lnTo>
                    <a:pt x="403758" y="470537"/>
                  </a:lnTo>
                  <a:lnTo>
                    <a:pt x="476161" y="398439"/>
                  </a:lnTo>
                  <a:lnTo>
                    <a:pt x="484986" y="389533"/>
                  </a:lnTo>
                  <a:cubicBezTo>
                    <a:pt x="476730" y="381764"/>
                    <a:pt x="468759" y="373616"/>
                    <a:pt x="460788" y="365563"/>
                  </a:cubicBezTo>
                  <a:cubicBezTo>
                    <a:pt x="458036" y="362816"/>
                    <a:pt x="455474" y="359974"/>
                    <a:pt x="457752" y="355236"/>
                  </a:cubicBezTo>
                  <a:cubicBezTo>
                    <a:pt x="459934" y="350310"/>
                    <a:pt x="464015" y="350120"/>
                    <a:pt x="468000" y="349931"/>
                  </a:cubicBezTo>
                  <a:cubicBezTo>
                    <a:pt x="494095" y="348605"/>
                    <a:pt x="520286" y="347468"/>
                    <a:pt x="546381" y="346236"/>
                  </a:cubicBezTo>
                  <a:close/>
                  <a:moveTo>
                    <a:pt x="278625" y="278352"/>
                  </a:moveTo>
                  <a:cubicBezTo>
                    <a:pt x="278625" y="278352"/>
                    <a:pt x="327877" y="302233"/>
                    <a:pt x="371816" y="329810"/>
                  </a:cubicBezTo>
                  <a:cubicBezTo>
                    <a:pt x="404936" y="350469"/>
                    <a:pt x="411104" y="373023"/>
                    <a:pt x="412053" y="405338"/>
                  </a:cubicBezTo>
                  <a:cubicBezTo>
                    <a:pt x="412148" y="405433"/>
                    <a:pt x="412148" y="405622"/>
                    <a:pt x="412148" y="405717"/>
                  </a:cubicBezTo>
                  <a:lnTo>
                    <a:pt x="412148" y="408086"/>
                  </a:lnTo>
                  <a:cubicBezTo>
                    <a:pt x="412243" y="409602"/>
                    <a:pt x="412243" y="411308"/>
                    <a:pt x="412243" y="412919"/>
                  </a:cubicBezTo>
                  <a:lnTo>
                    <a:pt x="379123" y="445992"/>
                  </a:lnTo>
                  <a:lnTo>
                    <a:pt x="372670" y="452436"/>
                  </a:lnTo>
                  <a:lnTo>
                    <a:pt x="356822" y="468262"/>
                  </a:lnTo>
                  <a:lnTo>
                    <a:pt x="319147" y="505884"/>
                  </a:lnTo>
                  <a:lnTo>
                    <a:pt x="265623" y="452436"/>
                  </a:lnTo>
                  <a:lnTo>
                    <a:pt x="249775" y="436705"/>
                  </a:lnTo>
                  <a:lnTo>
                    <a:pt x="245505" y="432346"/>
                  </a:lnTo>
                  <a:cubicBezTo>
                    <a:pt x="235730" y="422680"/>
                    <a:pt x="222729" y="417184"/>
                    <a:pt x="208779" y="417184"/>
                  </a:cubicBezTo>
                  <a:cubicBezTo>
                    <a:pt x="194923" y="417184"/>
                    <a:pt x="181827" y="422680"/>
                    <a:pt x="172148" y="432346"/>
                  </a:cubicBezTo>
                  <a:lnTo>
                    <a:pt x="167782" y="436705"/>
                  </a:lnTo>
                  <a:lnTo>
                    <a:pt x="89490" y="514887"/>
                  </a:lnTo>
                  <a:lnTo>
                    <a:pt x="190" y="514792"/>
                  </a:lnTo>
                  <a:lnTo>
                    <a:pt x="0" y="405433"/>
                  </a:lnTo>
                  <a:cubicBezTo>
                    <a:pt x="949" y="373118"/>
                    <a:pt x="7117" y="350753"/>
                    <a:pt x="40237" y="329904"/>
                  </a:cubicBezTo>
                  <a:cubicBezTo>
                    <a:pt x="84271" y="302233"/>
                    <a:pt x="133429" y="278447"/>
                    <a:pt x="133429" y="278447"/>
                  </a:cubicBezTo>
                  <a:lnTo>
                    <a:pt x="172527" y="401926"/>
                  </a:lnTo>
                  <a:lnTo>
                    <a:pt x="195398" y="337201"/>
                  </a:lnTo>
                  <a:cubicBezTo>
                    <a:pt x="155255" y="281384"/>
                    <a:pt x="198340" y="278636"/>
                    <a:pt x="205932" y="278447"/>
                  </a:cubicBezTo>
                  <a:lnTo>
                    <a:pt x="206121" y="278447"/>
                  </a:lnTo>
                  <a:lnTo>
                    <a:pt x="206406" y="278447"/>
                  </a:lnTo>
                  <a:cubicBezTo>
                    <a:pt x="214093" y="278636"/>
                    <a:pt x="256988" y="281384"/>
                    <a:pt x="216940" y="337201"/>
                  </a:cubicBezTo>
                  <a:lnTo>
                    <a:pt x="239811" y="401926"/>
                  </a:lnTo>
                  <a:close/>
                  <a:moveTo>
                    <a:pt x="406730" y="85850"/>
                  </a:moveTo>
                  <a:lnTo>
                    <a:pt x="412614" y="85850"/>
                  </a:lnTo>
                  <a:cubicBezTo>
                    <a:pt x="426185" y="85850"/>
                    <a:pt x="426185" y="85850"/>
                    <a:pt x="426185" y="99398"/>
                  </a:cubicBezTo>
                  <a:cubicBezTo>
                    <a:pt x="426280" y="108967"/>
                    <a:pt x="426280" y="108967"/>
                    <a:pt x="435770" y="110483"/>
                  </a:cubicBezTo>
                  <a:cubicBezTo>
                    <a:pt x="443172" y="111619"/>
                    <a:pt x="450100" y="113799"/>
                    <a:pt x="456838" y="116641"/>
                  </a:cubicBezTo>
                  <a:cubicBezTo>
                    <a:pt x="460444" y="118346"/>
                    <a:pt x="461867" y="120809"/>
                    <a:pt x="460728" y="124788"/>
                  </a:cubicBezTo>
                  <a:cubicBezTo>
                    <a:pt x="458925" y="130568"/>
                    <a:pt x="457407" y="136347"/>
                    <a:pt x="455509" y="142221"/>
                  </a:cubicBezTo>
                  <a:cubicBezTo>
                    <a:pt x="453801" y="147621"/>
                    <a:pt x="451998" y="148379"/>
                    <a:pt x="446778" y="145821"/>
                  </a:cubicBezTo>
                  <a:cubicBezTo>
                    <a:pt x="436339" y="140800"/>
                    <a:pt x="425141" y="138621"/>
                    <a:pt x="413563" y="139284"/>
                  </a:cubicBezTo>
                  <a:cubicBezTo>
                    <a:pt x="410526" y="139379"/>
                    <a:pt x="407489" y="139757"/>
                    <a:pt x="404642" y="141084"/>
                  </a:cubicBezTo>
                  <a:cubicBezTo>
                    <a:pt x="394583" y="145442"/>
                    <a:pt x="392875" y="156621"/>
                    <a:pt x="401511" y="163443"/>
                  </a:cubicBezTo>
                  <a:cubicBezTo>
                    <a:pt x="405781" y="166853"/>
                    <a:pt x="410716" y="169317"/>
                    <a:pt x="415936" y="171496"/>
                  </a:cubicBezTo>
                  <a:cubicBezTo>
                    <a:pt x="424761" y="175191"/>
                    <a:pt x="433777" y="178696"/>
                    <a:pt x="442223" y="183338"/>
                  </a:cubicBezTo>
                  <a:cubicBezTo>
                    <a:pt x="469175" y="198307"/>
                    <a:pt x="476387" y="232130"/>
                    <a:pt x="457407" y="255152"/>
                  </a:cubicBezTo>
                  <a:cubicBezTo>
                    <a:pt x="450574" y="263489"/>
                    <a:pt x="441654" y="268984"/>
                    <a:pt x="431214" y="271921"/>
                  </a:cubicBezTo>
                  <a:cubicBezTo>
                    <a:pt x="426659" y="273152"/>
                    <a:pt x="424666" y="275616"/>
                    <a:pt x="424951" y="280258"/>
                  </a:cubicBezTo>
                  <a:cubicBezTo>
                    <a:pt x="425141" y="284900"/>
                    <a:pt x="424951" y="289448"/>
                    <a:pt x="424951" y="294185"/>
                  </a:cubicBezTo>
                  <a:cubicBezTo>
                    <a:pt x="424951" y="298353"/>
                    <a:pt x="422768" y="300438"/>
                    <a:pt x="418688" y="300627"/>
                  </a:cubicBezTo>
                  <a:cubicBezTo>
                    <a:pt x="413658" y="300722"/>
                    <a:pt x="408628" y="300722"/>
                    <a:pt x="403693" y="300627"/>
                  </a:cubicBezTo>
                  <a:cubicBezTo>
                    <a:pt x="399328" y="300438"/>
                    <a:pt x="397240" y="298069"/>
                    <a:pt x="397240" y="293806"/>
                  </a:cubicBezTo>
                  <a:cubicBezTo>
                    <a:pt x="397050" y="290490"/>
                    <a:pt x="397050" y="287079"/>
                    <a:pt x="397050" y="283669"/>
                  </a:cubicBezTo>
                  <a:cubicBezTo>
                    <a:pt x="397050" y="276184"/>
                    <a:pt x="396861" y="275805"/>
                    <a:pt x="389648" y="274668"/>
                  </a:cubicBezTo>
                  <a:cubicBezTo>
                    <a:pt x="380348" y="273342"/>
                    <a:pt x="371427" y="271163"/>
                    <a:pt x="362886" y="267089"/>
                  </a:cubicBezTo>
                  <a:cubicBezTo>
                    <a:pt x="356243" y="263963"/>
                    <a:pt x="355579" y="262163"/>
                    <a:pt x="357192" y="255246"/>
                  </a:cubicBezTo>
                  <a:cubicBezTo>
                    <a:pt x="358616" y="250036"/>
                    <a:pt x="360039" y="244920"/>
                    <a:pt x="361653" y="239804"/>
                  </a:cubicBezTo>
                  <a:cubicBezTo>
                    <a:pt x="363551" y="233930"/>
                    <a:pt x="365164" y="233172"/>
                    <a:pt x="370668" y="236014"/>
                  </a:cubicBezTo>
                  <a:cubicBezTo>
                    <a:pt x="379968" y="240846"/>
                    <a:pt x="389838" y="243593"/>
                    <a:pt x="400277" y="244920"/>
                  </a:cubicBezTo>
                  <a:cubicBezTo>
                    <a:pt x="406920" y="245772"/>
                    <a:pt x="413563" y="245014"/>
                    <a:pt x="419732" y="242362"/>
                  </a:cubicBezTo>
                  <a:cubicBezTo>
                    <a:pt x="431214" y="237435"/>
                    <a:pt x="433018" y="224077"/>
                    <a:pt x="423243" y="215929"/>
                  </a:cubicBezTo>
                  <a:cubicBezTo>
                    <a:pt x="420016" y="213276"/>
                    <a:pt x="416220" y="211287"/>
                    <a:pt x="412234" y="209487"/>
                  </a:cubicBezTo>
                  <a:cubicBezTo>
                    <a:pt x="402175" y="205129"/>
                    <a:pt x="391641" y="201718"/>
                    <a:pt x="382056" y="196033"/>
                  </a:cubicBezTo>
                  <a:cubicBezTo>
                    <a:pt x="366587" y="186654"/>
                    <a:pt x="356718" y="173864"/>
                    <a:pt x="357857" y="155105"/>
                  </a:cubicBezTo>
                  <a:cubicBezTo>
                    <a:pt x="359280" y="133694"/>
                    <a:pt x="371238" y="120336"/>
                    <a:pt x="390882" y="113230"/>
                  </a:cubicBezTo>
                  <a:cubicBezTo>
                    <a:pt x="398948" y="110388"/>
                    <a:pt x="399138" y="110483"/>
                    <a:pt x="399138" y="102051"/>
                  </a:cubicBezTo>
                  <a:cubicBezTo>
                    <a:pt x="399138" y="99114"/>
                    <a:pt x="398948" y="96366"/>
                    <a:pt x="399138" y="93429"/>
                  </a:cubicBezTo>
                  <a:cubicBezTo>
                    <a:pt x="399233" y="87082"/>
                    <a:pt x="400372" y="85945"/>
                    <a:pt x="406730" y="85850"/>
                  </a:cubicBezTo>
                  <a:close/>
                  <a:moveTo>
                    <a:pt x="205945" y="50"/>
                  </a:moveTo>
                  <a:cubicBezTo>
                    <a:pt x="214105" y="-329"/>
                    <a:pt x="298173" y="-1087"/>
                    <a:pt x="302823" y="99179"/>
                  </a:cubicBezTo>
                  <a:cubicBezTo>
                    <a:pt x="302823" y="99179"/>
                    <a:pt x="319238" y="249483"/>
                    <a:pt x="206514" y="250620"/>
                  </a:cubicBezTo>
                  <a:lnTo>
                    <a:pt x="205945" y="250620"/>
                  </a:lnTo>
                  <a:lnTo>
                    <a:pt x="205281" y="250620"/>
                  </a:lnTo>
                  <a:cubicBezTo>
                    <a:pt x="92652" y="249483"/>
                    <a:pt x="108972" y="99179"/>
                    <a:pt x="108972" y="99179"/>
                  </a:cubicBezTo>
                  <a:cubicBezTo>
                    <a:pt x="113527" y="-1087"/>
                    <a:pt x="197690" y="-329"/>
                    <a:pt x="205945" y="50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9525">
              <a:noFill/>
              <a:round/>
            </a:ln>
          </p:spPr>
          <p:txBody>
            <a:bodyPr wrap="square" lIns="121920" tIns="60960" rIns="121920" bIns="60960" anchor="ctr">
              <a:normAutofit fontScale="32500" lnSpcReduction="200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2400">
                <a:cs typeface="+mn-ea"/>
                <a:sym typeface="+mn-lt"/>
              </a:endParaRPr>
            </a:p>
          </p:txBody>
        </p:sp>
      </p:grpSp>
      <p:sp>
        <p:nvSpPr>
          <p:cNvPr id="10" name="椭圆 76">
            <a:extLst>
              <a:ext uri="{FF2B5EF4-FFF2-40B4-BE49-F238E27FC236}">
                <a16:creationId xmlns:a16="http://schemas.microsoft.com/office/drawing/2014/main" xmlns="" id="{CF74D00A-DCE1-483D-912A-AF98F5DD0586}"/>
              </a:ext>
            </a:extLst>
          </p:cNvPr>
          <p:cNvSpPr/>
          <p:nvPr/>
        </p:nvSpPr>
        <p:spPr>
          <a:xfrm>
            <a:off x="7652551" y="5370990"/>
            <a:ext cx="1233997" cy="1180730"/>
          </a:xfrm>
          <a:prstGeom prst="ellipse">
            <a:avLst/>
          </a:prstGeom>
          <a:solidFill>
            <a:srgbClr val="9DC0BC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椭圆 57">
            <a:extLst>
              <a:ext uri="{FF2B5EF4-FFF2-40B4-BE49-F238E27FC236}">
                <a16:creationId xmlns:a16="http://schemas.microsoft.com/office/drawing/2014/main" xmlns="" id="{D97919F4-7E95-4C8B-8B16-9B0F99CBF050}"/>
              </a:ext>
            </a:extLst>
          </p:cNvPr>
          <p:cNvSpPr/>
          <p:nvPr/>
        </p:nvSpPr>
        <p:spPr>
          <a:xfrm>
            <a:off x="6144057" y="3903359"/>
            <a:ext cx="550370" cy="550370"/>
          </a:xfrm>
          <a:prstGeom prst="ellipse">
            <a:avLst/>
          </a:prstGeom>
          <a:solidFill>
            <a:srgbClr val="9DC0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Содержимое 2">
            <a:extLst>
              <a:ext uri="{FF2B5EF4-FFF2-40B4-BE49-F238E27FC236}">
                <a16:creationId xmlns:a16="http://schemas.microsoft.com/office/drawing/2014/main" xmlns="" id="{CE3EBE9C-4FBB-42BE-ACF0-A13D966AE3C6}"/>
              </a:ext>
            </a:extLst>
          </p:cNvPr>
          <p:cNvSpPr txBox="1">
            <a:spLocks/>
          </p:cNvSpPr>
          <p:nvPr/>
        </p:nvSpPr>
        <p:spPr>
          <a:xfrm>
            <a:off x="1874512" y="2143760"/>
            <a:ext cx="6812287" cy="1971038"/>
          </a:xfrm>
          <a:prstGeom prst="rect">
            <a:avLst/>
          </a:prstGeom>
        </p:spPr>
        <p:txBody>
          <a:bodyPr vert="horz" lIns="45720" tIns="45720" rIns="45720" bIns="45720" rtlCol="0">
            <a:normAutofit fontScale="40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3600" b="1" dirty="0"/>
              <a:t>Проблемы обеспечения бюджетной открытости</a:t>
            </a:r>
            <a:endParaRPr lang="ru-RU" sz="3400" b="1" dirty="0"/>
          </a:p>
          <a:p>
            <a:pPr algn="r"/>
            <a:r>
              <a:rPr lang="ru-RU" sz="3400" dirty="0"/>
              <a:t>- Степень детализации данных и качество анализа </a:t>
            </a:r>
          </a:p>
          <a:p>
            <a:pPr algn="r"/>
            <a:r>
              <a:rPr lang="ru-RU" sz="3400" dirty="0"/>
              <a:t>- Пассивность субъектов управления финансами государственного сектора, ориентация  </a:t>
            </a:r>
          </a:p>
          <a:p>
            <a:pPr algn="r"/>
            <a:r>
              <a:rPr lang="ru-RU" sz="3600" dirty="0"/>
              <a:t>- Необходимость повышения качества бюджетов для граждан</a:t>
            </a:r>
          </a:p>
          <a:p>
            <a:pPr algn="r"/>
            <a:r>
              <a:rPr lang="ru-RU" sz="3600" dirty="0"/>
              <a:t>- Верификация информации, получаемой в рамках инициативного бюджетирования</a:t>
            </a:r>
          </a:p>
          <a:p>
            <a:endParaRPr lang="ru-RU" sz="3400" dirty="0"/>
          </a:p>
          <a:p>
            <a:pPr marL="0" indent="0">
              <a:buFont typeface="Tw Cen MT" panose="020B0602020104020603" pitchFamily="34" charset="0"/>
              <a:buNone/>
            </a:pPr>
            <a:endParaRPr lang="ru-RU" sz="3400" dirty="0"/>
          </a:p>
          <a:p>
            <a:pPr marL="0" indent="0">
              <a:buFont typeface="Tw Cen MT" panose="020B0602020104020603" pitchFamily="34" charset="0"/>
              <a:buNone/>
            </a:pPr>
            <a:endParaRPr lang="ru-RU" dirty="0"/>
          </a:p>
        </p:txBody>
      </p:sp>
      <p:sp>
        <p:nvSpPr>
          <p:cNvPr id="13" name="椭圆 57">
            <a:extLst>
              <a:ext uri="{FF2B5EF4-FFF2-40B4-BE49-F238E27FC236}">
                <a16:creationId xmlns:a16="http://schemas.microsoft.com/office/drawing/2014/main" xmlns="" id="{D97919F4-7E95-4C8B-8B16-9B0F99CBF050}"/>
              </a:ext>
            </a:extLst>
          </p:cNvPr>
          <p:cNvSpPr/>
          <p:nvPr/>
        </p:nvSpPr>
        <p:spPr>
          <a:xfrm>
            <a:off x="7129577" y="5335919"/>
            <a:ext cx="550370" cy="550370"/>
          </a:xfrm>
          <a:prstGeom prst="ellipse">
            <a:avLst/>
          </a:prstGeom>
          <a:solidFill>
            <a:srgbClr val="9DC0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椭圆 57">
            <a:extLst>
              <a:ext uri="{FF2B5EF4-FFF2-40B4-BE49-F238E27FC236}">
                <a16:creationId xmlns:a16="http://schemas.microsoft.com/office/drawing/2014/main" xmlns="" id="{D97919F4-7E95-4C8B-8B16-9B0F99CBF050}"/>
              </a:ext>
            </a:extLst>
          </p:cNvPr>
          <p:cNvSpPr/>
          <p:nvPr/>
        </p:nvSpPr>
        <p:spPr>
          <a:xfrm>
            <a:off x="7535977" y="1475119"/>
            <a:ext cx="550370" cy="550370"/>
          </a:xfrm>
          <a:prstGeom prst="ellipse">
            <a:avLst/>
          </a:prstGeom>
          <a:solidFill>
            <a:srgbClr val="9DC0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56664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A5431BB-D4DB-4BE7-A8F1-08C2D3D4F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76" y="382016"/>
            <a:ext cx="7290054" cy="613269"/>
          </a:xfrm>
        </p:spPr>
        <p:txBody>
          <a:bodyPr>
            <a:normAutofit/>
          </a:bodyPr>
          <a:lstStyle/>
          <a:p>
            <a:r>
              <a:rPr lang="ru-RU" sz="2000" b="1" dirty="0"/>
              <a:t>Требования  к работе с данными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3120650-F907-448B-857B-19A58A312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616" y="1238632"/>
            <a:ext cx="7290055" cy="47557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latin typeface="Georgia" panose="02040502050405020303" pitchFamily="18" charset="0"/>
              </a:rPr>
              <a:t>- Внутренние системы хранения и обновления данных ( </a:t>
            </a:r>
            <a:r>
              <a:rPr lang="ru-RU" dirty="0" err="1">
                <a:latin typeface="Georgia" panose="02040502050405020303" pitchFamily="18" charset="0"/>
              </a:rPr>
              <a:t>Big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err="1">
                <a:latin typeface="Georgia" panose="02040502050405020303" pitchFamily="18" charset="0"/>
              </a:rPr>
              <a:t>Data</a:t>
            </a:r>
            <a:r>
              <a:rPr lang="ru-RU" dirty="0">
                <a:latin typeface="Georgia" panose="02040502050405020303" pitchFamily="18" charset="0"/>
              </a:rPr>
              <a:t>, </a:t>
            </a:r>
            <a:r>
              <a:rPr lang="en-US" dirty="0">
                <a:latin typeface="Georgia" panose="02040502050405020303" pitchFamily="18" charset="0"/>
              </a:rPr>
              <a:t>Data Reports / </a:t>
            </a:r>
            <a:r>
              <a:rPr lang="en-US" dirty="0" err="1">
                <a:latin typeface="Georgia" panose="02040502050405020303" pitchFamily="18" charset="0"/>
              </a:rPr>
              <a:t>DashBoards</a:t>
            </a:r>
            <a:r>
              <a:rPr lang="ru-RU" dirty="0">
                <a:latin typeface="Georgia" panose="02040502050405020303" pitchFamily="18" charset="0"/>
              </a:rPr>
              <a:t> и т.п.)</a:t>
            </a:r>
          </a:p>
          <a:p>
            <a:pPr marL="0" indent="0" algn="r">
              <a:buNone/>
            </a:pPr>
            <a:r>
              <a:rPr lang="ru-RU" i="1" dirty="0" smtClean="0">
                <a:latin typeface="Georgia" panose="02040502050405020303" pitchFamily="18" charset="0"/>
              </a:rPr>
              <a:t>Системы </a:t>
            </a:r>
            <a:r>
              <a:rPr lang="ru-RU" i="1" dirty="0">
                <a:latin typeface="Georgia" panose="02040502050405020303" pitchFamily="18" charset="0"/>
              </a:rPr>
              <a:t>должны быть интегрированы между собой и </a:t>
            </a:r>
            <a:r>
              <a:rPr lang="ru-RU" i="1" dirty="0" smtClean="0">
                <a:latin typeface="Georgia" panose="02040502050405020303" pitchFamily="18" charset="0"/>
              </a:rPr>
              <a:t>постоянно </a:t>
            </a:r>
            <a:r>
              <a:rPr lang="ru-RU" i="1" dirty="0">
                <a:latin typeface="Georgia" panose="02040502050405020303" pitchFamily="18" charset="0"/>
              </a:rPr>
              <a:t>обогащаться данными из различных источников, в </a:t>
            </a:r>
            <a:r>
              <a:rPr lang="ru-RU" i="1" dirty="0" smtClean="0">
                <a:latin typeface="Georgia" panose="02040502050405020303" pitchFamily="18" charset="0"/>
              </a:rPr>
              <a:t>т.ч. из внешних </a:t>
            </a:r>
            <a:r>
              <a:rPr lang="ru-RU" i="1" dirty="0">
                <a:latin typeface="Georgia" panose="02040502050405020303" pitchFamily="18" charset="0"/>
              </a:rPr>
              <a:t>источников  данных </a:t>
            </a:r>
          </a:p>
          <a:p>
            <a:pPr marL="0" indent="0">
              <a:buNone/>
            </a:pPr>
            <a:r>
              <a:rPr lang="ru-RU" dirty="0">
                <a:latin typeface="Georgia" panose="02040502050405020303" pitchFamily="18" charset="0"/>
              </a:rPr>
              <a:t>- Системы первичной регистрации данных, позволяющие управлять качеством данных </a:t>
            </a:r>
          </a:p>
          <a:p>
            <a:pPr marL="0" indent="0">
              <a:buNone/>
            </a:pPr>
            <a:r>
              <a:rPr lang="ru-RU" dirty="0">
                <a:latin typeface="Georgia" panose="02040502050405020303" pitchFamily="18" charset="0"/>
              </a:rPr>
              <a:t>- Аналитические приложения</a:t>
            </a:r>
          </a:p>
          <a:p>
            <a:pPr marL="0" indent="0">
              <a:buNone/>
            </a:pPr>
            <a:r>
              <a:rPr lang="ru-RU" dirty="0">
                <a:latin typeface="Georgia" panose="02040502050405020303" pitchFamily="18" charset="0"/>
              </a:rPr>
              <a:t>- Системы количественной оценки рисков, а также их валидации, позволяющие создавать, отлаживать, применять модели, оценивающие идентифицированные виды рисков </a:t>
            </a:r>
          </a:p>
          <a:p>
            <a:pPr marL="0" indent="0">
              <a:buNone/>
            </a:pPr>
            <a:r>
              <a:rPr lang="ru-RU" dirty="0">
                <a:latin typeface="Georgia" panose="02040502050405020303" pitchFamily="18" charset="0"/>
              </a:rPr>
              <a:t>- Транзакционные системы (подключение к внешним сервисам, процессинг)</a:t>
            </a:r>
            <a:endParaRPr lang="ru-RU" dirty="0"/>
          </a:p>
        </p:txBody>
      </p:sp>
      <p:sp>
        <p:nvSpPr>
          <p:cNvPr id="4" name="椭圆 57">
            <a:extLst>
              <a:ext uri="{FF2B5EF4-FFF2-40B4-BE49-F238E27FC236}">
                <a16:creationId xmlns:a16="http://schemas.microsoft.com/office/drawing/2014/main" xmlns="" id="{D97919F4-7E95-4C8B-8B16-9B0F99CBF050}"/>
              </a:ext>
            </a:extLst>
          </p:cNvPr>
          <p:cNvSpPr/>
          <p:nvPr/>
        </p:nvSpPr>
        <p:spPr>
          <a:xfrm>
            <a:off x="342697" y="1962799"/>
            <a:ext cx="550370" cy="550370"/>
          </a:xfrm>
          <a:prstGeom prst="ellipse">
            <a:avLst/>
          </a:prstGeom>
          <a:solidFill>
            <a:srgbClr val="9DC0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椭圆 57">
            <a:extLst>
              <a:ext uri="{FF2B5EF4-FFF2-40B4-BE49-F238E27FC236}">
                <a16:creationId xmlns:a16="http://schemas.microsoft.com/office/drawing/2014/main" xmlns="" id="{D97919F4-7E95-4C8B-8B16-9B0F99CBF050}"/>
              </a:ext>
            </a:extLst>
          </p:cNvPr>
          <p:cNvSpPr/>
          <p:nvPr/>
        </p:nvSpPr>
        <p:spPr>
          <a:xfrm>
            <a:off x="5595417" y="652159"/>
            <a:ext cx="550370" cy="550370"/>
          </a:xfrm>
          <a:prstGeom prst="ellipse">
            <a:avLst/>
          </a:prstGeom>
          <a:solidFill>
            <a:srgbClr val="9DC0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Freeform 7">
            <a:extLst>
              <a:ext uri="{FF2B5EF4-FFF2-40B4-BE49-F238E27FC236}">
                <a16:creationId xmlns:a16="http://schemas.microsoft.com/office/drawing/2014/main" xmlns="" id="{0F8851D8-3665-4A2F-BE8E-DA51170FBF45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10082162" y="1624622"/>
            <a:ext cx="2093465" cy="3229948"/>
          </a:xfrm>
          <a:custGeom>
            <a:avLst/>
            <a:gdLst>
              <a:gd name="T0" fmla="*/ 728 w 1166"/>
              <a:gd name="T1" fmla="*/ 652 h 1643"/>
              <a:gd name="T2" fmla="*/ 875 w 1166"/>
              <a:gd name="T3" fmla="*/ 689 h 1643"/>
              <a:gd name="T4" fmla="*/ 899 w 1166"/>
              <a:gd name="T5" fmla="*/ 644 h 1643"/>
              <a:gd name="T6" fmla="*/ 807 w 1166"/>
              <a:gd name="T7" fmla="*/ 353 h 1643"/>
              <a:gd name="T8" fmla="*/ 1086 w 1166"/>
              <a:gd name="T9" fmla="*/ 1006 h 1643"/>
              <a:gd name="T10" fmla="*/ 1059 w 1166"/>
              <a:gd name="T11" fmla="*/ 1048 h 1643"/>
              <a:gd name="T12" fmla="*/ 1049 w 1166"/>
              <a:gd name="T13" fmla="*/ 925 h 1643"/>
              <a:gd name="T14" fmla="*/ 982 w 1166"/>
              <a:gd name="T15" fmla="*/ 1002 h 1643"/>
              <a:gd name="T16" fmla="*/ 895 w 1166"/>
              <a:gd name="T17" fmla="*/ 948 h 1643"/>
              <a:gd name="T18" fmla="*/ 794 w 1166"/>
              <a:gd name="T19" fmla="*/ 1083 h 1643"/>
              <a:gd name="T20" fmla="*/ 755 w 1166"/>
              <a:gd name="T21" fmla="*/ 1236 h 1643"/>
              <a:gd name="T22" fmla="*/ 776 w 1166"/>
              <a:gd name="T23" fmla="*/ 1349 h 1643"/>
              <a:gd name="T24" fmla="*/ 816 w 1166"/>
              <a:gd name="T25" fmla="*/ 1643 h 1643"/>
              <a:gd name="T26" fmla="*/ 841 w 1166"/>
              <a:gd name="T27" fmla="*/ 65 h 1643"/>
              <a:gd name="T28" fmla="*/ 916 w 1166"/>
              <a:gd name="T29" fmla="*/ 587 h 1643"/>
              <a:gd name="T30" fmla="*/ 1009 w 1166"/>
              <a:gd name="T31" fmla="*/ 562 h 1643"/>
              <a:gd name="T32" fmla="*/ 1058 w 1166"/>
              <a:gd name="T33" fmla="*/ 466 h 1643"/>
              <a:gd name="T34" fmla="*/ 1085 w 1166"/>
              <a:gd name="T35" fmla="*/ 559 h 1643"/>
              <a:gd name="T36" fmla="*/ 1119 w 1166"/>
              <a:gd name="T37" fmla="*/ 815 h 1643"/>
              <a:gd name="T38" fmla="*/ 1082 w 1166"/>
              <a:gd name="T39" fmla="*/ 921 h 1643"/>
              <a:gd name="T40" fmla="*/ 1067 w 1166"/>
              <a:gd name="T41" fmla="*/ 906 h 1643"/>
              <a:gd name="T42" fmla="*/ 1065 w 1166"/>
              <a:gd name="T43" fmla="*/ 907 h 1643"/>
              <a:gd name="T44" fmla="*/ 1064 w 1166"/>
              <a:gd name="T45" fmla="*/ 908 h 1643"/>
              <a:gd name="T46" fmla="*/ 1064 w 1166"/>
              <a:gd name="T47" fmla="*/ 908 h 1643"/>
              <a:gd name="T48" fmla="*/ 1063 w 1166"/>
              <a:gd name="T49" fmla="*/ 910 h 1643"/>
              <a:gd name="T50" fmla="*/ 1062 w 1166"/>
              <a:gd name="T51" fmla="*/ 910 h 1643"/>
              <a:gd name="T52" fmla="*/ 1061 w 1166"/>
              <a:gd name="T53" fmla="*/ 911 h 1643"/>
              <a:gd name="T54" fmla="*/ 1060 w 1166"/>
              <a:gd name="T55" fmla="*/ 911 h 1643"/>
              <a:gd name="T56" fmla="*/ 1060 w 1166"/>
              <a:gd name="T57" fmla="*/ 912 h 1643"/>
              <a:gd name="T58" fmla="*/ 1059 w 1166"/>
              <a:gd name="T59" fmla="*/ 912 h 1643"/>
              <a:gd name="T60" fmla="*/ 1058 w 1166"/>
              <a:gd name="T61" fmla="*/ 913 h 1643"/>
              <a:gd name="T62" fmla="*/ 1057 w 1166"/>
              <a:gd name="T63" fmla="*/ 914 h 1643"/>
              <a:gd name="T64" fmla="*/ 1057 w 1166"/>
              <a:gd name="T65" fmla="*/ 915 h 1643"/>
              <a:gd name="T66" fmla="*/ 1067 w 1166"/>
              <a:gd name="T67" fmla="*/ 909 h 1643"/>
              <a:gd name="T68" fmla="*/ 1070 w 1166"/>
              <a:gd name="T69" fmla="*/ 1021 h 1643"/>
              <a:gd name="T70" fmla="*/ 1070 w 1166"/>
              <a:gd name="T71" fmla="*/ 996 h 1643"/>
              <a:gd name="T72" fmla="*/ 1079 w 1166"/>
              <a:gd name="T73" fmla="*/ 936 h 1643"/>
              <a:gd name="T74" fmla="*/ 1046 w 1166"/>
              <a:gd name="T75" fmla="*/ 943 h 1643"/>
              <a:gd name="T76" fmla="*/ 1013 w 1166"/>
              <a:gd name="T77" fmla="*/ 991 h 1643"/>
              <a:gd name="T78" fmla="*/ 987 w 1166"/>
              <a:gd name="T79" fmla="*/ 958 h 1643"/>
              <a:gd name="T80" fmla="*/ 995 w 1166"/>
              <a:gd name="T81" fmla="*/ 990 h 1643"/>
              <a:gd name="T82" fmla="*/ 970 w 1166"/>
              <a:gd name="T83" fmla="*/ 960 h 1643"/>
              <a:gd name="T84" fmla="*/ 983 w 1166"/>
              <a:gd name="T85" fmla="*/ 980 h 1643"/>
              <a:gd name="T86" fmla="*/ 944 w 1166"/>
              <a:gd name="T87" fmla="*/ 682 h 1643"/>
              <a:gd name="T88" fmla="*/ 961 w 1166"/>
              <a:gd name="T89" fmla="*/ 664 h 1643"/>
              <a:gd name="T90" fmla="*/ 941 w 1166"/>
              <a:gd name="T91" fmla="*/ 621 h 1643"/>
              <a:gd name="T92" fmla="*/ 701 w 1166"/>
              <a:gd name="T93" fmla="*/ 724 h 1643"/>
              <a:gd name="T94" fmla="*/ 584 w 1166"/>
              <a:gd name="T95" fmla="*/ 942 h 1643"/>
              <a:gd name="T96" fmla="*/ 650 w 1166"/>
              <a:gd name="T97" fmla="*/ 1131 h 1643"/>
              <a:gd name="T98" fmla="*/ 738 w 1166"/>
              <a:gd name="T99" fmla="*/ 887 h 1643"/>
              <a:gd name="T100" fmla="*/ 831 w 1166"/>
              <a:gd name="T101" fmla="*/ 791 h 1643"/>
              <a:gd name="T102" fmla="*/ 650 w 1166"/>
              <a:gd name="T103" fmla="*/ 1131 h 1643"/>
              <a:gd name="T104" fmla="*/ 700 w 1166"/>
              <a:gd name="T105" fmla="*/ 642 h 1643"/>
              <a:gd name="T106" fmla="*/ 748 w 1166"/>
              <a:gd name="T107" fmla="*/ 536 h 1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166" h="1643">
                <a:moveTo>
                  <a:pt x="807" y="353"/>
                </a:moveTo>
                <a:cubicBezTo>
                  <a:pt x="799" y="380"/>
                  <a:pt x="802" y="410"/>
                  <a:pt x="809" y="435"/>
                </a:cubicBezTo>
                <a:cubicBezTo>
                  <a:pt x="820" y="473"/>
                  <a:pt x="787" y="500"/>
                  <a:pt x="761" y="524"/>
                </a:cubicBezTo>
                <a:cubicBezTo>
                  <a:pt x="728" y="652"/>
                  <a:pt x="728" y="652"/>
                  <a:pt x="728" y="652"/>
                </a:cubicBezTo>
                <a:cubicBezTo>
                  <a:pt x="757" y="658"/>
                  <a:pt x="781" y="664"/>
                  <a:pt x="805" y="682"/>
                </a:cubicBezTo>
                <a:cubicBezTo>
                  <a:pt x="809" y="686"/>
                  <a:pt x="819" y="689"/>
                  <a:pt x="825" y="692"/>
                </a:cubicBezTo>
                <a:cubicBezTo>
                  <a:pt x="833" y="695"/>
                  <a:pt x="838" y="697"/>
                  <a:pt x="845" y="697"/>
                </a:cubicBezTo>
                <a:cubicBezTo>
                  <a:pt x="856" y="696"/>
                  <a:pt x="863" y="691"/>
                  <a:pt x="875" y="689"/>
                </a:cubicBezTo>
                <a:cubicBezTo>
                  <a:pt x="890" y="687"/>
                  <a:pt x="908" y="691"/>
                  <a:pt x="925" y="690"/>
                </a:cubicBezTo>
                <a:cubicBezTo>
                  <a:pt x="926" y="690"/>
                  <a:pt x="927" y="690"/>
                  <a:pt x="928" y="689"/>
                </a:cubicBezTo>
                <a:cubicBezTo>
                  <a:pt x="926" y="652"/>
                  <a:pt x="926" y="652"/>
                  <a:pt x="926" y="652"/>
                </a:cubicBezTo>
                <a:cubicBezTo>
                  <a:pt x="917" y="649"/>
                  <a:pt x="905" y="650"/>
                  <a:pt x="899" y="644"/>
                </a:cubicBezTo>
                <a:cubicBezTo>
                  <a:pt x="892" y="635"/>
                  <a:pt x="894" y="621"/>
                  <a:pt x="894" y="608"/>
                </a:cubicBezTo>
                <a:cubicBezTo>
                  <a:pt x="894" y="601"/>
                  <a:pt x="901" y="595"/>
                  <a:pt x="910" y="592"/>
                </a:cubicBezTo>
                <a:cubicBezTo>
                  <a:pt x="812" y="317"/>
                  <a:pt x="812" y="317"/>
                  <a:pt x="812" y="317"/>
                </a:cubicBezTo>
                <a:cubicBezTo>
                  <a:pt x="809" y="329"/>
                  <a:pt x="807" y="340"/>
                  <a:pt x="807" y="353"/>
                </a:cubicBezTo>
                <a:close/>
                <a:moveTo>
                  <a:pt x="1075" y="897"/>
                </a:moveTo>
                <a:cubicBezTo>
                  <a:pt x="1073" y="912"/>
                  <a:pt x="1065" y="915"/>
                  <a:pt x="1078" y="926"/>
                </a:cubicBezTo>
                <a:cubicBezTo>
                  <a:pt x="1099" y="942"/>
                  <a:pt x="1068" y="948"/>
                  <a:pt x="1068" y="957"/>
                </a:cubicBezTo>
                <a:cubicBezTo>
                  <a:pt x="1068" y="982"/>
                  <a:pt x="1080" y="986"/>
                  <a:pt x="1086" y="1006"/>
                </a:cubicBezTo>
                <a:cubicBezTo>
                  <a:pt x="1091" y="1024"/>
                  <a:pt x="1073" y="1024"/>
                  <a:pt x="1073" y="1035"/>
                </a:cubicBezTo>
                <a:cubicBezTo>
                  <a:pt x="1073" y="1061"/>
                  <a:pt x="1082" y="1091"/>
                  <a:pt x="1082" y="1120"/>
                </a:cubicBezTo>
                <a:cubicBezTo>
                  <a:pt x="1084" y="1174"/>
                  <a:pt x="1068" y="1189"/>
                  <a:pt x="1060" y="1156"/>
                </a:cubicBezTo>
                <a:cubicBezTo>
                  <a:pt x="1049" y="1117"/>
                  <a:pt x="1055" y="1086"/>
                  <a:pt x="1059" y="1048"/>
                </a:cubicBezTo>
                <a:cubicBezTo>
                  <a:pt x="1060" y="1030"/>
                  <a:pt x="1063" y="953"/>
                  <a:pt x="1046" y="950"/>
                </a:cubicBezTo>
                <a:cubicBezTo>
                  <a:pt x="1029" y="947"/>
                  <a:pt x="1035" y="937"/>
                  <a:pt x="1044" y="931"/>
                </a:cubicBezTo>
                <a:cubicBezTo>
                  <a:pt x="1045" y="930"/>
                  <a:pt x="1049" y="930"/>
                  <a:pt x="1049" y="927"/>
                </a:cubicBezTo>
                <a:cubicBezTo>
                  <a:pt x="1049" y="925"/>
                  <a:pt x="1049" y="925"/>
                  <a:pt x="1049" y="925"/>
                </a:cubicBezTo>
                <a:cubicBezTo>
                  <a:pt x="1049" y="924"/>
                  <a:pt x="1049" y="923"/>
                  <a:pt x="1049" y="921"/>
                </a:cubicBezTo>
                <a:cubicBezTo>
                  <a:pt x="1038" y="929"/>
                  <a:pt x="1027" y="936"/>
                  <a:pt x="1016" y="941"/>
                </a:cubicBezTo>
                <a:cubicBezTo>
                  <a:pt x="1019" y="945"/>
                  <a:pt x="1021" y="950"/>
                  <a:pt x="1023" y="956"/>
                </a:cubicBezTo>
                <a:cubicBezTo>
                  <a:pt x="1035" y="992"/>
                  <a:pt x="1024" y="1012"/>
                  <a:pt x="982" y="1002"/>
                </a:cubicBezTo>
                <a:cubicBezTo>
                  <a:pt x="963" y="998"/>
                  <a:pt x="957" y="972"/>
                  <a:pt x="955" y="953"/>
                </a:cubicBezTo>
                <a:cubicBezTo>
                  <a:pt x="950" y="952"/>
                  <a:pt x="945" y="951"/>
                  <a:pt x="941" y="949"/>
                </a:cubicBezTo>
                <a:cubicBezTo>
                  <a:pt x="921" y="941"/>
                  <a:pt x="924" y="937"/>
                  <a:pt x="916" y="937"/>
                </a:cubicBezTo>
                <a:cubicBezTo>
                  <a:pt x="909" y="936"/>
                  <a:pt x="901" y="948"/>
                  <a:pt x="895" y="948"/>
                </a:cubicBezTo>
                <a:cubicBezTo>
                  <a:pt x="883" y="948"/>
                  <a:pt x="844" y="949"/>
                  <a:pt x="813" y="952"/>
                </a:cubicBezTo>
                <a:cubicBezTo>
                  <a:pt x="804" y="953"/>
                  <a:pt x="789" y="949"/>
                  <a:pt x="786" y="952"/>
                </a:cubicBezTo>
                <a:cubicBezTo>
                  <a:pt x="785" y="954"/>
                  <a:pt x="788" y="978"/>
                  <a:pt x="789" y="980"/>
                </a:cubicBezTo>
                <a:cubicBezTo>
                  <a:pt x="796" y="994"/>
                  <a:pt x="815" y="1036"/>
                  <a:pt x="794" y="1083"/>
                </a:cubicBezTo>
                <a:cubicBezTo>
                  <a:pt x="781" y="1113"/>
                  <a:pt x="789" y="1158"/>
                  <a:pt x="795" y="1195"/>
                </a:cubicBezTo>
                <a:cubicBezTo>
                  <a:pt x="796" y="1206"/>
                  <a:pt x="803" y="1214"/>
                  <a:pt x="802" y="1227"/>
                </a:cubicBezTo>
                <a:cubicBezTo>
                  <a:pt x="802" y="1234"/>
                  <a:pt x="799" y="1244"/>
                  <a:pt x="786" y="1244"/>
                </a:cubicBezTo>
                <a:cubicBezTo>
                  <a:pt x="777" y="1244"/>
                  <a:pt x="764" y="1246"/>
                  <a:pt x="755" y="1236"/>
                </a:cubicBezTo>
                <a:cubicBezTo>
                  <a:pt x="747" y="1227"/>
                  <a:pt x="722" y="1230"/>
                  <a:pt x="703" y="1230"/>
                </a:cubicBezTo>
                <a:cubicBezTo>
                  <a:pt x="712" y="1241"/>
                  <a:pt x="720" y="1249"/>
                  <a:pt x="729" y="1253"/>
                </a:cubicBezTo>
                <a:cubicBezTo>
                  <a:pt x="755" y="1263"/>
                  <a:pt x="751" y="1288"/>
                  <a:pt x="761" y="1309"/>
                </a:cubicBezTo>
                <a:cubicBezTo>
                  <a:pt x="766" y="1321"/>
                  <a:pt x="774" y="1336"/>
                  <a:pt x="776" y="1349"/>
                </a:cubicBezTo>
                <a:cubicBezTo>
                  <a:pt x="777" y="1354"/>
                  <a:pt x="778" y="1376"/>
                  <a:pt x="783" y="1376"/>
                </a:cubicBezTo>
                <a:cubicBezTo>
                  <a:pt x="803" y="1398"/>
                  <a:pt x="791" y="1436"/>
                  <a:pt x="807" y="1452"/>
                </a:cubicBezTo>
                <a:cubicBezTo>
                  <a:pt x="836" y="1481"/>
                  <a:pt x="851" y="1527"/>
                  <a:pt x="851" y="1572"/>
                </a:cubicBezTo>
                <a:cubicBezTo>
                  <a:pt x="851" y="1597"/>
                  <a:pt x="834" y="1622"/>
                  <a:pt x="816" y="1643"/>
                </a:cubicBezTo>
                <a:cubicBezTo>
                  <a:pt x="0" y="1643"/>
                  <a:pt x="0" y="1643"/>
                  <a:pt x="0" y="1643"/>
                </a:cubicBezTo>
                <a:cubicBezTo>
                  <a:pt x="0" y="0"/>
                  <a:pt x="0" y="0"/>
                  <a:pt x="0" y="0"/>
                </a:cubicBezTo>
                <a:cubicBezTo>
                  <a:pt x="863" y="0"/>
                  <a:pt x="863" y="0"/>
                  <a:pt x="863" y="0"/>
                </a:cubicBezTo>
                <a:cubicBezTo>
                  <a:pt x="857" y="29"/>
                  <a:pt x="828" y="32"/>
                  <a:pt x="841" y="65"/>
                </a:cubicBezTo>
                <a:cubicBezTo>
                  <a:pt x="852" y="94"/>
                  <a:pt x="830" y="120"/>
                  <a:pt x="818" y="145"/>
                </a:cubicBezTo>
                <a:cubicBezTo>
                  <a:pt x="807" y="167"/>
                  <a:pt x="825" y="180"/>
                  <a:pt x="831" y="200"/>
                </a:cubicBezTo>
                <a:cubicBezTo>
                  <a:pt x="842" y="240"/>
                  <a:pt x="826" y="272"/>
                  <a:pt x="815" y="306"/>
                </a:cubicBezTo>
                <a:cubicBezTo>
                  <a:pt x="916" y="587"/>
                  <a:pt x="916" y="587"/>
                  <a:pt x="916" y="587"/>
                </a:cubicBezTo>
                <a:cubicBezTo>
                  <a:pt x="950" y="573"/>
                  <a:pt x="975" y="584"/>
                  <a:pt x="980" y="622"/>
                </a:cubicBezTo>
                <a:cubicBezTo>
                  <a:pt x="999" y="621"/>
                  <a:pt x="1014" y="622"/>
                  <a:pt x="1019" y="619"/>
                </a:cubicBezTo>
                <a:cubicBezTo>
                  <a:pt x="1024" y="615"/>
                  <a:pt x="1026" y="599"/>
                  <a:pt x="1019" y="586"/>
                </a:cubicBezTo>
                <a:cubicBezTo>
                  <a:pt x="1017" y="581"/>
                  <a:pt x="1013" y="577"/>
                  <a:pt x="1009" y="562"/>
                </a:cubicBezTo>
                <a:cubicBezTo>
                  <a:pt x="1006" y="556"/>
                  <a:pt x="994" y="562"/>
                  <a:pt x="992" y="545"/>
                </a:cubicBezTo>
                <a:cubicBezTo>
                  <a:pt x="991" y="542"/>
                  <a:pt x="998" y="541"/>
                  <a:pt x="997" y="538"/>
                </a:cubicBezTo>
                <a:cubicBezTo>
                  <a:pt x="995" y="525"/>
                  <a:pt x="996" y="506"/>
                  <a:pt x="1000" y="494"/>
                </a:cubicBezTo>
                <a:cubicBezTo>
                  <a:pt x="1006" y="474"/>
                  <a:pt x="1033" y="456"/>
                  <a:pt x="1058" y="466"/>
                </a:cubicBezTo>
                <a:cubicBezTo>
                  <a:pt x="1077" y="474"/>
                  <a:pt x="1091" y="489"/>
                  <a:pt x="1095" y="509"/>
                </a:cubicBezTo>
                <a:cubicBezTo>
                  <a:pt x="1097" y="516"/>
                  <a:pt x="1093" y="530"/>
                  <a:pt x="1097" y="533"/>
                </a:cubicBezTo>
                <a:cubicBezTo>
                  <a:pt x="1100" y="536"/>
                  <a:pt x="1098" y="543"/>
                  <a:pt x="1097" y="548"/>
                </a:cubicBezTo>
                <a:cubicBezTo>
                  <a:pt x="1096" y="555"/>
                  <a:pt x="1089" y="557"/>
                  <a:pt x="1085" y="559"/>
                </a:cubicBezTo>
                <a:cubicBezTo>
                  <a:pt x="1080" y="562"/>
                  <a:pt x="1080" y="566"/>
                  <a:pt x="1081" y="570"/>
                </a:cubicBezTo>
                <a:cubicBezTo>
                  <a:pt x="1083" y="576"/>
                  <a:pt x="1107" y="569"/>
                  <a:pt x="1115" y="575"/>
                </a:cubicBezTo>
                <a:cubicBezTo>
                  <a:pt x="1165" y="607"/>
                  <a:pt x="1144" y="670"/>
                  <a:pt x="1141" y="723"/>
                </a:cubicBezTo>
                <a:cubicBezTo>
                  <a:pt x="1140" y="740"/>
                  <a:pt x="1131" y="805"/>
                  <a:pt x="1119" y="815"/>
                </a:cubicBezTo>
                <a:cubicBezTo>
                  <a:pt x="1100" y="830"/>
                  <a:pt x="1166" y="806"/>
                  <a:pt x="1161" y="847"/>
                </a:cubicBezTo>
                <a:cubicBezTo>
                  <a:pt x="1160" y="852"/>
                  <a:pt x="1150" y="895"/>
                  <a:pt x="1147" y="906"/>
                </a:cubicBezTo>
                <a:cubicBezTo>
                  <a:pt x="1141" y="924"/>
                  <a:pt x="1125" y="939"/>
                  <a:pt x="1111" y="942"/>
                </a:cubicBezTo>
                <a:cubicBezTo>
                  <a:pt x="1099" y="945"/>
                  <a:pt x="1083" y="931"/>
                  <a:pt x="1082" y="921"/>
                </a:cubicBezTo>
                <a:cubicBezTo>
                  <a:pt x="1080" y="897"/>
                  <a:pt x="1111" y="859"/>
                  <a:pt x="1110" y="848"/>
                </a:cubicBezTo>
                <a:cubicBezTo>
                  <a:pt x="1108" y="835"/>
                  <a:pt x="1087" y="883"/>
                  <a:pt x="1085" y="885"/>
                </a:cubicBezTo>
                <a:cubicBezTo>
                  <a:pt x="1082" y="889"/>
                  <a:pt x="1079" y="893"/>
                  <a:pt x="1075" y="897"/>
                </a:cubicBezTo>
                <a:close/>
                <a:moveTo>
                  <a:pt x="1067" y="906"/>
                </a:moveTo>
                <a:cubicBezTo>
                  <a:pt x="1066" y="907"/>
                  <a:pt x="1066" y="907"/>
                  <a:pt x="1066" y="907"/>
                </a:cubicBezTo>
                <a:cubicBezTo>
                  <a:pt x="1066" y="907"/>
                  <a:pt x="1066" y="907"/>
                  <a:pt x="1066" y="907"/>
                </a:cubicBezTo>
                <a:cubicBezTo>
                  <a:pt x="1065" y="907"/>
                  <a:pt x="1065" y="907"/>
                  <a:pt x="1065" y="907"/>
                </a:cubicBezTo>
                <a:cubicBezTo>
                  <a:pt x="1065" y="907"/>
                  <a:pt x="1065" y="907"/>
                  <a:pt x="1065" y="907"/>
                </a:cubicBezTo>
                <a:cubicBezTo>
                  <a:pt x="1065" y="907"/>
                  <a:pt x="1065" y="907"/>
                  <a:pt x="1065" y="907"/>
                </a:cubicBezTo>
                <a:cubicBezTo>
                  <a:pt x="1065" y="908"/>
                  <a:pt x="1065" y="908"/>
                  <a:pt x="1065" y="908"/>
                </a:cubicBezTo>
                <a:cubicBezTo>
                  <a:pt x="1065" y="908"/>
                  <a:pt x="1065" y="908"/>
                  <a:pt x="1065" y="908"/>
                </a:cubicBezTo>
                <a:cubicBezTo>
                  <a:pt x="1064" y="908"/>
                  <a:pt x="1064" y="908"/>
                  <a:pt x="1064" y="908"/>
                </a:cubicBezTo>
                <a:cubicBezTo>
                  <a:pt x="1064" y="908"/>
                  <a:pt x="1064" y="908"/>
                  <a:pt x="1064" y="908"/>
                </a:cubicBezTo>
                <a:cubicBezTo>
                  <a:pt x="1064" y="908"/>
                  <a:pt x="1064" y="908"/>
                  <a:pt x="1064" y="908"/>
                </a:cubicBezTo>
                <a:cubicBezTo>
                  <a:pt x="1064" y="908"/>
                  <a:pt x="1064" y="908"/>
                  <a:pt x="1064" y="908"/>
                </a:cubicBezTo>
                <a:cubicBezTo>
                  <a:pt x="1064" y="908"/>
                  <a:pt x="1064" y="908"/>
                  <a:pt x="1064" y="908"/>
                </a:cubicBezTo>
                <a:cubicBezTo>
                  <a:pt x="1063" y="909"/>
                  <a:pt x="1063" y="909"/>
                  <a:pt x="1063" y="909"/>
                </a:cubicBezTo>
                <a:cubicBezTo>
                  <a:pt x="1063" y="909"/>
                  <a:pt x="1063" y="909"/>
                  <a:pt x="1063" y="909"/>
                </a:cubicBezTo>
                <a:cubicBezTo>
                  <a:pt x="1063" y="909"/>
                  <a:pt x="1063" y="909"/>
                  <a:pt x="1063" y="909"/>
                </a:cubicBezTo>
                <a:cubicBezTo>
                  <a:pt x="1063" y="910"/>
                  <a:pt x="1063" y="910"/>
                  <a:pt x="1063" y="910"/>
                </a:cubicBezTo>
                <a:cubicBezTo>
                  <a:pt x="1062" y="910"/>
                  <a:pt x="1062" y="910"/>
                  <a:pt x="1062" y="910"/>
                </a:cubicBezTo>
                <a:cubicBezTo>
                  <a:pt x="1062" y="910"/>
                  <a:pt x="1062" y="910"/>
                  <a:pt x="1062" y="910"/>
                </a:cubicBezTo>
                <a:cubicBezTo>
                  <a:pt x="1062" y="910"/>
                  <a:pt x="1062" y="910"/>
                  <a:pt x="1062" y="910"/>
                </a:cubicBezTo>
                <a:cubicBezTo>
                  <a:pt x="1062" y="910"/>
                  <a:pt x="1062" y="910"/>
                  <a:pt x="1062" y="910"/>
                </a:cubicBezTo>
                <a:cubicBezTo>
                  <a:pt x="1062" y="910"/>
                  <a:pt x="1062" y="910"/>
                  <a:pt x="1062" y="910"/>
                </a:cubicBezTo>
                <a:cubicBezTo>
                  <a:pt x="1061" y="911"/>
                  <a:pt x="1061" y="911"/>
                  <a:pt x="1061" y="911"/>
                </a:cubicBezTo>
                <a:cubicBezTo>
                  <a:pt x="1061" y="911"/>
                  <a:pt x="1061" y="911"/>
                  <a:pt x="1061" y="911"/>
                </a:cubicBezTo>
                <a:cubicBezTo>
                  <a:pt x="1061" y="911"/>
                  <a:pt x="1061" y="911"/>
                  <a:pt x="1061" y="911"/>
                </a:cubicBezTo>
                <a:cubicBezTo>
                  <a:pt x="1061" y="911"/>
                  <a:pt x="1061" y="911"/>
                  <a:pt x="1061" y="911"/>
                </a:cubicBezTo>
                <a:cubicBezTo>
                  <a:pt x="1061" y="911"/>
                  <a:pt x="1061" y="911"/>
                  <a:pt x="1061" y="911"/>
                </a:cubicBezTo>
                <a:cubicBezTo>
                  <a:pt x="1060" y="911"/>
                  <a:pt x="1060" y="911"/>
                  <a:pt x="1060" y="911"/>
                </a:cubicBezTo>
                <a:cubicBezTo>
                  <a:pt x="1060" y="911"/>
                  <a:pt x="1060" y="911"/>
                  <a:pt x="1060" y="911"/>
                </a:cubicBezTo>
                <a:cubicBezTo>
                  <a:pt x="1060" y="912"/>
                  <a:pt x="1060" y="912"/>
                  <a:pt x="1060" y="912"/>
                </a:cubicBezTo>
                <a:cubicBezTo>
                  <a:pt x="1060" y="912"/>
                  <a:pt x="1060" y="912"/>
                  <a:pt x="1060" y="912"/>
                </a:cubicBezTo>
                <a:cubicBezTo>
                  <a:pt x="1060" y="912"/>
                  <a:pt x="1060" y="912"/>
                  <a:pt x="1060" y="912"/>
                </a:cubicBezTo>
                <a:cubicBezTo>
                  <a:pt x="1060" y="912"/>
                  <a:pt x="1060" y="912"/>
                  <a:pt x="1060" y="912"/>
                </a:cubicBezTo>
                <a:cubicBezTo>
                  <a:pt x="1060" y="912"/>
                  <a:pt x="1060" y="912"/>
                  <a:pt x="1060" y="912"/>
                </a:cubicBezTo>
                <a:cubicBezTo>
                  <a:pt x="1060" y="912"/>
                  <a:pt x="1060" y="912"/>
                  <a:pt x="1060" y="912"/>
                </a:cubicBezTo>
                <a:cubicBezTo>
                  <a:pt x="1060" y="912"/>
                  <a:pt x="1060" y="912"/>
                  <a:pt x="1060" y="912"/>
                </a:cubicBezTo>
                <a:cubicBezTo>
                  <a:pt x="1059" y="912"/>
                  <a:pt x="1059" y="912"/>
                  <a:pt x="1059" y="912"/>
                </a:cubicBezTo>
                <a:cubicBezTo>
                  <a:pt x="1059" y="913"/>
                  <a:pt x="1059" y="913"/>
                  <a:pt x="1059" y="913"/>
                </a:cubicBezTo>
                <a:cubicBezTo>
                  <a:pt x="1059" y="913"/>
                  <a:pt x="1059" y="913"/>
                  <a:pt x="1059" y="913"/>
                </a:cubicBezTo>
                <a:cubicBezTo>
                  <a:pt x="1059" y="913"/>
                  <a:pt x="1059" y="913"/>
                  <a:pt x="1059" y="913"/>
                </a:cubicBezTo>
                <a:cubicBezTo>
                  <a:pt x="1058" y="913"/>
                  <a:pt x="1058" y="913"/>
                  <a:pt x="1058" y="913"/>
                </a:cubicBezTo>
                <a:cubicBezTo>
                  <a:pt x="1058" y="913"/>
                  <a:pt x="1058" y="913"/>
                  <a:pt x="1058" y="913"/>
                </a:cubicBezTo>
                <a:cubicBezTo>
                  <a:pt x="1058" y="914"/>
                  <a:pt x="1058" y="914"/>
                  <a:pt x="1058" y="914"/>
                </a:cubicBezTo>
                <a:cubicBezTo>
                  <a:pt x="1058" y="914"/>
                  <a:pt x="1058" y="914"/>
                  <a:pt x="1058" y="914"/>
                </a:cubicBezTo>
                <a:cubicBezTo>
                  <a:pt x="1057" y="914"/>
                  <a:pt x="1057" y="914"/>
                  <a:pt x="1057" y="914"/>
                </a:cubicBezTo>
                <a:cubicBezTo>
                  <a:pt x="1057" y="914"/>
                  <a:pt x="1057" y="914"/>
                  <a:pt x="1057" y="914"/>
                </a:cubicBezTo>
                <a:cubicBezTo>
                  <a:pt x="1057" y="914"/>
                  <a:pt x="1057" y="914"/>
                  <a:pt x="1057" y="914"/>
                </a:cubicBezTo>
                <a:cubicBezTo>
                  <a:pt x="1057" y="914"/>
                  <a:pt x="1057" y="914"/>
                  <a:pt x="1057" y="914"/>
                </a:cubicBezTo>
                <a:cubicBezTo>
                  <a:pt x="1057" y="915"/>
                  <a:pt x="1057" y="915"/>
                  <a:pt x="1057" y="915"/>
                </a:cubicBezTo>
                <a:cubicBezTo>
                  <a:pt x="1056" y="915"/>
                  <a:pt x="1056" y="915"/>
                  <a:pt x="1056" y="915"/>
                </a:cubicBezTo>
                <a:cubicBezTo>
                  <a:pt x="1056" y="915"/>
                  <a:pt x="1056" y="915"/>
                  <a:pt x="1056" y="915"/>
                </a:cubicBezTo>
                <a:cubicBezTo>
                  <a:pt x="1056" y="915"/>
                  <a:pt x="1060" y="920"/>
                  <a:pt x="1061" y="919"/>
                </a:cubicBezTo>
                <a:cubicBezTo>
                  <a:pt x="1067" y="909"/>
                  <a:pt x="1067" y="909"/>
                  <a:pt x="1067" y="909"/>
                </a:cubicBezTo>
                <a:cubicBezTo>
                  <a:pt x="1067" y="906"/>
                  <a:pt x="1067" y="906"/>
                  <a:pt x="1067" y="906"/>
                </a:cubicBezTo>
                <a:close/>
                <a:moveTo>
                  <a:pt x="1070" y="996"/>
                </a:moveTo>
                <a:cubicBezTo>
                  <a:pt x="1070" y="1002"/>
                  <a:pt x="1070" y="1009"/>
                  <a:pt x="1070" y="1016"/>
                </a:cubicBezTo>
                <a:cubicBezTo>
                  <a:pt x="1070" y="1018"/>
                  <a:pt x="1070" y="1019"/>
                  <a:pt x="1070" y="1021"/>
                </a:cubicBezTo>
                <a:cubicBezTo>
                  <a:pt x="1070" y="1024"/>
                  <a:pt x="1077" y="1019"/>
                  <a:pt x="1078" y="1018"/>
                </a:cubicBezTo>
                <a:cubicBezTo>
                  <a:pt x="1081" y="1014"/>
                  <a:pt x="1081" y="1008"/>
                  <a:pt x="1079" y="1003"/>
                </a:cubicBezTo>
                <a:cubicBezTo>
                  <a:pt x="1078" y="1002"/>
                  <a:pt x="1076" y="998"/>
                  <a:pt x="1075" y="997"/>
                </a:cubicBezTo>
                <a:cubicBezTo>
                  <a:pt x="1074" y="997"/>
                  <a:pt x="1070" y="993"/>
                  <a:pt x="1070" y="996"/>
                </a:cubicBezTo>
                <a:close/>
                <a:moveTo>
                  <a:pt x="1067" y="928"/>
                </a:moveTo>
                <a:cubicBezTo>
                  <a:pt x="1067" y="932"/>
                  <a:pt x="1067" y="935"/>
                  <a:pt x="1067" y="939"/>
                </a:cubicBezTo>
                <a:cubicBezTo>
                  <a:pt x="1067" y="940"/>
                  <a:pt x="1067" y="945"/>
                  <a:pt x="1069" y="944"/>
                </a:cubicBezTo>
                <a:cubicBezTo>
                  <a:pt x="1073" y="942"/>
                  <a:pt x="1081" y="942"/>
                  <a:pt x="1079" y="936"/>
                </a:cubicBezTo>
                <a:cubicBezTo>
                  <a:pt x="1077" y="932"/>
                  <a:pt x="1068" y="931"/>
                  <a:pt x="1067" y="928"/>
                </a:cubicBezTo>
                <a:close/>
                <a:moveTo>
                  <a:pt x="1051" y="933"/>
                </a:moveTo>
                <a:cubicBezTo>
                  <a:pt x="1048" y="933"/>
                  <a:pt x="1045" y="936"/>
                  <a:pt x="1045" y="940"/>
                </a:cubicBezTo>
                <a:cubicBezTo>
                  <a:pt x="1045" y="941"/>
                  <a:pt x="1045" y="943"/>
                  <a:pt x="1046" y="943"/>
                </a:cubicBezTo>
                <a:cubicBezTo>
                  <a:pt x="1047" y="943"/>
                  <a:pt x="1052" y="942"/>
                  <a:pt x="1052" y="940"/>
                </a:cubicBezTo>
                <a:cubicBezTo>
                  <a:pt x="1052" y="938"/>
                  <a:pt x="1052" y="935"/>
                  <a:pt x="1051" y="933"/>
                </a:cubicBezTo>
                <a:close/>
                <a:moveTo>
                  <a:pt x="1005" y="952"/>
                </a:moveTo>
                <a:cubicBezTo>
                  <a:pt x="996" y="952"/>
                  <a:pt x="1002" y="991"/>
                  <a:pt x="1013" y="991"/>
                </a:cubicBezTo>
                <a:cubicBezTo>
                  <a:pt x="1032" y="991"/>
                  <a:pt x="1013" y="955"/>
                  <a:pt x="1005" y="952"/>
                </a:cubicBezTo>
                <a:close/>
                <a:moveTo>
                  <a:pt x="992" y="954"/>
                </a:moveTo>
                <a:cubicBezTo>
                  <a:pt x="991" y="954"/>
                  <a:pt x="990" y="954"/>
                  <a:pt x="989" y="955"/>
                </a:cubicBezTo>
                <a:cubicBezTo>
                  <a:pt x="988" y="955"/>
                  <a:pt x="987" y="957"/>
                  <a:pt x="987" y="958"/>
                </a:cubicBezTo>
                <a:cubicBezTo>
                  <a:pt x="987" y="961"/>
                  <a:pt x="988" y="963"/>
                  <a:pt x="988" y="966"/>
                </a:cubicBezTo>
                <a:cubicBezTo>
                  <a:pt x="988" y="969"/>
                  <a:pt x="988" y="972"/>
                  <a:pt x="989" y="973"/>
                </a:cubicBezTo>
                <a:cubicBezTo>
                  <a:pt x="990" y="976"/>
                  <a:pt x="990" y="979"/>
                  <a:pt x="991" y="982"/>
                </a:cubicBezTo>
                <a:cubicBezTo>
                  <a:pt x="992" y="985"/>
                  <a:pt x="993" y="989"/>
                  <a:pt x="995" y="990"/>
                </a:cubicBezTo>
                <a:cubicBezTo>
                  <a:pt x="1002" y="994"/>
                  <a:pt x="998" y="984"/>
                  <a:pt x="998" y="982"/>
                </a:cubicBezTo>
                <a:cubicBezTo>
                  <a:pt x="998" y="976"/>
                  <a:pt x="997" y="970"/>
                  <a:pt x="996" y="964"/>
                </a:cubicBezTo>
                <a:cubicBezTo>
                  <a:pt x="995" y="960"/>
                  <a:pt x="994" y="953"/>
                  <a:pt x="992" y="954"/>
                </a:cubicBezTo>
                <a:close/>
                <a:moveTo>
                  <a:pt x="970" y="960"/>
                </a:moveTo>
                <a:cubicBezTo>
                  <a:pt x="971" y="960"/>
                  <a:pt x="968" y="960"/>
                  <a:pt x="966" y="960"/>
                </a:cubicBezTo>
                <a:cubicBezTo>
                  <a:pt x="965" y="961"/>
                  <a:pt x="967" y="966"/>
                  <a:pt x="967" y="967"/>
                </a:cubicBezTo>
                <a:cubicBezTo>
                  <a:pt x="969" y="971"/>
                  <a:pt x="978" y="989"/>
                  <a:pt x="982" y="988"/>
                </a:cubicBezTo>
                <a:cubicBezTo>
                  <a:pt x="986" y="988"/>
                  <a:pt x="983" y="983"/>
                  <a:pt x="983" y="980"/>
                </a:cubicBezTo>
                <a:cubicBezTo>
                  <a:pt x="983" y="977"/>
                  <a:pt x="983" y="971"/>
                  <a:pt x="983" y="967"/>
                </a:cubicBezTo>
                <a:cubicBezTo>
                  <a:pt x="985" y="959"/>
                  <a:pt x="977" y="955"/>
                  <a:pt x="970" y="960"/>
                </a:cubicBezTo>
                <a:close/>
                <a:moveTo>
                  <a:pt x="937" y="686"/>
                </a:moveTo>
                <a:cubicBezTo>
                  <a:pt x="939" y="685"/>
                  <a:pt x="942" y="684"/>
                  <a:pt x="944" y="682"/>
                </a:cubicBezTo>
                <a:cubicBezTo>
                  <a:pt x="934" y="664"/>
                  <a:pt x="934" y="664"/>
                  <a:pt x="934" y="664"/>
                </a:cubicBezTo>
                <a:cubicBezTo>
                  <a:pt x="937" y="686"/>
                  <a:pt x="937" y="686"/>
                  <a:pt x="937" y="686"/>
                </a:cubicBezTo>
                <a:close/>
                <a:moveTo>
                  <a:pt x="950" y="679"/>
                </a:moveTo>
                <a:cubicBezTo>
                  <a:pt x="959" y="673"/>
                  <a:pt x="966" y="667"/>
                  <a:pt x="961" y="664"/>
                </a:cubicBezTo>
                <a:cubicBezTo>
                  <a:pt x="955" y="661"/>
                  <a:pt x="946" y="658"/>
                  <a:pt x="937" y="655"/>
                </a:cubicBezTo>
                <a:cubicBezTo>
                  <a:pt x="950" y="679"/>
                  <a:pt x="950" y="679"/>
                  <a:pt x="950" y="679"/>
                </a:cubicBezTo>
                <a:close/>
                <a:moveTo>
                  <a:pt x="972" y="622"/>
                </a:moveTo>
                <a:cubicBezTo>
                  <a:pt x="962" y="623"/>
                  <a:pt x="950" y="623"/>
                  <a:pt x="941" y="621"/>
                </a:cubicBezTo>
                <a:cubicBezTo>
                  <a:pt x="936" y="620"/>
                  <a:pt x="937" y="595"/>
                  <a:pt x="929" y="591"/>
                </a:cubicBezTo>
                <a:cubicBezTo>
                  <a:pt x="927" y="591"/>
                  <a:pt x="926" y="590"/>
                  <a:pt x="924" y="590"/>
                </a:cubicBezTo>
                <a:cubicBezTo>
                  <a:pt x="952" y="583"/>
                  <a:pt x="967" y="593"/>
                  <a:pt x="972" y="622"/>
                </a:cubicBezTo>
                <a:close/>
                <a:moveTo>
                  <a:pt x="701" y="724"/>
                </a:moveTo>
                <a:cubicBezTo>
                  <a:pt x="700" y="723"/>
                  <a:pt x="699" y="722"/>
                  <a:pt x="698" y="721"/>
                </a:cubicBezTo>
                <a:cubicBezTo>
                  <a:pt x="695" y="741"/>
                  <a:pt x="692" y="759"/>
                  <a:pt x="687" y="771"/>
                </a:cubicBezTo>
                <a:cubicBezTo>
                  <a:pt x="672" y="806"/>
                  <a:pt x="636" y="819"/>
                  <a:pt x="624" y="852"/>
                </a:cubicBezTo>
                <a:cubicBezTo>
                  <a:pt x="608" y="897"/>
                  <a:pt x="627" y="907"/>
                  <a:pt x="584" y="942"/>
                </a:cubicBezTo>
                <a:cubicBezTo>
                  <a:pt x="559" y="962"/>
                  <a:pt x="580" y="1029"/>
                  <a:pt x="603" y="1047"/>
                </a:cubicBezTo>
                <a:cubicBezTo>
                  <a:pt x="636" y="1061"/>
                  <a:pt x="635" y="1090"/>
                  <a:pt x="644" y="1117"/>
                </a:cubicBezTo>
                <a:cubicBezTo>
                  <a:pt x="701" y="724"/>
                  <a:pt x="701" y="724"/>
                  <a:pt x="701" y="724"/>
                </a:cubicBezTo>
                <a:close/>
                <a:moveTo>
                  <a:pt x="650" y="1131"/>
                </a:moveTo>
                <a:cubicBezTo>
                  <a:pt x="656" y="1143"/>
                  <a:pt x="665" y="1161"/>
                  <a:pt x="674" y="1179"/>
                </a:cubicBezTo>
                <a:cubicBezTo>
                  <a:pt x="699" y="1173"/>
                  <a:pt x="728" y="1167"/>
                  <a:pt x="737" y="1146"/>
                </a:cubicBezTo>
                <a:cubicBezTo>
                  <a:pt x="745" y="1128"/>
                  <a:pt x="722" y="1072"/>
                  <a:pt x="720" y="1047"/>
                </a:cubicBezTo>
                <a:cubicBezTo>
                  <a:pt x="715" y="970"/>
                  <a:pt x="708" y="907"/>
                  <a:pt x="738" y="887"/>
                </a:cubicBezTo>
                <a:cubicBezTo>
                  <a:pt x="749" y="879"/>
                  <a:pt x="787" y="866"/>
                  <a:pt x="813" y="858"/>
                </a:cubicBezTo>
                <a:cubicBezTo>
                  <a:pt x="825" y="855"/>
                  <a:pt x="842" y="852"/>
                  <a:pt x="842" y="848"/>
                </a:cubicBezTo>
                <a:cubicBezTo>
                  <a:pt x="840" y="820"/>
                  <a:pt x="862" y="817"/>
                  <a:pt x="870" y="817"/>
                </a:cubicBezTo>
                <a:cubicBezTo>
                  <a:pt x="877" y="818"/>
                  <a:pt x="843" y="798"/>
                  <a:pt x="831" y="791"/>
                </a:cubicBezTo>
                <a:cubicBezTo>
                  <a:pt x="817" y="781"/>
                  <a:pt x="811" y="771"/>
                  <a:pt x="802" y="767"/>
                </a:cubicBezTo>
                <a:cubicBezTo>
                  <a:pt x="792" y="762"/>
                  <a:pt x="779" y="764"/>
                  <a:pt x="760" y="759"/>
                </a:cubicBezTo>
                <a:cubicBezTo>
                  <a:pt x="749" y="756"/>
                  <a:pt x="725" y="742"/>
                  <a:pt x="708" y="729"/>
                </a:cubicBezTo>
                <a:cubicBezTo>
                  <a:pt x="650" y="1131"/>
                  <a:pt x="650" y="1131"/>
                  <a:pt x="650" y="1131"/>
                </a:cubicBezTo>
                <a:close/>
                <a:moveTo>
                  <a:pt x="748" y="536"/>
                </a:moveTo>
                <a:cubicBezTo>
                  <a:pt x="720" y="650"/>
                  <a:pt x="720" y="650"/>
                  <a:pt x="720" y="650"/>
                </a:cubicBezTo>
                <a:cubicBezTo>
                  <a:pt x="713" y="649"/>
                  <a:pt x="713" y="649"/>
                  <a:pt x="713" y="649"/>
                </a:cubicBezTo>
                <a:cubicBezTo>
                  <a:pt x="708" y="648"/>
                  <a:pt x="704" y="645"/>
                  <a:pt x="700" y="642"/>
                </a:cubicBezTo>
                <a:cubicBezTo>
                  <a:pt x="700" y="640"/>
                  <a:pt x="700" y="638"/>
                  <a:pt x="700" y="636"/>
                </a:cubicBezTo>
                <a:cubicBezTo>
                  <a:pt x="700" y="625"/>
                  <a:pt x="702" y="594"/>
                  <a:pt x="706" y="582"/>
                </a:cubicBezTo>
                <a:cubicBezTo>
                  <a:pt x="716" y="550"/>
                  <a:pt x="727" y="557"/>
                  <a:pt x="747" y="537"/>
                </a:cubicBezTo>
                <a:cubicBezTo>
                  <a:pt x="747" y="537"/>
                  <a:pt x="747" y="536"/>
                  <a:pt x="748" y="536"/>
                </a:cubicBezTo>
                <a:close/>
              </a:path>
            </a:pathLst>
          </a:cu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  <a:effectLst>
            <a:outerShdw blurRad="190500" dist="38100" dir="8100000" algn="tr" rotWithShape="0">
              <a:prstClr val="black">
                <a:alpha val="5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noAutofit/>
          </a:bodyPr>
          <a:lstStyle/>
          <a:p>
            <a:pPr algn="ctr"/>
            <a:endParaRPr lang="en-US" sz="12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0" name="组合 68"/>
          <p:cNvGrpSpPr/>
          <p:nvPr/>
        </p:nvGrpSpPr>
        <p:grpSpPr>
          <a:xfrm>
            <a:off x="7203440" y="3393440"/>
            <a:ext cx="2252742" cy="2644530"/>
            <a:chOff x="4230132" y="2667593"/>
            <a:chExt cx="3733324" cy="3107140"/>
          </a:xfrm>
        </p:grpSpPr>
        <p:sp>
          <p:nvSpPr>
            <p:cNvPr id="11" name="îŝ1ïḋê"/>
            <p:cNvSpPr txBox="1"/>
            <p:nvPr/>
          </p:nvSpPr>
          <p:spPr bwMode="auto">
            <a:xfrm>
              <a:off x="5289166" y="3242685"/>
              <a:ext cx="1615255" cy="2622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wrap="square" lIns="121920" tIns="60960" rIns="121920" bIns="60960" anchor="ctr">
              <a:normAutofit fontScale="32500" lnSpcReduction="20000"/>
            </a:bodyPr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  <p:sp>
          <p:nvSpPr>
            <p:cNvPr id="12" name="isľîḓe"/>
            <p:cNvSpPr/>
            <p:nvPr/>
          </p:nvSpPr>
          <p:spPr bwMode="auto">
            <a:xfrm>
              <a:off x="5289166" y="2667593"/>
              <a:ext cx="1615255" cy="575089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wrap="square" lIns="121920" tIns="60960" rIns="121920" bIns="60960" anchor="ctr">
              <a:normAutofit fontScale="40000" lnSpcReduction="20000"/>
            </a:bodyPr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  <p:sp>
          <p:nvSpPr>
            <p:cNvPr id="13" name="iSḷîḍè"/>
            <p:cNvSpPr txBox="1"/>
            <p:nvPr/>
          </p:nvSpPr>
          <p:spPr bwMode="auto">
            <a:xfrm>
              <a:off x="5590377" y="3242685"/>
              <a:ext cx="1012833" cy="262534"/>
            </a:xfrm>
            <a:prstGeom prst="rect">
              <a:avLst/>
            </a:prstGeom>
            <a:solidFill>
              <a:srgbClr val="304151"/>
            </a:solidFill>
            <a:ln w="9525">
              <a:noFill/>
              <a:miter lim="800000"/>
            </a:ln>
          </p:spPr>
          <p:txBody>
            <a:bodyPr wrap="square" lIns="121920" tIns="60960" rIns="121920" bIns="60960" anchor="ctr" anchorCtr="0">
              <a:normAutofit fontScale="70000" lnSpcReduction="20000"/>
            </a:bodyPr>
            <a:lstStyle/>
            <a:p>
              <a:pPr algn="ctr">
                <a:defRPr/>
              </a:pPr>
              <a:endParaRPr lang="zh-CN" altLang="en-US" sz="1200" b="1" kern="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4" name="îşliḑe"/>
            <p:cNvSpPr/>
            <p:nvPr/>
          </p:nvSpPr>
          <p:spPr>
            <a:xfrm>
              <a:off x="5590377" y="2672392"/>
              <a:ext cx="1012833" cy="571218"/>
            </a:xfrm>
            <a:prstGeom prst="triangle">
              <a:avLst/>
            </a:prstGeom>
            <a:solidFill>
              <a:srgbClr val="652A24"/>
            </a:solidFill>
            <a:ln w="9525" cap="flat" cmpd="sng" algn="ctr">
              <a:noFill/>
              <a:prstDash val="solid"/>
            </a:ln>
            <a:effectLst/>
          </p:spPr>
          <p:txBody>
            <a:bodyPr wrap="square" lIns="121920" tIns="60960" rIns="121920" bIns="60960" anchor="b" anchorCtr="0">
              <a:normAutofit fontScale="40000" lnSpcReduction="20000"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  <a:cs typeface="+mn-ea"/>
                  <a:sym typeface="+mn-lt"/>
                </a:rPr>
                <a:t>1</a:t>
              </a:r>
              <a:endParaRPr sz="16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5" name="iṩḻîḍê"/>
            <p:cNvSpPr/>
            <p:nvPr/>
          </p:nvSpPr>
          <p:spPr bwMode="auto">
            <a:xfrm>
              <a:off x="4938154" y="3503504"/>
              <a:ext cx="2317278" cy="500927"/>
            </a:xfrm>
            <a:prstGeom prst="trapezoid">
              <a:avLst>
                <a:gd name="adj" fmla="val 70788"/>
              </a:avLst>
            </a:prstGeom>
            <a:solidFill>
              <a:schemeClr val="bg1">
                <a:lumMod val="95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wrap="square" lIns="121920" tIns="60960" rIns="121920" bIns="60960" anchor="ctr">
              <a:normAutofit fontScale="77500" lnSpcReduction="20000"/>
            </a:bodyPr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  <p:sp>
          <p:nvSpPr>
            <p:cNvPr id="16" name="íŝľídé"/>
            <p:cNvSpPr txBox="1"/>
            <p:nvPr/>
          </p:nvSpPr>
          <p:spPr bwMode="auto">
            <a:xfrm>
              <a:off x="4938156" y="4001796"/>
              <a:ext cx="2317277" cy="27048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wrap="square" lIns="121920" tIns="60960" rIns="121920" bIns="60960" anchor="ctr">
              <a:normAutofit fontScale="32500" lnSpcReduction="20000"/>
            </a:bodyPr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  <p:sp>
          <p:nvSpPr>
            <p:cNvPr id="17" name="îŝḻïḋê"/>
            <p:cNvSpPr/>
            <p:nvPr/>
          </p:nvSpPr>
          <p:spPr>
            <a:xfrm>
              <a:off x="5232765" y="4000836"/>
              <a:ext cx="1728058" cy="270488"/>
            </a:xfrm>
            <a:prstGeom prst="rect">
              <a:avLst/>
            </a:prstGeom>
            <a:solidFill>
              <a:srgbClr val="304151"/>
            </a:solidFill>
            <a:ln w="9525" cap="flat" cmpd="sng" algn="ctr">
              <a:noFill/>
              <a:prstDash val="solid"/>
            </a:ln>
            <a:effectLst/>
          </p:spPr>
          <p:txBody>
            <a:bodyPr wrap="square" lIns="121920" tIns="60960" rIns="121920" bIns="60960" anchor="ctr" anchorCtr="0">
              <a:normAutofit fontScale="55000" lnSpcReduction="20000"/>
            </a:bodyPr>
            <a:lstStyle/>
            <a:p>
              <a:pPr algn="ctr">
                <a:defRPr/>
              </a:pPr>
              <a:endParaRPr lang="zh-CN" altLang="en-US" sz="1467" b="1" kern="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8" name="ïś1iḋê"/>
            <p:cNvSpPr/>
            <p:nvPr/>
          </p:nvSpPr>
          <p:spPr>
            <a:xfrm>
              <a:off x="5232765" y="3503505"/>
              <a:ext cx="1728058" cy="497329"/>
            </a:xfrm>
            <a:prstGeom prst="trapezoid">
              <a:avLst>
                <a:gd name="adj" fmla="val 71453"/>
              </a:avLst>
            </a:prstGeom>
            <a:solidFill>
              <a:srgbClr val="FCE4CA"/>
            </a:solidFill>
            <a:ln w="9525" cap="flat" cmpd="sng" algn="ctr">
              <a:noFill/>
              <a:prstDash val="solid"/>
            </a:ln>
            <a:effectLst/>
          </p:spPr>
          <p:txBody>
            <a:bodyPr wrap="square" lIns="121920" tIns="60960" rIns="121920" bIns="60960" anchor="ctr">
              <a:normAutofit fontScale="62500" lnSpcReduction="20000"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0000"/>
                </a:lnSpc>
              </a:pPr>
              <a:r>
                <a:rPr lang="en-US" altLang="zh-CN" sz="2400" b="1" dirty="0">
                  <a:solidFill>
                    <a:schemeClr val="bg1"/>
                  </a:solidFill>
                  <a:cs typeface="+mn-ea"/>
                  <a:sym typeface="+mn-lt"/>
                </a:rPr>
                <a:t>2</a:t>
              </a:r>
              <a:endParaRPr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9" name="íSļiḓe"/>
            <p:cNvSpPr txBox="1"/>
            <p:nvPr/>
          </p:nvSpPr>
          <p:spPr bwMode="auto">
            <a:xfrm>
              <a:off x="4589543" y="4753738"/>
              <a:ext cx="3014501" cy="27048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wrap="square" lIns="121920" tIns="60960" rIns="121920" bIns="60960" anchor="ctr">
              <a:normAutofit fontScale="32500" lnSpcReduction="20000"/>
            </a:bodyPr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  <p:sp>
          <p:nvSpPr>
            <p:cNvPr id="20" name="îṣliḓê"/>
            <p:cNvSpPr/>
            <p:nvPr/>
          </p:nvSpPr>
          <p:spPr bwMode="auto">
            <a:xfrm>
              <a:off x="4585344" y="4271324"/>
              <a:ext cx="3022900" cy="482414"/>
            </a:xfrm>
            <a:prstGeom prst="trapezoid">
              <a:avLst>
                <a:gd name="adj" fmla="val 73472"/>
              </a:avLst>
            </a:prstGeom>
            <a:solidFill>
              <a:schemeClr val="bg1">
                <a:lumMod val="95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wrap="square" lIns="121920" tIns="60960" rIns="121920" bIns="60960" anchor="ctr">
              <a:normAutofit fontScale="77500" lnSpcReduction="20000"/>
            </a:bodyPr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  <p:sp>
          <p:nvSpPr>
            <p:cNvPr id="21" name="ïṣḷíḋê"/>
            <p:cNvSpPr txBox="1"/>
            <p:nvPr/>
          </p:nvSpPr>
          <p:spPr bwMode="auto">
            <a:xfrm>
              <a:off x="4885953" y="4753738"/>
              <a:ext cx="2421681" cy="270488"/>
            </a:xfrm>
            <a:prstGeom prst="rect">
              <a:avLst/>
            </a:prstGeom>
            <a:solidFill>
              <a:srgbClr val="304151"/>
            </a:solidFill>
            <a:ln w="9525">
              <a:noFill/>
              <a:miter lim="800000"/>
            </a:ln>
          </p:spPr>
          <p:txBody>
            <a:bodyPr wrap="square" lIns="121920" tIns="60960" rIns="121920" bIns="60960" anchor="ctr" anchorCtr="0">
              <a:normAutofit fontScale="55000" lnSpcReduction="20000"/>
            </a:bodyPr>
            <a:lstStyle/>
            <a:p>
              <a:pPr algn="ctr">
                <a:defRPr/>
              </a:pPr>
              <a:endParaRPr lang="zh-CN" altLang="en-US" sz="1467" b="1" kern="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22" name="ïṧḻiďé"/>
            <p:cNvSpPr/>
            <p:nvPr/>
          </p:nvSpPr>
          <p:spPr>
            <a:xfrm>
              <a:off x="4885953" y="4271324"/>
              <a:ext cx="2421681" cy="483616"/>
            </a:xfrm>
            <a:prstGeom prst="trapezoid">
              <a:avLst>
                <a:gd name="adj" fmla="val 71089"/>
              </a:avLst>
            </a:prstGeom>
            <a:gradFill>
              <a:gsLst>
                <a:gs pos="0">
                  <a:srgbClr val="3DC6BE"/>
                </a:gs>
                <a:gs pos="77000">
                  <a:srgbClr val="304151"/>
                </a:gs>
              </a:gsLst>
              <a:lin ang="72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wrap="square" lIns="121920" tIns="60960" rIns="121920" bIns="60960" anchor="ctr">
              <a:normAutofit fontScale="70000" lnSpcReduction="20000"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0000"/>
                </a:lnSpc>
              </a:pPr>
              <a:r>
                <a:rPr lang="en-US" altLang="zh-CN" sz="2400" b="1" dirty="0">
                  <a:solidFill>
                    <a:schemeClr val="bg1"/>
                  </a:solidFill>
                  <a:cs typeface="+mn-ea"/>
                  <a:sym typeface="+mn-lt"/>
                </a:rPr>
                <a:t>3</a:t>
              </a:r>
              <a:endParaRPr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3" name="íṣḷídè"/>
            <p:cNvSpPr txBox="1"/>
            <p:nvPr/>
          </p:nvSpPr>
          <p:spPr bwMode="auto">
            <a:xfrm>
              <a:off x="4235532" y="5504245"/>
              <a:ext cx="3722523" cy="27048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wrap="square" lIns="121920" tIns="60960" rIns="121920" bIns="60960" anchor="ctr">
              <a:normAutofit fontScale="32500" lnSpcReduction="20000"/>
            </a:bodyPr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  <p:sp>
          <p:nvSpPr>
            <p:cNvPr id="24" name="islidè"/>
            <p:cNvSpPr/>
            <p:nvPr/>
          </p:nvSpPr>
          <p:spPr bwMode="auto">
            <a:xfrm>
              <a:off x="4230132" y="5020630"/>
              <a:ext cx="3733324" cy="483615"/>
            </a:xfrm>
            <a:prstGeom prst="trapezoid">
              <a:avLst>
                <a:gd name="adj" fmla="val 73472"/>
              </a:avLst>
            </a:prstGeom>
            <a:solidFill>
              <a:schemeClr val="bg1">
                <a:lumMod val="95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wrap="square" lIns="121920" tIns="60960" rIns="121920" bIns="60960" anchor="ctr">
              <a:normAutofit fontScale="85000" lnSpcReduction="20000"/>
            </a:bodyPr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  <p:sp>
          <p:nvSpPr>
            <p:cNvPr id="25" name="í$1iḓé"/>
            <p:cNvSpPr txBox="1"/>
            <p:nvPr/>
          </p:nvSpPr>
          <p:spPr bwMode="auto">
            <a:xfrm>
              <a:off x="4550542" y="5504245"/>
              <a:ext cx="3092502" cy="270488"/>
            </a:xfrm>
            <a:prstGeom prst="rect">
              <a:avLst/>
            </a:prstGeom>
            <a:solidFill>
              <a:srgbClr val="304151"/>
            </a:solidFill>
            <a:ln w="9525">
              <a:noFill/>
              <a:miter lim="800000"/>
            </a:ln>
          </p:spPr>
          <p:txBody>
            <a:bodyPr wrap="square" lIns="121920" tIns="60960" rIns="121920" bIns="60960" anchor="ctr" anchorCtr="0">
              <a:normAutofit fontScale="47500" lnSpcReduction="20000"/>
            </a:bodyPr>
            <a:lstStyle/>
            <a:p>
              <a:pPr algn="ctr">
                <a:defRPr/>
              </a:pPr>
              <a:endParaRPr lang="zh-CN" altLang="en-US" sz="1600" b="1" kern="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26" name="íṣḻidé"/>
            <p:cNvSpPr/>
            <p:nvPr/>
          </p:nvSpPr>
          <p:spPr>
            <a:xfrm>
              <a:off x="4550542" y="5020630"/>
              <a:ext cx="3092502" cy="483615"/>
            </a:xfrm>
            <a:prstGeom prst="trapezoid">
              <a:avLst>
                <a:gd name="adj" fmla="val 69501"/>
              </a:avLst>
            </a:prstGeom>
            <a:gradFill>
              <a:gsLst>
                <a:gs pos="0">
                  <a:srgbClr val="3DC6BE"/>
                </a:gs>
                <a:gs pos="77000">
                  <a:srgbClr val="304151"/>
                </a:gs>
              </a:gsLst>
              <a:lin ang="72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wrap="square" lIns="121920" tIns="60960" rIns="121920" bIns="60960" anchor="ctr">
              <a:normAutofit fontScale="85000" lnSpcReduction="20000"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2400" b="1" dirty="0">
                  <a:solidFill>
                    <a:schemeClr val="bg1"/>
                  </a:solidFill>
                  <a:cs typeface="+mn-ea"/>
                  <a:sym typeface="+mn-lt"/>
                </a:rPr>
                <a:t>4</a:t>
              </a:r>
              <a:endParaRPr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7" name="îşliḑe"/>
            <p:cNvSpPr/>
            <p:nvPr/>
          </p:nvSpPr>
          <p:spPr>
            <a:xfrm>
              <a:off x="5591224" y="2673239"/>
              <a:ext cx="1012833" cy="571218"/>
            </a:xfrm>
            <a:prstGeom prst="triangle">
              <a:avLst/>
            </a:prstGeom>
            <a:gradFill>
              <a:gsLst>
                <a:gs pos="0">
                  <a:srgbClr val="3DC6BE"/>
                </a:gs>
                <a:gs pos="77000">
                  <a:srgbClr val="304151"/>
                </a:gs>
              </a:gsLst>
              <a:lin ang="72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wrap="square" lIns="121920" tIns="60960" rIns="121920" bIns="60960" anchor="b" anchorCtr="0">
              <a:normAutofit fontScale="40000" lnSpcReduction="20000"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600" b="1" dirty="0">
                  <a:solidFill>
                    <a:schemeClr val="bg1"/>
                  </a:solidFill>
                  <a:cs typeface="+mn-ea"/>
                  <a:sym typeface="+mn-lt"/>
                </a:rPr>
                <a:t>1</a:t>
              </a:r>
              <a:endParaRPr sz="16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8" name="ïś1iḋê"/>
            <p:cNvSpPr/>
            <p:nvPr/>
          </p:nvSpPr>
          <p:spPr>
            <a:xfrm>
              <a:off x="5233612" y="3504352"/>
              <a:ext cx="1728058" cy="497329"/>
            </a:xfrm>
            <a:prstGeom prst="trapezoid">
              <a:avLst>
                <a:gd name="adj" fmla="val 71453"/>
              </a:avLst>
            </a:prstGeom>
            <a:gradFill>
              <a:gsLst>
                <a:gs pos="0">
                  <a:srgbClr val="3DC6BE"/>
                </a:gs>
                <a:gs pos="77000">
                  <a:srgbClr val="304151"/>
                </a:gs>
              </a:gsLst>
              <a:lin ang="72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wrap="square" lIns="121920" tIns="60960" rIns="121920" bIns="60960" anchor="ctr">
              <a:normAutofit fontScale="62500" lnSpcReduction="20000"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0000"/>
                </a:lnSpc>
              </a:pPr>
              <a:r>
                <a:rPr lang="en-US" altLang="zh-CN" sz="2400" b="1" dirty="0">
                  <a:solidFill>
                    <a:schemeClr val="bg1"/>
                  </a:solidFill>
                  <a:cs typeface="+mn-ea"/>
                  <a:sym typeface="+mn-lt"/>
                </a:rPr>
                <a:t>2</a:t>
              </a:r>
              <a:endParaRPr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5950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38240" y="138066"/>
            <a:ext cx="7499350" cy="643169"/>
          </a:xfrm>
        </p:spPr>
        <p:txBody>
          <a:bodyPr/>
          <a:lstStyle/>
          <a:p>
            <a:pPr>
              <a:defRPr/>
            </a:pPr>
            <a:r>
              <a:rPr lang="ru-RU" sz="2000" b="1" dirty="0" err="1">
                <a:effectLst/>
              </a:rPr>
              <a:t>Клиентоцентричность</a:t>
            </a:r>
            <a:r>
              <a:rPr lang="ru-RU" sz="2000" b="1" dirty="0">
                <a:effectLst/>
              </a:rPr>
              <a:t> бюджетного процесса</a:t>
            </a:r>
            <a:r>
              <a:rPr lang="ru-RU" sz="2000" dirty="0">
                <a:effectLst/>
              </a:rPr>
              <a:t> </a:t>
            </a:r>
            <a:endParaRPr lang="ru-RU" sz="2000" dirty="0"/>
          </a:p>
        </p:txBody>
      </p:sp>
      <p:sp>
        <p:nvSpPr>
          <p:cNvPr id="46082" name="Содержимое 2"/>
          <p:cNvSpPr>
            <a:spLocks noGrp="1"/>
          </p:cNvSpPr>
          <p:nvPr>
            <p:ph idx="1"/>
          </p:nvPr>
        </p:nvSpPr>
        <p:spPr>
          <a:xfrm>
            <a:off x="890681" y="759879"/>
            <a:ext cx="4237222" cy="4872168"/>
          </a:xfrm>
        </p:spPr>
        <p:txBody>
          <a:bodyPr>
            <a:normAutofit fontScale="92500" lnSpcReduction="20000"/>
          </a:bodyPr>
          <a:lstStyle/>
          <a:p>
            <a:r>
              <a:rPr lang="ru-RU" sz="1800" dirty="0">
                <a:latin typeface="Corbel" charset="0"/>
              </a:rPr>
              <a:t>Законодательным органам власти, институтам гражданского общества  и гражданам необходимо владеть информацией не только о том, что расходуется, но и о том, какие государственные услуги фактически предоставляются, по каким стандартам качества и с какой степенью эффективности</a:t>
            </a:r>
          </a:p>
          <a:p>
            <a:r>
              <a:rPr lang="ru-RU" sz="1800" dirty="0">
                <a:latin typeface="Corbel" charset="0"/>
              </a:rPr>
              <a:t>Мониторинг полученных результатов и их сравнение с заявленными целевыми ориентирами, а также с лучшими практиками</a:t>
            </a:r>
          </a:p>
          <a:p>
            <a:r>
              <a:rPr lang="ru-RU" sz="1800" dirty="0">
                <a:latin typeface="Corbel" charset="0"/>
              </a:rPr>
              <a:t>Программные расходы должны регулярно подвергаться объективной критической оценке, периодически необходимо проводить ревизию всех  бюджетных расходов и производить их переоценку на  предмет соответствие стратегическим задачам социально-экономического развития страны и адекватности современным вызовам</a:t>
            </a:r>
          </a:p>
        </p:txBody>
      </p:sp>
      <p:sp>
        <p:nvSpPr>
          <p:cNvPr id="14" name="文本框 20">
            <a:extLst>
              <a:ext uri="{FF2B5EF4-FFF2-40B4-BE49-F238E27FC236}">
                <a16:creationId xmlns:a16="http://schemas.microsoft.com/office/drawing/2014/main" xmlns="" id="{03133488-3405-46F5-AF0C-C08E355653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5593" y="2888186"/>
            <a:ext cx="479395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cs typeface="+mn-ea"/>
                <a:sym typeface="+mn-lt"/>
              </a:rPr>
              <a:t>0</a:t>
            </a:r>
            <a:r>
              <a:rPr lang="ru-RU" sz="1400" dirty="0">
                <a:solidFill>
                  <a:schemeClr val="bg1"/>
                </a:solidFill>
                <a:cs typeface="+mn-ea"/>
                <a:sym typeface="+mn-lt"/>
              </a:rPr>
              <a:t>2</a:t>
            </a:r>
            <a:endParaRPr lang="zh-CN" alt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B36CAB62-3998-4BF0-B1EB-E27DEE92E4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876146"/>
              </p:ext>
            </p:extLst>
          </p:nvPr>
        </p:nvGraphicFramePr>
        <p:xfrm>
          <a:off x="6024843" y="2835725"/>
          <a:ext cx="2663930" cy="2253759"/>
        </p:xfrm>
        <a:graphic>
          <a:graphicData uri="http://schemas.openxmlformats.org/drawingml/2006/table">
            <a:tbl>
              <a:tblPr/>
              <a:tblGrid>
                <a:gridCol w="2663930">
                  <a:extLst>
                    <a:ext uri="{9D8B030D-6E8A-4147-A177-3AD203B41FA5}">
                      <a16:colId xmlns:a16="http://schemas.microsoft.com/office/drawing/2014/main" xmlns="" val="96813390"/>
                    </a:ext>
                  </a:extLst>
                </a:gridCol>
              </a:tblGrid>
              <a:tr h="50480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Arial" charset="0"/>
                          <a:cs typeface="Times New Roman" charset="0"/>
                        </a:rPr>
                        <a:t>1) Стандарты и  целевые показатели                   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86490700"/>
                  </a:ext>
                </a:extLst>
              </a:tr>
              <a:tr h="40489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Arial" charset="0"/>
                          <a:cs typeface="Times New Roman" charset="0"/>
                        </a:rPr>
                        <a:t>2) Построения временных рядов                           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78235139"/>
                  </a:ext>
                </a:extLst>
              </a:tr>
              <a:tr h="54153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Arial" charset="0"/>
                          <a:cs typeface="Times New Roman" charset="0"/>
                        </a:rPr>
                        <a:t>3) Определение альтернативных подходов     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94664973"/>
                  </a:ext>
                </a:extLst>
              </a:tr>
              <a:tr h="80252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Arial" charset="0"/>
                          <a:cs typeface="Times New Roman" charset="0"/>
                        </a:rPr>
                        <a:t>4) Определение контрольных групп   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Arial" charset="0"/>
                        <a:cs typeface="Times New Roman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Arial" charset="0"/>
                          <a:cs typeface="Times New Roman" charset="0"/>
                        </a:rPr>
                        <a:t>5) Социологические опросы                 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31219047"/>
                  </a:ext>
                </a:extLst>
              </a:tr>
            </a:tbl>
          </a:graphicData>
        </a:graphic>
      </p:graphicFrame>
      <p:grpSp>
        <p:nvGrpSpPr>
          <p:cNvPr id="17" name="组合 16">
            <a:extLst>
              <a:ext uri="{FF2B5EF4-FFF2-40B4-BE49-F238E27FC236}">
                <a16:creationId xmlns:a16="http://schemas.microsoft.com/office/drawing/2014/main" xmlns="" id="{E9C3D1F5-AAE1-4279-8969-C0117656332D}"/>
              </a:ext>
            </a:extLst>
          </p:cNvPr>
          <p:cNvGrpSpPr/>
          <p:nvPr/>
        </p:nvGrpSpPr>
        <p:grpSpPr>
          <a:xfrm>
            <a:off x="7840180" y="4665936"/>
            <a:ext cx="1231900" cy="1231900"/>
            <a:chOff x="1479550" y="3302000"/>
            <a:chExt cx="1231900" cy="1231900"/>
          </a:xfrm>
        </p:grpSpPr>
        <p:sp>
          <p:nvSpPr>
            <p:cNvPr id="19" name="椭圆 19">
              <a:extLst>
                <a:ext uri="{FF2B5EF4-FFF2-40B4-BE49-F238E27FC236}">
                  <a16:creationId xmlns:a16="http://schemas.microsoft.com/office/drawing/2014/main" xmlns="" id="{28CEC7D8-0219-4DB5-BA0B-E51931EF922B}"/>
                </a:ext>
              </a:extLst>
            </p:cNvPr>
            <p:cNvSpPr/>
            <p:nvPr/>
          </p:nvSpPr>
          <p:spPr>
            <a:xfrm>
              <a:off x="1543050" y="3365500"/>
              <a:ext cx="1123950" cy="1123950"/>
            </a:xfrm>
            <a:prstGeom prst="ellipse">
              <a:avLst/>
            </a:prstGeom>
            <a:solidFill>
              <a:srgbClr val="27776D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0" name="椭圆 18">
              <a:extLst>
                <a:ext uri="{FF2B5EF4-FFF2-40B4-BE49-F238E27FC236}">
                  <a16:creationId xmlns:a16="http://schemas.microsoft.com/office/drawing/2014/main" xmlns="" id="{679C945A-1E30-405B-9B5D-E97B0BBA8E68}"/>
                </a:ext>
              </a:extLst>
            </p:cNvPr>
            <p:cNvSpPr/>
            <p:nvPr/>
          </p:nvSpPr>
          <p:spPr>
            <a:xfrm>
              <a:off x="1708150" y="3530600"/>
              <a:ext cx="793750" cy="793750"/>
            </a:xfrm>
            <a:prstGeom prst="ellipse">
              <a:avLst/>
            </a:prstGeom>
            <a:solidFill>
              <a:srgbClr val="27776D">
                <a:alpha val="9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椭圆 20">
              <a:extLst>
                <a:ext uri="{FF2B5EF4-FFF2-40B4-BE49-F238E27FC236}">
                  <a16:creationId xmlns:a16="http://schemas.microsoft.com/office/drawing/2014/main" xmlns="" id="{7C740559-2913-49B1-B113-DDCDB81D7023}"/>
                </a:ext>
              </a:extLst>
            </p:cNvPr>
            <p:cNvSpPr/>
            <p:nvPr/>
          </p:nvSpPr>
          <p:spPr>
            <a:xfrm>
              <a:off x="1498600" y="3321050"/>
              <a:ext cx="1212850" cy="1212850"/>
            </a:xfrm>
            <a:prstGeom prst="ellipse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椭圆 21">
              <a:extLst>
                <a:ext uri="{FF2B5EF4-FFF2-40B4-BE49-F238E27FC236}">
                  <a16:creationId xmlns:a16="http://schemas.microsoft.com/office/drawing/2014/main" xmlns="" id="{BCDFD61B-2530-4ED4-A423-0B1CAE5B3D74}"/>
                </a:ext>
              </a:extLst>
            </p:cNvPr>
            <p:cNvSpPr/>
            <p:nvPr/>
          </p:nvSpPr>
          <p:spPr>
            <a:xfrm>
              <a:off x="1479550" y="3765550"/>
              <a:ext cx="63500" cy="63500"/>
            </a:xfrm>
            <a:prstGeom prst="ellipse">
              <a:avLst/>
            </a:prstGeom>
            <a:solidFill>
              <a:srgbClr val="2777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" name="椭圆 22">
              <a:extLst>
                <a:ext uri="{FF2B5EF4-FFF2-40B4-BE49-F238E27FC236}">
                  <a16:creationId xmlns:a16="http://schemas.microsoft.com/office/drawing/2014/main" xmlns="" id="{E8D42127-0835-4427-A686-548DB27641C6}"/>
                </a:ext>
              </a:extLst>
            </p:cNvPr>
            <p:cNvSpPr/>
            <p:nvPr/>
          </p:nvSpPr>
          <p:spPr>
            <a:xfrm>
              <a:off x="2158206" y="3302000"/>
              <a:ext cx="63500" cy="63500"/>
            </a:xfrm>
            <a:prstGeom prst="ellipse">
              <a:avLst/>
            </a:prstGeom>
            <a:solidFill>
              <a:srgbClr val="2777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5" name="椭圆 76">
            <a:extLst>
              <a:ext uri="{FF2B5EF4-FFF2-40B4-BE49-F238E27FC236}">
                <a16:creationId xmlns:a16="http://schemas.microsoft.com/office/drawing/2014/main" xmlns="" id="{CF74D00A-DCE1-483D-912A-AF98F5DD0586}"/>
              </a:ext>
            </a:extLst>
          </p:cNvPr>
          <p:cNvSpPr/>
          <p:nvPr/>
        </p:nvSpPr>
        <p:spPr>
          <a:xfrm>
            <a:off x="7561111" y="1367950"/>
            <a:ext cx="1233997" cy="1180730"/>
          </a:xfrm>
          <a:prstGeom prst="ellipse">
            <a:avLst/>
          </a:prstGeom>
          <a:solidFill>
            <a:srgbClr val="9DC0BC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椭圆 57">
            <a:extLst>
              <a:ext uri="{FF2B5EF4-FFF2-40B4-BE49-F238E27FC236}">
                <a16:creationId xmlns:a16="http://schemas.microsoft.com/office/drawing/2014/main" xmlns="" id="{D97919F4-7E95-4C8B-8B16-9B0F99CBF050}"/>
              </a:ext>
            </a:extLst>
          </p:cNvPr>
          <p:cNvSpPr/>
          <p:nvPr/>
        </p:nvSpPr>
        <p:spPr>
          <a:xfrm>
            <a:off x="5026457" y="1170319"/>
            <a:ext cx="550370" cy="550370"/>
          </a:xfrm>
          <a:prstGeom prst="ellipse">
            <a:avLst/>
          </a:prstGeom>
          <a:solidFill>
            <a:srgbClr val="9DC0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8" name="椭圆 57">
            <a:extLst>
              <a:ext uri="{FF2B5EF4-FFF2-40B4-BE49-F238E27FC236}">
                <a16:creationId xmlns:a16="http://schemas.microsoft.com/office/drawing/2014/main" xmlns="" id="{D97919F4-7E95-4C8B-8B16-9B0F99CBF050}"/>
              </a:ext>
            </a:extLst>
          </p:cNvPr>
          <p:cNvSpPr/>
          <p:nvPr/>
        </p:nvSpPr>
        <p:spPr>
          <a:xfrm>
            <a:off x="251257" y="2633359"/>
            <a:ext cx="550370" cy="550370"/>
          </a:xfrm>
          <a:prstGeom prst="ellipse">
            <a:avLst/>
          </a:prstGeom>
          <a:solidFill>
            <a:srgbClr val="9DC0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9" name="椭圆 57">
            <a:extLst>
              <a:ext uri="{FF2B5EF4-FFF2-40B4-BE49-F238E27FC236}">
                <a16:creationId xmlns:a16="http://schemas.microsoft.com/office/drawing/2014/main" xmlns="" id="{D97919F4-7E95-4C8B-8B16-9B0F99CBF050}"/>
              </a:ext>
            </a:extLst>
          </p:cNvPr>
          <p:cNvSpPr/>
          <p:nvPr/>
        </p:nvSpPr>
        <p:spPr>
          <a:xfrm>
            <a:off x="5158537" y="3852559"/>
            <a:ext cx="550370" cy="550370"/>
          </a:xfrm>
          <a:prstGeom prst="ellipse">
            <a:avLst/>
          </a:prstGeom>
          <a:solidFill>
            <a:srgbClr val="9DC0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0" name="组合 16">
            <a:extLst>
              <a:ext uri="{FF2B5EF4-FFF2-40B4-BE49-F238E27FC236}">
                <a16:creationId xmlns:a16="http://schemas.microsoft.com/office/drawing/2014/main" xmlns="" id="{E9C3D1F5-AAE1-4279-8969-C0117656332D}"/>
              </a:ext>
            </a:extLst>
          </p:cNvPr>
          <p:cNvGrpSpPr/>
          <p:nvPr/>
        </p:nvGrpSpPr>
        <p:grpSpPr>
          <a:xfrm>
            <a:off x="6732740" y="805136"/>
            <a:ext cx="1231900" cy="1231900"/>
            <a:chOff x="1479550" y="3302000"/>
            <a:chExt cx="1231900" cy="1231900"/>
          </a:xfrm>
        </p:grpSpPr>
        <p:sp>
          <p:nvSpPr>
            <p:cNvPr id="31" name="椭圆 19">
              <a:extLst>
                <a:ext uri="{FF2B5EF4-FFF2-40B4-BE49-F238E27FC236}">
                  <a16:creationId xmlns:a16="http://schemas.microsoft.com/office/drawing/2014/main" xmlns="" id="{28CEC7D8-0219-4DB5-BA0B-E51931EF922B}"/>
                </a:ext>
              </a:extLst>
            </p:cNvPr>
            <p:cNvSpPr/>
            <p:nvPr/>
          </p:nvSpPr>
          <p:spPr>
            <a:xfrm>
              <a:off x="1543050" y="3365500"/>
              <a:ext cx="1123950" cy="1123950"/>
            </a:xfrm>
            <a:prstGeom prst="ellipse">
              <a:avLst/>
            </a:prstGeom>
            <a:solidFill>
              <a:srgbClr val="27776D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2" name="椭圆 18">
              <a:extLst>
                <a:ext uri="{FF2B5EF4-FFF2-40B4-BE49-F238E27FC236}">
                  <a16:creationId xmlns:a16="http://schemas.microsoft.com/office/drawing/2014/main" xmlns="" id="{679C945A-1E30-405B-9B5D-E97B0BBA8E68}"/>
                </a:ext>
              </a:extLst>
            </p:cNvPr>
            <p:cNvSpPr/>
            <p:nvPr/>
          </p:nvSpPr>
          <p:spPr>
            <a:xfrm>
              <a:off x="1708150" y="3530600"/>
              <a:ext cx="793750" cy="793750"/>
            </a:xfrm>
            <a:prstGeom prst="ellipse">
              <a:avLst/>
            </a:prstGeom>
            <a:solidFill>
              <a:srgbClr val="27776D">
                <a:alpha val="9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椭圆 20">
              <a:extLst>
                <a:ext uri="{FF2B5EF4-FFF2-40B4-BE49-F238E27FC236}">
                  <a16:creationId xmlns:a16="http://schemas.microsoft.com/office/drawing/2014/main" xmlns="" id="{7C740559-2913-49B1-B113-DDCDB81D7023}"/>
                </a:ext>
              </a:extLst>
            </p:cNvPr>
            <p:cNvSpPr/>
            <p:nvPr/>
          </p:nvSpPr>
          <p:spPr>
            <a:xfrm>
              <a:off x="1498600" y="3321050"/>
              <a:ext cx="1212850" cy="1212850"/>
            </a:xfrm>
            <a:prstGeom prst="ellipse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椭圆 21">
              <a:extLst>
                <a:ext uri="{FF2B5EF4-FFF2-40B4-BE49-F238E27FC236}">
                  <a16:creationId xmlns:a16="http://schemas.microsoft.com/office/drawing/2014/main" xmlns="" id="{BCDFD61B-2530-4ED4-A423-0B1CAE5B3D74}"/>
                </a:ext>
              </a:extLst>
            </p:cNvPr>
            <p:cNvSpPr/>
            <p:nvPr/>
          </p:nvSpPr>
          <p:spPr>
            <a:xfrm>
              <a:off x="1479550" y="3765550"/>
              <a:ext cx="63500" cy="63500"/>
            </a:xfrm>
            <a:prstGeom prst="ellipse">
              <a:avLst/>
            </a:prstGeom>
            <a:solidFill>
              <a:srgbClr val="2777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" name="椭圆 22">
              <a:extLst>
                <a:ext uri="{FF2B5EF4-FFF2-40B4-BE49-F238E27FC236}">
                  <a16:creationId xmlns:a16="http://schemas.microsoft.com/office/drawing/2014/main" xmlns="" id="{E8D42127-0835-4427-A686-548DB27641C6}"/>
                </a:ext>
              </a:extLst>
            </p:cNvPr>
            <p:cNvSpPr/>
            <p:nvPr/>
          </p:nvSpPr>
          <p:spPr>
            <a:xfrm>
              <a:off x="2158206" y="3302000"/>
              <a:ext cx="63500" cy="63500"/>
            </a:xfrm>
            <a:prstGeom prst="ellipse">
              <a:avLst/>
            </a:prstGeom>
            <a:solidFill>
              <a:srgbClr val="2777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5816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0417A9F-660D-4871-B82B-797CC9422F8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6673198" y="11542"/>
            <a:ext cx="2356844" cy="572819"/>
          </a:xfrm>
          <a:prstGeom prst="rect">
            <a:avLst/>
          </a:prstGeom>
        </p:spPr>
      </p:pic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231F282D-B93C-41E7-AF98-01CE34B90650}"/>
              </a:ext>
            </a:extLst>
          </p:cNvPr>
          <p:cNvSpPr txBox="1">
            <a:spLocks/>
          </p:cNvSpPr>
          <p:nvPr/>
        </p:nvSpPr>
        <p:spPr>
          <a:xfrm>
            <a:off x="4489321" y="1421908"/>
            <a:ext cx="2356844" cy="210400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  <a:p>
            <a:endParaRPr lang="ru-RU" dirty="0"/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xmlns="" id="{190D1612-6ED3-471C-A8E7-BD3C74CD2F43}"/>
              </a:ext>
            </a:extLst>
          </p:cNvPr>
          <p:cNvSpPr txBox="1">
            <a:spLocks/>
          </p:cNvSpPr>
          <p:nvPr/>
        </p:nvSpPr>
        <p:spPr>
          <a:xfrm>
            <a:off x="4794121" y="1324992"/>
            <a:ext cx="2356844" cy="210400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  <a:p>
            <a:endParaRPr lang="ru-RU" dirty="0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xmlns="" id="{E2437E6E-D87E-4D50-A51D-FA59C52CB3AC}"/>
              </a:ext>
            </a:extLst>
          </p:cNvPr>
          <p:cNvSpPr txBox="1">
            <a:spLocks/>
          </p:cNvSpPr>
          <p:nvPr/>
        </p:nvSpPr>
        <p:spPr>
          <a:xfrm>
            <a:off x="4794121" y="1726708"/>
            <a:ext cx="2356844" cy="210400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  <a:p>
            <a:endParaRPr lang="ru-RU" dirty="0"/>
          </a:p>
        </p:txBody>
      </p:sp>
      <p:sp>
        <p:nvSpPr>
          <p:cNvPr id="16" name="Пятиугольник 4">
            <a:extLst>
              <a:ext uri="{FF2B5EF4-FFF2-40B4-BE49-F238E27FC236}">
                <a16:creationId xmlns:a16="http://schemas.microsoft.com/office/drawing/2014/main" xmlns="" id="{D47FF6B1-4BA9-4E60-8BD2-F60A252AE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334125" cy="611187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социологического опроса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94BC4437-EAEF-4589-AD93-7E135077C6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84543"/>
              </p:ext>
            </p:extLst>
          </p:nvPr>
        </p:nvGraphicFramePr>
        <p:xfrm>
          <a:off x="292540" y="744906"/>
          <a:ext cx="8393560" cy="2155316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5215774">
                  <a:extLst>
                    <a:ext uri="{9D8B030D-6E8A-4147-A177-3AD203B41FA5}">
                      <a16:colId xmlns:a16="http://schemas.microsoft.com/office/drawing/2014/main" xmlns="" val="1985037633"/>
                    </a:ext>
                  </a:extLst>
                </a:gridCol>
                <a:gridCol w="1674221">
                  <a:extLst>
                    <a:ext uri="{9D8B030D-6E8A-4147-A177-3AD203B41FA5}">
                      <a16:colId xmlns:a16="http://schemas.microsoft.com/office/drawing/2014/main" xmlns="" val="409969910"/>
                    </a:ext>
                  </a:extLst>
                </a:gridCol>
                <a:gridCol w="1503565">
                  <a:extLst>
                    <a:ext uri="{9D8B030D-6E8A-4147-A177-3AD203B41FA5}">
                      <a16:colId xmlns:a16="http://schemas.microsoft.com/office/drawing/2014/main" xmlns="" val="3717204167"/>
                    </a:ext>
                  </a:extLst>
                </a:gridCol>
              </a:tblGrid>
              <a:tr h="5898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услуги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Плановая выборочная совокупность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опрошенных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797736861"/>
                  </a:ext>
                </a:extLst>
              </a:tr>
              <a:tr h="3887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благоприятных условий для развития туристской индустрии в субъектах Российской Федерации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8674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14954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345847958"/>
                  </a:ext>
                </a:extLst>
              </a:tr>
              <a:tr h="18757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Санаторно-курортное лечение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32126338"/>
                  </a:ext>
                </a:extLst>
              </a:tr>
              <a:tr h="18757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обслуживание населения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13711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19626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968271482"/>
                  </a:ext>
                </a:extLst>
              </a:tr>
              <a:tr h="18757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Оказание паллиативной медицинской помощи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4272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4867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594992595"/>
                  </a:ext>
                </a:extLst>
              </a:tr>
              <a:tr h="18757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Содействие занятости населения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69064057"/>
                  </a:ext>
                </a:extLst>
              </a:tr>
              <a:tr h="18757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Спортивная подготовка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718651528"/>
                  </a:ext>
                </a:extLst>
              </a:tr>
              <a:tr h="18757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30962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44301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61153825"/>
                  </a:ext>
                </a:extLst>
              </a:tr>
            </a:tbl>
          </a:graphicData>
        </a:graphic>
      </p:graphicFrame>
      <p:graphicFrame>
        <p:nvGraphicFramePr>
          <p:cNvPr id="28" name="Диаграмма 27">
            <a:extLst>
              <a:ext uri="{FF2B5EF4-FFF2-40B4-BE49-F238E27FC236}">
                <a16:creationId xmlns:a16="http://schemas.microsoft.com/office/drawing/2014/main" xmlns="" id="{87C55E17-B906-4153-B361-305406A322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6144826"/>
              </p:ext>
            </p:extLst>
          </p:nvPr>
        </p:nvGraphicFramePr>
        <p:xfrm>
          <a:off x="1767310" y="3083720"/>
          <a:ext cx="5876925" cy="3241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C5919176-7923-464C-A5FE-5E3C4E230285}"/>
              </a:ext>
            </a:extLst>
          </p:cNvPr>
          <p:cNvSpPr/>
          <p:nvPr/>
        </p:nvSpPr>
        <p:spPr>
          <a:xfrm>
            <a:off x="1582444" y="6298761"/>
            <a:ext cx="5979111" cy="291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ru-RU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Оценки удовлетворенности апробируемыми социальными услугами</a:t>
            </a:r>
            <a:endParaRPr lang="ru-RU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" name="Рисунок 29" descr="Расширение бизнеса">
            <a:extLst>
              <a:ext uri="{FF2B5EF4-FFF2-40B4-BE49-F238E27FC236}">
                <a16:creationId xmlns:a16="http://schemas.microsoft.com/office/drawing/2014/main" xmlns="" id="{AA7BB8AF-5C7F-4E98-95FB-72A895EB67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 bwMode="auto">
          <a:xfrm>
            <a:off x="41942" y="5409627"/>
            <a:ext cx="1531896" cy="153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706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341325" y="0"/>
            <a:ext cx="1724227" cy="611247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147457C7-72F1-4AC2-AADA-C7EAA4042E7E}"/>
              </a:ext>
            </a:extLst>
          </p:cNvPr>
          <p:cNvSpPr/>
          <p:nvPr/>
        </p:nvSpPr>
        <p:spPr>
          <a:xfrm>
            <a:off x="736846" y="962772"/>
            <a:ext cx="8140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8" name="Пятиугольник 4">
            <a:extLst>
              <a:ext uri="{FF2B5EF4-FFF2-40B4-BE49-F238E27FC236}">
                <a16:creationId xmlns:a16="http://schemas.microsoft.com/office/drawing/2014/main" xmlns="" id="{27B0C365-A794-4569-A985-5378987F2D4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7075503" cy="611187"/>
          </a:xfrm>
          <a:prstGeom prst="homePlate">
            <a:avLst/>
          </a:prstGeom>
          <a:solidFill>
            <a:srgbClr val="256569"/>
          </a:solidFill>
          <a:ln w="15875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4A797FA3-6B57-46F6-839D-AFF2F281E874}"/>
              </a:ext>
            </a:extLst>
          </p:cNvPr>
          <p:cNvSpPr/>
          <p:nvPr/>
        </p:nvSpPr>
        <p:spPr bwMode="auto">
          <a:xfrm>
            <a:off x="845801" y="2228725"/>
            <a:ext cx="3306781" cy="230832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342900">
              <a:spcAft>
                <a:spcPts val="416"/>
              </a:spcAft>
              <a:defRPr/>
            </a:pPr>
            <a:r>
              <a:rPr lang="ru-RU" sz="900" b="1" dirty="0">
                <a:solidFill>
                  <a:schemeClr val="bg2"/>
                </a:solidFill>
              </a:rPr>
              <a:t>«</a:t>
            </a:r>
            <a:endParaRPr sz="1350" b="1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70A807D2-356B-4126-91E8-6269F5EAC35B}"/>
              </a:ext>
            </a:extLst>
          </p:cNvPr>
          <p:cNvSpPr/>
          <p:nvPr/>
        </p:nvSpPr>
        <p:spPr bwMode="auto">
          <a:xfrm>
            <a:off x="984234" y="5769556"/>
            <a:ext cx="2388680" cy="230832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342900">
              <a:spcAft>
                <a:spcPts val="416"/>
              </a:spcAft>
              <a:defRPr/>
            </a:pPr>
            <a:r>
              <a:rPr lang="ru-RU" sz="900" b="1" dirty="0">
                <a:solidFill>
                  <a:schemeClr val="bg2"/>
                </a:solidFill>
              </a:rPr>
              <a:t>«</a:t>
            </a:r>
            <a:endParaRPr sz="1350" b="1" dirty="0"/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xmlns="" id="{AA7BABDA-224E-4DA6-AD02-6E38F40643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7189491"/>
              </p:ext>
            </p:extLst>
          </p:nvPr>
        </p:nvGraphicFramePr>
        <p:xfrm>
          <a:off x="4268484" y="1025023"/>
          <a:ext cx="4797068" cy="2343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1F6BA1E0-0290-4C20-AB0D-4B7391D92358}"/>
              </a:ext>
            </a:extLst>
          </p:cNvPr>
          <p:cNvSpPr txBox="1"/>
          <p:nvPr/>
        </p:nvSpPr>
        <p:spPr>
          <a:xfrm>
            <a:off x="4876008" y="674909"/>
            <a:ext cx="400166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Магистерская программа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7F484E5B-EBAB-4291-A242-A85D4ACF8C99}"/>
              </a:ext>
            </a:extLst>
          </p:cNvPr>
          <p:cNvSpPr/>
          <p:nvPr/>
        </p:nvSpPr>
        <p:spPr>
          <a:xfrm>
            <a:off x="0" y="611187"/>
            <a:ext cx="4572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Новая программа повышения квалификаций для сотрудников главных </a:t>
            </a:r>
            <a:r>
              <a:rPr lang="ru-RU" sz="1700" b="1" dirty="0">
                <a:latin typeface="Times New Roman" panose="02020603050405020304" pitchFamily="18" charset="0"/>
                <a:ea typeface="Calibri" panose="020F0502020204030204" pitchFamily="34" charset="0"/>
              </a:rPr>
              <a:t>распорядителей средств, финансовых органов субъектов Российской Федерации</a:t>
            </a:r>
            <a:r>
              <a:rPr lang="ru-RU" sz="17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7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5" name="Схема 24">
            <a:extLst>
              <a:ext uri="{FF2B5EF4-FFF2-40B4-BE49-F238E27FC236}">
                <a16:creationId xmlns:a16="http://schemas.microsoft.com/office/drawing/2014/main" xmlns="" id="{82C79880-0A00-4D3B-93DB-FB67097392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933061"/>
              </p:ext>
            </p:extLst>
          </p:nvPr>
        </p:nvGraphicFramePr>
        <p:xfrm>
          <a:off x="44317" y="1180573"/>
          <a:ext cx="4216018" cy="36922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66CC4F70-9E15-474E-A1DA-48C1C9062146}"/>
              </a:ext>
            </a:extLst>
          </p:cNvPr>
          <p:cNvSpPr txBox="1"/>
          <p:nvPr/>
        </p:nvSpPr>
        <p:spPr>
          <a:xfrm>
            <a:off x="5279194" y="4125630"/>
            <a:ext cx="370224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Times New Roman"/>
                <a:cs typeface="Times New Roman"/>
              </a:rPr>
              <a:t>Цель программы:</a:t>
            </a:r>
            <a:r>
              <a:rPr lang="ru-RU" sz="1400" b="1" i="1" dirty="0">
                <a:latin typeface="Times New Roman"/>
                <a:cs typeface="Times New Roman"/>
              </a:rPr>
              <a:t> </a:t>
            </a:r>
            <a:r>
              <a:rPr lang="ru-RU" sz="1400" i="1" dirty="0">
                <a:latin typeface="Times New Roman"/>
                <a:cs typeface="Times New Roman"/>
              </a:rPr>
              <a:t>раскрыть правила предоставления целевых средств и отбор получателей субсидий, особенности казначейского обслуживания, казначейского сопровождения целевых средств, проведения бюджетного мониторинга</a:t>
            </a:r>
          </a:p>
          <a:p>
            <a:endParaRPr lang="ru-RU" sz="1400" b="1" i="1" dirty="0">
              <a:latin typeface="Times New Roman"/>
              <a:cs typeface="Times New Roman"/>
            </a:endParaRPr>
          </a:p>
          <a:p>
            <a:pPr fontAlgn="ctr"/>
            <a:r>
              <a:rPr lang="ru-RU" sz="1400" b="1" i="1" dirty="0">
                <a:latin typeface="Times New Roman"/>
                <a:cs typeface="Times New Roman"/>
              </a:rPr>
              <a:t>Контакты: </a:t>
            </a:r>
            <a:r>
              <a:rPr lang="en-US" sz="1400" b="1" i="1" dirty="0">
                <a:latin typeface="Times New Roman"/>
                <a:cs typeface="Times New Roman"/>
                <a:hlinkClick r:id="rId14"/>
              </a:rPr>
              <a:t>crdo@fa.ru</a:t>
            </a:r>
            <a:r>
              <a:rPr lang="ru-RU" sz="1400" b="1" i="1" dirty="0">
                <a:latin typeface="Times New Roman"/>
                <a:cs typeface="Times New Roman"/>
              </a:rPr>
              <a:t>; </a:t>
            </a:r>
            <a:r>
              <a:rPr lang="ru-RU" sz="1400" dirty="0">
                <a:latin typeface="Times New Roman"/>
                <a:cs typeface="Times New Roman"/>
              </a:rPr>
              <a:t/>
            </a:r>
            <a:br>
              <a:rPr lang="ru-RU" sz="1400" dirty="0">
                <a:latin typeface="Times New Roman"/>
                <a:cs typeface="Times New Roman"/>
              </a:rPr>
            </a:br>
            <a:r>
              <a:rPr lang="ru-RU" sz="1400" dirty="0">
                <a:latin typeface="Times New Roman"/>
                <a:cs typeface="Times New Roman"/>
              </a:rPr>
              <a:t>                  </a:t>
            </a:r>
            <a:r>
              <a:rPr lang="en-US" sz="1400" b="1" dirty="0">
                <a:latin typeface="Times New Roman"/>
                <a:cs typeface="Times New Roman"/>
                <a:hlinkClick r:id="rId15"/>
              </a:rPr>
              <a:t>+7 (499) 943-93-</a:t>
            </a:r>
            <a:r>
              <a:rPr lang="en-US" sz="1400" b="1" dirty="0" smtClean="0">
                <a:latin typeface="Times New Roman"/>
                <a:cs typeface="Times New Roman"/>
                <a:hlinkClick r:id="rId15"/>
              </a:rPr>
              <a:t>14</a:t>
            </a:r>
            <a:endParaRPr lang="ru-RU" sz="1400" b="1" dirty="0" smtClean="0">
              <a:latin typeface="Times New Roman"/>
              <a:cs typeface="Times New Roman"/>
            </a:endParaRPr>
          </a:p>
          <a:p>
            <a:pPr fontAlgn="ctr"/>
            <a:endParaRPr lang="ru-RU" sz="1400" b="1" i="1" dirty="0" smtClean="0">
              <a:latin typeface="Times New Roman"/>
              <a:cs typeface="Times New Roman"/>
            </a:endParaRPr>
          </a:p>
          <a:p>
            <a:pPr fontAlgn="ctr"/>
            <a:r>
              <a:rPr lang="ru-RU" sz="1400" b="1" i="1" dirty="0" smtClean="0">
                <a:latin typeface="Times New Roman"/>
                <a:cs typeface="Times New Roman"/>
              </a:rPr>
              <a:t>Куратор программы: Саакян Т.В.</a:t>
            </a:r>
            <a:endParaRPr lang="en-US" sz="1400" dirty="0">
              <a:latin typeface="Times New Roman"/>
              <a:cs typeface="Times New Roman"/>
            </a:endParaRPr>
          </a:p>
          <a:p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Стрелка: вниз 26">
            <a:extLst>
              <a:ext uri="{FF2B5EF4-FFF2-40B4-BE49-F238E27FC236}">
                <a16:creationId xmlns:a16="http://schemas.microsoft.com/office/drawing/2014/main" xmlns="" id="{AE78B35A-01AD-4272-AF24-ACC55BE89607}"/>
              </a:ext>
            </a:extLst>
          </p:cNvPr>
          <p:cNvSpPr/>
          <p:nvPr/>
        </p:nvSpPr>
        <p:spPr>
          <a:xfrm rot="18869975">
            <a:off x="4368539" y="2738179"/>
            <a:ext cx="359995" cy="1953852"/>
          </a:xfrm>
          <a:prstGeom prst="downArrow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9FBB7968-2965-4A23-B323-F59D09FA7D36}"/>
              </a:ext>
            </a:extLst>
          </p:cNvPr>
          <p:cNvSpPr/>
          <p:nvPr/>
        </p:nvSpPr>
        <p:spPr>
          <a:xfrm>
            <a:off x="156883" y="4180592"/>
            <a:ext cx="4983839" cy="2700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Знать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правила предоставления целевых средств из бюджета юридическим лицам и правила отбора на получение субсидий;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основы казначейского обслуживания в системе казначейских платежей;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73710" algn="l"/>
              </a:tabLst>
            </a:pP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виды казначейского сопровождения целевых средств требования к формированию и утверждению Сведений об операциях                               с целевыми средствами;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общие требования к порядку санкционирования операций на лицевом счете участника казначейского сопровождения                                и проведения проверок за использованием целевых средств; 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методы и этапы бюджетного мониторинга.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8F87127D-E283-4C27-9D74-AB140982EB99}"/>
              </a:ext>
            </a:extLst>
          </p:cNvPr>
          <p:cNvSpPr/>
          <p:nvPr/>
        </p:nvSpPr>
        <p:spPr>
          <a:xfrm>
            <a:off x="5152306" y="2007517"/>
            <a:ext cx="38463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программы:</a:t>
            </a:r>
            <a:r>
              <a:rPr lang="ru-RU" sz="14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дать </a:t>
            </a:r>
            <a:r>
              <a:rPr lang="ru-RU" sz="1300" i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уникальные практико-ориентированные знания в области разработки и исполнения бюджетов публично-правовых образований на основе программно-проектных принципов, применения инструментов финансового менеджмента в государственном секторе</a:t>
            </a:r>
            <a:endParaRPr lang="ru-RU" sz="1300" b="0" i="1" dirty="0"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: вниз 15">
            <a:extLst>
              <a:ext uri="{FF2B5EF4-FFF2-40B4-BE49-F238E27FC236}">
                <a16:creationId xmlns:a16="http://schemas.microsoft.com/office/drawing/2014/main" xmlns="" id="{795CE86B-4533-4504-AA59-D0AF62D9E25F}"/>
              </a:ext>
            </a:extLst>
          </p:cNvPr>
          <p:cNvSpPr/>
          <p:nvPr/>
        </p:nvSpPr>
        <p:spPr>
          <a:xfrm rot="2488913">
            <a:off x="503292" y="3360948"/>
            <a:ext cx="686841" cy="897011"/>
          </a:xfrm>
          <a:prstGeom prst="downArrow">
            <a:avLst>
              <a:gd name="adj1" fmla="val 50000"/>
              <a:gd name="adj2" fmla="val 34303"/>
            </a:avLst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Хорда 16">
            <a:extLst>
              <a:ext uri="{FF2B5EF4-FFF2-40B4-BE49-F238E27FC236}">
                <a16:creationId xmlns:a16="http://schemas.microsoft.com/office/drawing/2014/main" xmlns="" id="{D2BE530A-30E5-412D-80D0-F880E8DE9A4B}"/>
              </a:ext>
            </a:extLst>
          </p:cNvPr>
          <p:cNvSpPr/>
          <p:nvPr/>
        </p:nvSpPr>
        <p:spPr>
          <a:xfrm>
            <a:off x="86546" y="619685"/>
            <a:ext cx="359567" cy="359567"/>
          </a:xfrm>
          <a:prstGeom prst="chord">
            <a:avLst>
              <a:gd name="adj1" fmla="val 16200000"/>
              <a:gd name="adj2" fmla="val 16200000"/>
            </a:avLst>
          </a:pr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46476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5881361" y="-2"/>
            <a:ext cx="3131127" cy="9233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83673" y="2432504"/>
            <a:ext cx="71766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bg1"/>
                </a:solidFill>
                <a:latin typeface="Book Antiqua" panose="02040602050305030304" pitchFamily="18" charset="0"/>
              </a:rPr>
              <a:t>Спасибо за внимание!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420" y="493763"/>
            <a:ext cx="6068580" cy="6364237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2542D61F-E550-4319-943F-7202E238F95A}"/>
              </a:ext>
            </a:extLst>
          </p:cNvPr>
          <p:cNvSpPr/>
          <p:nvPr/>
        </p:nvSpPr>
        <p:spPr>
          <a:xfrm>
            <a:off x="630314" y="3634153"/>
            <a:ext cx="564619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dirty="0">
                <a:solidFill>
                  <a:srgbClr val="FFFFFF"/>
                </a:solidFill>
                <a:latin typeface="Book Antiqua" panose="02040602050305030304" pitchFamily="18" charset="0"/>
              </a:rPr>
              <a:t>Солянникова Светлана Петровна,</a:t>
            </a:r>
          </a:p>
          <a:p>
            <a:pPr>
              <a:spcBef>
                <a:spcPct val="0"/>
              </a:spcBef>
            </a:pPr>
            <a:r>
              <a:rPr lang="ru-RU" altLang="ru-RU" dirty="0">
                <a:solidFill>
                  <a:srgbClr val="FFFFFF"/>
                </a:solidFill>
                <a:latin typeface="Book Antiqua" panose="02040602050305030304" pitchFamily="18" charset="0"/>
              </a:rPr>
              <a:t>проректор по научной работе </a:t>
            </a:r>
          </a:p>
          <a:p>
            <a:pPr>
              <a:spcBef>
                <a:spcPct val="0"/>
              </a:spcBef>
            </a:pPr>
            <a:r>
              <a:rPr lang="ru-RU" altLang="ru-RU" dirty="0">
                <a:solidFill>
                  <a:srgbClr val="FFFFFF"/>
                </a:solidFill>
                <a:latin typeface="Book Antiqua" panose="02040602050305030304" pitchFamily="18" charset="0"/>
              </a:rPr>
              <a:t>Финансового университета</a:t>
            </a:r>
            <a:endParaRPr lang="en-US" altLang="ru-RU" dirty="0">
              <a:solidFill>
                <a:srgbClr val="FFFFFF"/>
              </a:solidFill>
              <a:latin typeface="Book Antiqua" panose="02040602050305030304" pitchFamily="18" charset="0"/>
            </a:endParaRPr>
          </a:p>
          <a:p>
            <a:pPr>
              <a:spcBef>
                <a:spcPct val="0"/>
              </a:spcBef>
            </a:pPr>
            <a:endParaRPr lang="ru-RU" altLang="ru-RU" dirty="0">
              <a:solidFill>
                <a:srgbClr val="FFFFFF"/>
              </a:solidFill>
              <a:latin typeface="Book Antiqua" panose="02040602050305030304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ru-RU" dirty="0">
                <a:solidFill>
                  <a:srgbClr val="FFFFFF"/>
                </a:solidFill>
                <a:latin typeface="Book Antiqua" panose="02040602050305030304" pitchFamily="18" charset="0"/>
              </a:rPr>
              <a:t>e-mail</a:t>
            </a:r>
            <a:r>
              <a:rPr lang="ru-RU" altLang="ru-RU" dirty="0">
                <a:solidFill>
                  <a:srgbClr val="FFFFFF"/>
                </a:solidFill>
                <a:latin typeface="Book Antiqua" panose="02040602050305030304" pitchFamily="18" charset="0"/>
              </a:rPr>
              <a:t>: </a:t>
            </a:r>
            <a:r>
              <a:rPr lang="en-US" altLang="ru-RU" dirty="0">
                <a:solidFill>
                  <a:schemeClr val="bg1"/>
                </a:solidFill>
                <a:latin typeface="Book Antiqua" panose="0204060205030503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SSolyannikova@fa.ru</a:t>
            </a:r>
            <a:endParaRPr lang="en-US" altLang="ru-RU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>
              <a:spcBef>
                <a:spcPct val="0"/>
              </a:spcBef>
            </a:pPr>
            <a:r>
              <a:rPr lang="ru-RU" altLang="ru-RU" dirty="0">
                <a:solidFill>
                  <a:srgbClr val="FFFFFF"/>
                </a:solidFill>
                <a:latin typeface="Book Antiqua" panose="02040602050305030304" pitchFamily="18" charset="0"/>
              </a:rPr>
              <a:t>тел.: 8 (499) 943-9989</a:t>
            </a:r>
          </a:p>
        </p:txBody>
      </p:sp>
    </p:spTree>
    <p:extLst>
      <p:ext uri="{BB962C8B-B14F-4D97-AF65-F5344CB8AC3E}">
        <p14:creationId xmlns:p14="http://schemas.microsoft.com/office/powerpoint/2010/main" val="2371161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152A4D475B3F94B9A44EC35E28A4960" ma:contentTypeVersion="1" ma:contentTypeDescription="Создание документа." ma:contentTypeScope="" ma:versionID="46f56e486521e51090bd96ea8df1194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a10c82831e5d625bbb0173136b0368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01F834A-76E6-4828-A761-3403309F8A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14FB3A-98B0-4541-A9B6-6A9A9A4E97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F78A8B-7EE1-459B-81DE-8E382C3F86C9}">
  <ds:schemaRefs>
    <ds:schemaRef ds:uri="http://purl.org/dc/dcmitype/"/>
    <ds:schemaRef ds:uri="http://www.w3.org/XML/1998/namespace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1787</TotalTime>
  <Words>754</Words>
  <Application>Microsoft Macintosh PowerPoint</Application>
  <PresentationFormat>Экран (4:3)</PresentationFormat>
  <Paragraphs>116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Интеграл</vt:lpstr>
      <vt:lpstr>Презентация PowerPoint</vt:lpstr>
      <vt:lpstr>бюджетнаЯ открытость</vt:lpstr>
      <vt:lpstr>Презентация PowerPoint</vt:lpstr>
      <vt:lpstr>Требования  к работе с данными</vt:lpstr>
      <vt:lpstr>Клиентоцентричность бюджетного процесса </vt:lpstr>
      <vt:lpstr>Результаты социологического опроса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Светлана</cp:lastModifiedBy>
  <cp:revision>124</cp:revision>
  <cp:lastPrinted>2024-04-24T16:53:22Z</cp:lastPrinted>
  <dcterms:created xsi:type="dcterms:W3CDTF">2016-09-22T16:49:19Z</dcterms:created>
  <dcterms:modified xsi:type="dcterms:W3CDTF">2024-04-25T05:04:27Z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0x010100D152A4D475B3F94B9A44EC35E28A4960</vt:lpwstr>
  </property>
</Properties>
</file>