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0" r:id="rId1"/>
    <p:sldMasterId id="2147484272" r:id="rId2"/>
    <p:sldMasterId id="2147484285" r:id="rId3"/>
    <p:sldMasterId id="2147484298" r:id="rId4"/>
  </p:sldMasterIdLst>
  <p:notesMasterIdLst>
    <p:notesMasterId r:id="rId21"/>
  </p:notesMasterIdLst>
  <p:handoutMasterIdLst>
    <p:handoutMasterId r:id="rId22"/>
  </p:handoutMasterIdLst>
  <p:sldIdLst>
    <p:sldId id="4453" r:id="rId5"/>
    <p:sldId id="4934" r:id="rId6"/>
    <p:sldId id="4928" r:id="rId7"/>
    <p:sldId id="4929" r:id="rId8"/>
    <p:sldId id="4932" r:id="rId9"/>
    <p:sldId id="4931" r:id="rId10"/>
    <p:sldId id="4933" r:id="rId11"/>
    <p:sldId id="4468" r:id="rId12"/>
    <p:sldId id="1900" r:id="rId13"/>
    <p:sldId id="4466" r:id="rId14"/>
    <p:sldId id="4467" r:id="rId15"/>
    <p:sldId id="4963" r:id="rId16"/>
    <p:sldId id="4436" r:id="rId17"/>
    <p:sldId id="4936" r:id="rId18"/>
    <p:sldId id="4935" r:id="rId19"/>
    <p:sldId id="4965" r:id="rId20"/>
  </p:sldIdLst>
  <p:sldSz cx="9144000" cy="6858000" type="screen4x3"/>
  <p:notesSz cx="6797675" cy="9874250"/>
  <p:defaultTextStyle>
    <a:defPPr>
      <a:defRPr lang="en-US"/>
    </a:defPPr>
    <a:lvl1pPr algn="l" rtl="0" eaLnBrk="0" fontAlgn="base" hangingPunct="0">
      <a:spcBef>
        <a:spcPct val="0"/>
      </a:spcBef>
      <a:spcAft>
        <a:spcPct val="0"/>
      </a:spcAft>
      <a:defRPr sz="1900" kern="1200">
        <a:solidFill>
          <a:schemeClr val="tx1"/>
        </a:solidFill>
        <a:latin typeface="Arial" charset="0"/>
        <a:ea typeface="+mn-ea"/>
        <a:cs typeface="+mn-cs"/>
      </a:defRPr>
    </a:lvl1pPr>
    <a:lvl2pPr marL="457200" algn="l" rtl="0" eaLnBrk="0" fontAlgn="base" hangingPunct="0">
      <a:spcBef>
        <a:spcPct val="0"/>
      </a:spcBef>
      <a:spcAft>
        <a:spcPct val="0"/>
      </a:spcAft>
      <a:defRPr sz="1900" kern="1200">
        <a:solidFill>
          <a:schemeClr val="tx1"/>
        </a:solidFill>
        <a:latin typeface="Arial" charset="0"/>
        <a:ea typeface="+mn-ea"/>
        <a:cs typeface="+mn-cs"/>
      </a:defRPr>
    </a:lvl2pPr>
    <a:lvl3pPr marL="914400" algn="l" rtl="0" eaLnBrk="0" fontAlgn="base" hangingPunct="0">
      <a:spcBef>
        <a:spcPct val="0"/>
      </a:spcBef>
      <a:spcAft>
        <a:spcPct val="0"/>
      </a:spcAft>
      <a:defRPr sz="1900" kern="1200">
        <a:solidFill>
          <a:schemeClr val="tx1"/>
        </a:solidFill>
        <a:latin typeface="Arial" charset="0"/>
        <a:ea typeface="+mn-ea"/>
        <a:cs typeface="+mn-cs"/>
      </a:defRPr>
    </a:lvl3pPr>
    <a:lvl4pPr marL="1371600" algn="l" rtl="0" eaLnBrk="0" fontAlgn="base" hangingPunct="0">
      <a:spcBef>
        <a:spcPct val="0"/>
      </a:spcBef>
      <a:spcAft>
        <a:spcPct val="0"/>
      </a:spcAft>
      <a:defRPr sz="1900" kern="1200">
        <a:solidFill>
          <a:schemeClr val="tx1"/>
        </a:solidFill>
        <a:latin typeface="Arial" charset="0"/>
        <a:ea typeface="+mn-ea"/>
        <a:cs typeface="+mn-cs"/>
      </a:defRPr>
    </a:lvl4pPr>
    <a:lvl5pPr marL="1828800" algn="l" rtl="0" eaLnBrk="0" fontAlgn="base" hangingPunct="0">
      <a:spcBef>
        <a:spcPct val="0"/>
      </a:spcBef>
      <a:spcAft>
        <a:spcPct val="0"/>
      </a:spcAft>
      <a:defRPr sz="1900" kern="1200">
        <a:solidFill>
          <a:schemeClr val="tx1"/>
        </a:solidFill>
        <a:latin typeface="Arial" charset="0"/>
        <a:ea typeface="+mn-ea"/>
        <a:cs typeface="+mn-cs"/>
      </a:defRPr>
    </a:lvl5pPr>
    <a:lvl6pPr marL="2286000" algn="l" defTabSz="914400" rtl="0" eaLnBrk="1" latinLnBrk="0" hangingPunct="1">
      <a:defRPr sz="1900" kern="1200">
        <a:solidFill>
          <a:schemeClr val="tx1"/>
        </a:solidFill>
        <a:latin typeface="Arial" charset="0"/>
        <a:ea typeface="+mn-ea"/>
        <a:cs typeface="+mn-cs"/>
      </a:defRPr>
    </a:lvl6pPr>
    <a:lvl7pPr marL="2743200" algn="l" defTabSz="914400" rtl="0" eaLnBrk="1" latinLnBrk="0" hangingPunct="1">
      <a:defRPr sz="1900" kern="1200">
        <a:solidFill>
          <a:schemeClr val="tx1"/>
        </a:solidFill>
        <a:latin typeface="Arial" charset="0"/>
        <a:ea typeface="+mn-ea"/>
        <a:cs typeface="+mn-cs"/>
      </a:defRPr>
    </a:lvl7pPr>
    <a:lvl8pPr marL="3200400" algn="l" defTabSz="914400" rtl="0" eaLnBrk="1" latinLnBrk="0" hangingPunct="1">
      <a:defRPr sz="1900" kern="1200">
        <a:solidFill>
          <a:schemeClr val="tx1"/>
        </a:solidFill>
        <a:latin typeface="Arial" charset="0"/>
        <a:ea typeface="+mn-ea"/>
        <a:cs typeface="+mn-cs"/>
      </a:defRPr>
    </a:lvl8pPr>
    <a:lvl9pPr marL="3657600" algn="l" defTabSz="914400" rtl="0" eaLnBrk="1" latinLnBrk="0" hangingPunct="1">
      <a:defRPr sz="19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ofer" initials="i" lastIdx="1" clrIdx="0">
    <p:extLst>
      <p:ext uri="{19B8F6BF-5375-455C-9EA6-DF929625EA0E}">
        <p15:presenceInfo xmlns:p15="http://schemas.microsoft.com/office/powerpoint/2012/main" userId="irof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ED7D31"/>
    <a:srgbClr val="203864"/>
    <a:srgbClr val="2E75B6"/>
    <a:srgbClr val="00602B"/>
    <a:srgbClr val="808080"/>
    <a:srgbClr val="8E4A3A"/>
    <a:srgbClr val="18B9CA"/>
    <a:srgbClr val="914B3B"/>
    <a:srgbClr val="9A4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3ED431-6E78-4042-8C44-31174319B528}" v="12" dt="2022-02-28T15:18:34.929"/>
  </p1510:revLst>
</p1510:revInfo>
</file>

<file path=ppt/tableStyles.xml><?xml version="1.0" encoding="utf-8"?>
<a:tblStyleLst xmlns:a="http://schemas.openxmlformats.org/drawingml/2006/main" def="{5C22544A-7EE6-4342-B048-85BDC9FD1C3A}">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96159" autoAdjust="0"/>
  </p:normalViewPr>
  <p:slideViewPr>
    <p:cSldViewPr snapToGrid="0">
      <p:cViewPr varScale="1">
        <p:scale>
          <a:sx n="106" d="100"/>
          <a:sy n="106" d="100"/>
        </p:scale>
        <p:origin x="1452" y="102"/>
      </p:cViewPr>
      <p:guideLst>
        <p:guide orient="horz" pos="2160"/>
        <p:guide pos="2880"/>
      </p:guideLst>
    </p:cSldViewPr>
  </p:slideViewPr>
  <p:notesTextViewPr>
    <p:cViewPr>
      <p:scale>
        <a:sx n="1" d="1"/>
        <a:sy n="1" d="1"/>
      </p:scale>
      <p:origin x="0" y="0"/>
    </p:cViewPr>
  </p:notesTextViewPr>
  <p:sorterViewPr>
    <p:cViewPr>
      <p:scale>
        <a:sx n="112" d="100"/>
        <a:sy n="11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569550542861494E-2"/>
          <c:y val="2.4525344465221966E-2"/>
          <c:w val="0.8799900290094308"/>
          <c:h val="0.79595127974878155"/>
        </c:manualLayout>
      </c:layout>
      <c:areaChart>
        <c:grouping val="standard"/>
        <c:varyColors val="0"/>
        <c:ser>
          <c:idx val="0"/>
          <c:order val="0"/>
          <c:tx>
            <c:strRef>
              <c:f>Лист1!$B$1</c:f>
              <c:strCache>
                <c:ptCount val="1"/>
                <c:pt idx="0">
                  <c:v>Гос. долг, млрд руб.</c:v>
                </c:pt>
              </c:strCache>
            </c:strRef>
          </c:tx>
          <c:spPr>
            <a:solidFill>
              <a:srgbClr val="A5A5A5"/>
            </a:solidFill>
            <a:ln>
              <a:noFill/>
            </a:ln>
            <a:effectLst/>
          </c:spPr>
          <c:cat>
            <c:numRef>
              <c:f>Лист1!$A$2:$A$17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Лист1!$B$2:$B$17</c:f>
              <c:numCache>
                <c:formatCode>#\ ##0.0</c:formatCode>
                <c:ptCount val="16"/>
                <c:pt idx="0">
                  <c:v>392.2</c:v>
                </c:pt>
                <c:pt idx="1">
                  <c:v>458.7</c:v>
                </c:pt>
                <c:pt idx="2">
                  <c:v>601.20000000000005</c:v>
                </c:pt>
                <c:pt idx="3">
                  <c:v>890.8</c:v>
                </c:pt>
                <c:pt idx="4">
                  <c:v>1096</c:v>
                </c:pt>
                <c:pt idx="5">
                  <c:v>1171.8</c:v>
                </c:pt>
                <c:pt idx="6">
                  <c:v>1351.4</c:v>
                </c:pt>
                <c:pt idx="7">
                  <c:v>1737.5</c:v>
                </c:pt>
                <c:pt idx="8">
                  <c:v>2089.5</c:v>
                </c:pt>
                <c:pt idx="9">
                  <c:v>2318.6</c:v>
                </c:pt>
                <c:pt idx="10">
                  <c:v>2353.1999999999998</c:v>
                </c:pt>
                <c:pt idx="11">
                  <c:v>2315.4</c:v>
                </c:pt>
                <c:pt idx="12">
                  <c:v>2206.3000000000002</c:v>
                </c:pt>
                <c:pt idx="13">
                  <c:v>2113</c:v>
                </c:pt>
                <c:pt idx="14">
                  <c:v>2496</c:v>
                </c:pt>
                <c:pt idx="15">
                  <c:v>2474.5026480594101</c:v>
                </c:pt>
              </c:numCache>
            </c:numRef>
          </c:val>
          <c:extLst>
            <c:ext xmlns:c16="http://schemas.microsoft.com/office/drawing/2014/chart" uri="{C3380CC4-5D6E-409C-BE32-E72D297353CC}">
              <c16:uniqueId val="{00000000-9BA4-4B71-9D8C-21E3A2F47B49}"/>
            </c:ext>
          </c:extLst>
        </c:ser>
        <c:ser>
          <c:idx val="1"/>
          <c:order val="1"/>
          <c:tx>
            <c:strRef>
              <c:f>Лист1!$C$1</c:f>
              <c:strCache>
                <c:ptCount val="1"/>
                <c:pt idx="0">
                  <c:v>Бюдж. кредиты, млрд руб.</c:v>
                </c:pt>
              </c:strCache>
            </c:strRef>
          </c:tx>
          <c:spPr>
            <a:solidFill>
              <a:srgbClr val="4472C4"/>
            </a:solidFill>
            <a:ln>
              <a:noFill/>
            </a:ln>
            <a:effectLst/>
          </c:spPr>
          <c:cat>
            <c:numRef>
              <c:f>Лист1!$A$2:$A$17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Лист1!$C$2:$C$17</c:f>
              <c:numCache>
                <c:formatCode>#\ ##0.0</c:formatCode>
                <c:ptCount val="16"/>
                <c:pt idx="0">
                  <c:v>40.4</c:v>
                </c:pt>
                <c:pt idx="1">
                  <c:v>29.8</c:v>
                </c:pt>
                <c:pt idx="2">
                  <c:v>41.1</c:v>
                </c:pt>
                <c:pt idx="3">
                  <c:v>175.8</c:v>
                </c:pt>
                <c:pt idx="4">
                  <c:v>340.1</c:v>
                </c:pt>
                <c:pt idx="5">
                  <c:v>419.4</c:v>
                </c:pt>
                <c:pt idx="6">
                  <c:v>426.2</c:v>
                </c:pt>
                <c:pt idx="7">
                  <c:v>470.9</c:v>
                </c:pt>
                <c:pt idx="8">
                  <c:v>647.5</c:v>
                </c:pt>
                <c:pt idx="9">
                  <c:v>808.7</c:v>
                </c:pt>
                <c:pt idx="10">
                  <c:v>990.5</c:v>
                </c:pt>
                <c:pt idx="11">
                  <c:v>1010.3</c:v>
                </c:pt>
                <c:pt idx="12">
                  <c:v>940</c:v>
                </c:pt>
                <c:pt idx="13">
                  <c:v>886.2</c:v>
                </c:pt>
                <c:pt idx="14">
                  <c:v>1102.9000000000001</c:v>
                </c:pt>
                <c:pt idx="15">
                  <c:v>1371.4702269218199</c:v>
                </c:pt>
              </c:numCache>
            </c:numRef>
          </c:val>
          <c:extLst>
            <c:ext xmlns:c16="http://schemas.microsoft.com/office/drawing/2014/chart" uri="{C3380CC4-5D6E-409C-BE32-E72D297353CC}">
              <c16:uniqueId val="{00000001-9BA4-4B71-9D8C-21E3A2F47B49}"/>
            </c:ext>
          </c:extLst>
        </c:ser>
        <c:dLbls>
          <c:showLegendKey val="0"/>
          <c:showVal val="0"/>
          <c:showCatName val="0"/>
          <c:showSerName val="0"/>
          <c:showPercent val="0"/>
          <c:showBubbleSize val="0"/>
        </c:dLbls>
        <c:axId val="542160800"/>
        <c:axId val="542161456"/>
      </c:areaChart>
      <c:barChart>
        <c:barDir val="col"/>
        <c:grouping val="clustered"/>
        <c:varyColors val="0"/>
        <c:ser>
          <c:idx val="2"/>
          <c:order val="2"/>
          <c:tx>
            <c:strRef>
              <c:f>Лист1!$D$1</c:f>
              <c:strCache>
                <c:ptCount val="1"/>
                <c:pt idx="0">
                  <c:v>Межбюд. трансферты (МБТ), млрд руб.</c:v>
                </c:pt>
              </c:strCache>
            </c:strRef>
          </c:tx>
          <c:spPr>
            <a:solidFill>
              <a:srgbClr val="ED7D31"/>
            </a:solidFill>
            <a:ln>
              <a:solidFill>
                <a:schemeClr val="bg1"/>
              </a:solidFill>
            </a:ln>
            <a:effectLst/>
          </c:spPr>
          <c:invertIfNegative val="0"/>
          <c:cat>
            <c:numRef>
              <c:f>Лист1!$A$2:$A$17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Лист1!$D$2:$D$17</c:f>
              <c:numCache>
                <c:formatCode>#\ ##0.0</c:formatCode>
                <c:ptCount val="16"/>
                <c:pt idx="0">
                  <c:v>582.4</c:v>
                </c:pt>
                <c:pt idx="1">
                  <c:v>626</c:v>
                </c:pt>
                <c:pt idx="2">
                  <c:v>1074.8</c:v>
                </c:pt>
                <c:pt idx="3">
                  <c:v>1486.1</c:v>
                </c:pt>
                <c:pt idx="4">
                  <c:v>1398.4</c:v>
                </c:pt>
                <c:pt idx="5">
                  <c:v>1644</c:v>
                </c:pt>
                <c:pt idx="6">
                  <c:v>1623.9</c:v>
                </c:pt>
                <c:pt idx="7">
                  <c:v>1515</c:v>
                </c:pt>
                <c:pt idx="8">
                  <c:v>1670.8</c:v>
                </c:pt>
                <c:pt idx="9">
                  <c:v>1549.4</c:v>
                </c:pt>
                <c:pt idx="10">
                  <c:v>1578.1</c:v>
                </c:pt>
                <c:pt idx="11">
                  <c:v>1703</c:v>
                </c:pt>
                <c:pt idx="12">
                  <c:v>2085.1999999999998</c:v>
                </c:pt>
                <c:pt idx="13">
                  <c:v>2453.1</c:v>
                </c:pt>
                <c:pt idx="14">
                  <c:v>3776</c:v>
                </c:pt>
                <c:pt idx="15" formatCode="0.0">
                  <c:v>3676.43283481654</c:v>
                </c:pt>
              </c:numCache>
            </c:numRef>
          </c:val>
          <c:extLst>
            <c:ext xmlns:c16="http://schemas.microsoft.com/office/drawing/2014/chart" uri="{C3380CC4-5D6E-409C-BE32-E72D297353CC}">
              <c16:uniqueId val="{00000005-9BA4-4B71-9D8C-21E3A2F47B49}"/>
            </c:ext>
          </c:extLst>
        </c:ser>
        <c:dLbls>
          <c:showLegendKey val="0"/>
          <c:showVal val="0"/>
          <c:showCatName val="0"/>
          <c:showSerName val="0"/>
          <c:showPercent val="0"/>
          <c:showBubbleSize val="0"/>
        </c:dLbls>
        <c:gapWidth val="219"/>
        <c:axId val="542160800"/>
        <c:axId val="542161456"/>
      </c:barChart>
      <c:lineChart>
        <c:grouping val="standard"/>
        <c:varyColors val="0"/>
        <c:ser>
          <c:idx val="3"/>
          <c:order val="3"/>
          <c:tx>
            <c:strRef>
              <c:f>Лист1!$E$1</c:f>
              <c:strCache>
                <c:ptCount val="1"/>
                <c:pt idx="0">
                  <c:v>Доля МБТ в доходах, % - пр. шкала</c:v>
                </c:pt>
              </c:strCache>
            </c:strRef>
          </c:tx>
          <c:spPr>
            <a:ln w="28575" cap="rnd">
              <a:solidFill>
                <a:srgbClr val="FFC000">
                  <a:lumMod val="60000"/>
                  <a:lumOff val="40000"/>
                </a:srgbClr>
              </a:solidFill>
              <a:round/>
            </a:ln>
            <a:effectLst/>
          </c:spPr>
          <c:marker>
            <c:symbol val="circle"/>
            <c:size val="6"/>
            <c:spPr>
              <a:solidFill>
                <a:srgbClr val="ED7D31"/>
              </a:solidFill>
              <a:ln w="9525">
                <a:solidFill>
                  <a:schemeClr val="bg1"/>
                </a:solidFill>
              </a:ln>
              <a:effectLst/>
            </c:spPr>
          </c:marker>
          <c:dPt>
            <c:idx val="13"/>
            <c:marker>
              <c:symbol val="circle"/>
              <c:size val="6"/>
              <c:spPr>
                <a:solidFill>
                  <a:srgbClr val="FFC000">
                    <a:lumMod val="60000"/>
                    <a:lumOff val="40000"/>
                  </a:srgbClr>
                </a:solidFill>
                <a:ln w="9525">
                  <a:solidFill>
                    <a:schemeClr val="bg1"/>
                  </a:solidFill>
                </a:ln>
                <a:effectLst/>
              </c:spPr>
            </c:marker>
            <c:bubble3D val="0"/>
            <c:extLst>
              <c:ext xmlns:c16="http://schemas.microsoft.com/office/drawing/2014/chart" uri="{C3380CC4-5D6E-409C-BE32-E72D297353CC}">
                <c16:uniqueId val="{00000000-94EB-47F3-9D85-098270EED1A9}"/>
              </c:ext>
            </c:extLst>
          </c:dPt>
          <c:dLbls>
            <c:dLbl>
              <c:idx val="15"/>
              <c:spPr>
                <a:solidFill>
                  <a:srgbClr val="FFC000">
                    <a:lumMod val="60000"/>
                    <a:lumOff val="40000"/>
                  </a:srgbClr>
                </a:solid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dLblPos val="t"/>
              <c:showLegendKey val="0"/>
              <c:showVal val="1"/>
              <c:showCatName val="0"/>
              <c:showSerName val="0"/>
              <c:showPercent val="0"/>
              <c:showBubbleSize val="0"/>
              <c:extLst>
                <c:ext xmlns:c16="http://schemas.microsoft.com/office/drawing/2014/chart" uri="{C3380CC4-5D6E-409C-BE32-E72D297353CC}">
                  <c16:uniqueId val="{00000001-94EB-47F3-9D85-098270EED1A9}"/>
                </c:ext>
              </c:extLst>
            </c:dLbl>
            <c:spPr>
              <a:solidFill>
                <a:sysClr val="window" lastClr="FFFFFF">
                  <a:alpha val="50000"/>
                </a:sysClr>
              </a:solid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Лист1!$A$2:$A$17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Лист1!$E$2:$E$17</c:f>
              <c:numCache>
                <c:formatCode>0.0%</c:formatCode>
                <c:ptCount val="16"/>
                <c:pt idx="0">
                  <c:v>0.153</c:v>
                </c:pt>
                <c:pt idx="1">
                  <c:v>0.13200000000000001</c:v>
                </c:pt>
                <c:pt idx="2">
                  <c:v>0.17299999999999999</c:v>
                </c:pt>
                <c:pt idx="3">
                  <c:v>0.251</c:v>
                </c:pt>
                <c:pt idx="4">
                  <c:v>0.214</c:v>
                </c:pt>
                <c:pt idx="5">
                  <c:v>0.215</c:v>
                </c:pt>
                <c:pt idx="6">
                  <c:v>0.20100000000000001</c:v>
                </c:pt>
                <c:pt idx="7">
                  <c:v>0.186</c:v>
                </c:pt>
                <c:pt idx="8">
                  <c:v>0.188</c:v>
                </c:pt>
                <c:pt idx="9">
                  <c:v>0.16600000000000001</c:v>
                </c:pt>
                <c:pt idx="10">
                  <c:v>0.159</c:v>
                </c:pt>
                <c:pt idx="11">
                  <c:v>0.158</c:v>
                </c:pt>
                <c:pt idx="12">
                  <c:v>0.16800000000000001</c:v>
                </c:pt>
                <c:pt idx="13">
                  <c:v>0.18099999999999999</c:v>
                </c:pt>
                <c:pt idx="14">
                  <c:v>0.248</c:v>
                </c:pt>
                <c:pt idx="15">
                  <c:v>0.23451429638613597</c:v>
                </c:pt>
              </c:numCache>
            </c:numRef>
          </c:val>
          <c:smooth val="0"/>
          <c:extLst>
            <c:ext xmlns:c16="http://schemas.microsoft.com/office/drawing/2014/chart" uri="{C3380CC4-5D6E-409C-BE32-E72D297353CC}">
              <c16:uniqueId val="{00000006-9BA4-4B71-9D8C-21E3A2F47B49}"/>
            </c:ext>
          </c:extLst>
        </c:ser>
        <c:dLbls>
          <c:showLegendKey val="0"/>
          <c:showVal val="0"/>
          <c:showCatName val="0"/>
          <c:showSerName val="0"/>
          <c:showPercent val="0"/>
          <c:showBubbleSize val="0"/>
        </c:dLbls>
        <c:marker val="1"/>
        <c:smooth val="0"/>
        <c:axId val="549761584"/>
        <c:axId val="549760600"/>
      </c:lineChart>
      <c:catAx>
        <c:axId val="54216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542161456"/>
        <c:crosses val="autoZero"/>
        <c:auto val="1"/>
        <c:lblAlgn val="ctr"/>
        <c:lblOffset val="100"/>
        <c:noMultiLvlLbl val="0"/>
      </c:catAx>
      <c:valAx>
        <c:axId val="542161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542160800"/>
        <c:crosses val="autoZero"/>
        <c:crossBetween val="between"/>
      </c:valAx>
      <c:valAx>
        <c:axId val="549760600"/>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549761584"/>
        <c:crosses val="max"/>
        <c:crossBetween val="between"/>
      </c:valAx>
      <c:catAx>
        <c:axId val="549761584"/>
        <c:scaling>
          <c:orientation val="minMax"/>
        </c:scaling>
        <c:delete val="1"/>
        <c:axPos val="b"/>
        <c:numFmt formatCode="General" sourceLinked="1"/>
        <c:majorTickMark val="out"/>
        <c:minorTickMark val="none"/>
        <c:tickLblPos val="nextTo"/>
        <c:crossAx val="5497606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050">
          <a:solidFill>
            <a:sysClr val="windowText" lastClr="000000"/>
          </a:solidFill>
          <a:latin typeface="Times New Roman" panose="02020603050405020304" pitchFamily="18" charset="0"/>
          <a:cs typeface="Times New Roman" panose="02020603050405020304" pitchFamily="18" charset="0"/>
        </a:defRPr>
      </a:pPr>
      <a:endParaRPr lang="ru-RU"/>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62913670271661E-2"/>
          <c:y val="3.5527765074744262E-2"/>
          <c:w val="0.84878127341661724"/>
          <c:h val="0.89061234948388124"/>
        </c:manualLayout>
      </c:layout>
      <c:barChart>
        <c:barDir val="col"/>
        <c:grouping val="clustered"/>
        <c:varyColors val="0"/>
        <c:ser>
          <c:idx val="0"/>
          <c:order val="0"/>
          <c:tx>
            <c:strRef>
              <c:f>Лист1!$A$2</c:f>
              <c:strCache>
                <c:ptCount val="1"/>
                <c:pt idx="0">
                  <c:v>Профицит/дефицит  (медианный прогноз), млрд рублей</c:v>
                </c:pt>
              </c:strCache>
            </c:strRef>
          </c:tx>
          <c:spPr>
            <a:solidFill>
              <a:srgbClr val="00B0F0"/>
            </a:solidFill>
            <a:ln>
              <a:solidFill>
                <a:srgbClr val="00B0F0"/>
              </a:solidFill>
            </a:ln>
            <a:effectLst/>
          </c:spPr>
          <c:invertIfNegative val="0"/>
          <c:dPt>
            <c:idx val="10"/>
            <c:invertIfNegative val="0"/>
            <c:bubble3D val="0"/>
            <c:spPr>
              <a:solidFill>
                <a:srgbClr val="00B0F0"/>
              </a:solidFill>
              <a:ln>
                <a:solidFill>
                  <a:srgbClr val="00B0F0"/>
                </a:solidFill>
                <a:prstDash val="sysDash"/>
              </a:ln>
              <a:effectLst/>
            </c:spPr>
            <c:extLst>
              <c:ext xmlns:c16="http://schemas.microsoft.com/office/drawing/2014/chart" uri="{C3380CC4-5D6E-409C-BE32-E72D297353CC}">
                <c16:uniqueId val="{00000001-CC93-4370-B43C-615F5179CC6F}"/>
              </c:ext>
            </c:extLst>
          </c:dPt>
          <c:dLbls>
            <c:dLbl>
              <c:idx val="0"/>
              <c:layout>
                <c:manualLayout>
                  <c:x val="-2.4839735834505237E-17"/>
                  <c:y val="7.06704230922114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93-4370-B43C-615F5179CC6F}"/>
                </c:ext>
              </c:extLst>
            </c:dLbl>
            <c:dLbl>
              <c:idx val="3"/>
              <c:layout>
                <c:manualLayout>
                  <c:x val="-4.9679471669010474E-17"/>
                  <c:y val="0.113179000052270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C93-4370-B43C-615F5179CC6F}"/>
                </c:ext>
              </c:extLst>
            </c:dLbl>
            <c:dLbl>
              <c:idx val="4"/>
              <c:layout>
                <c:manualLayout>
                  <c:x val="2.7098206674821732E-3"/>
                  <c:y val="8.46002085132229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93-4370-B43C-615F5179CC6F}"/>
                </c:ext>
              </c:extLst>
            </c:dLbl>
            <c:dLbl>
              <c:idx val="5"/>
              <c:layout>
                <c:manualLayout>
                  <c:x val="0"/>
                  <c:y val="9.16655895239326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93-4370-B43C-615F5179CC6F}"/>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ru-R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Лист1!$B$2:$L$2</c:f>
              <c:numCache>
                <c:formatCode>0</c:formatCode>
                <c:ptCount val="11"/>
                <c:pt idx="0">
                  <c:v>-278.66152945381964</c:v>
                </c:pt>
                <c:pt idx="1">
                  <c:v>-641.48041458573061</c:v>
                </c:pt>
                <c:pt idx="2">
                  <c:v>-447.60502000913039</c:v>
                </c:pt>
                <c:pt idx="3">
                  <c:v>-171.60005058629758</c:v>
                </c:pt>
                <c:pt idx="4">
                  <c:v>-12.598015922521881</c:v>
                </c:pt>
                <c:pt idx="5">
                  <c:v>-51.906410870760737</c:v>
                </c:pt>
                <c:pt idx="6">
                  <c:v>510.28789480829073</c:v>
                </c:pt>
                <c:pt idx="7">
                  <c:v>4.7202832946895796</c:v>
                </c:pt>
                <c:pt idx="8">
                  <c:v>-676.56817182042869</c:v>
                </c:pt>
                <c:pt idx="9">
                  <c:v>660.75961381028901</c:v>
                </c:pt>
                <c:pt idx="10">
                  <c:v>-1323.4675331208455</c:v>
                </c:pt>
              </c:numCache>
            </c:numRef>
          </c:val>
          <c:extLst>
            <c:ext xmlns:c16="http://schemas.microsoft.com/office/drawing/2014/chart" uri="{C3380CC4-5D6E-409C-BE32-E72D297353CC}">
              <c16:uniqueId val="{0000000B-CC93-4370-B43C-615F5179CC6F}"/>
            </c:ext>
          </c:extLst>
        </c:ser>
        <c:dLbls>
          <c:showLegendKey val="0"/>
          <c:showVal val="0"/>
          <c:showCatName val="0"/>
          <c:showSerName val="0"/>
          <c:showPercent val="0"/>
          <c:showBubbleSize val="0"/>
        </c:dLbls>
        <c:gapWidth val="60"/>
        <c:axId val="427204760"/>
        <c:axId val="427201808"/>
      </c:barChart>
      <c:lineChart>
        <c:grouping val="standard"/>
        <c:varyColors val="0"/>
        <c:ser>
          <c:idx val="1"/>
          <c:order val="1"/>
          <c:tx>
            <c:strRef>
              <c:f>Лист1!$A$3</c:f>
              <c:strCache>
                <c:ptCount val="1"/>
                <c:pt idx="0">
                  <c:v>Профицит/дефицит  (медианный прогноз), % от расходов бюджета</c:v>
                </c:pt>
              </c:strCache>
            </c:strRef>
          </c:tx>
          <c:spPr>
            <a:ln w="28575" cap="rnd">
              <a:solidFill>
                <a:srgbClr val="C00000"/>
              </a:solidFill>
              <a:round/>
            </a:ln>
            <a:effectLst/>
          </c:spPr>
          <c:marker>
            <c:symbol val="circle"/>
            <c:size val="5"/>
            <c:spPr>
              <a:solidFill>
                <a:schemeClr val="bg1"/>
              </a:solidFill>
              <a:ln w="9525">
                <a:solidFill>
                  <a:srgbClr val="C00000"/>
                </a:solidFill>
              </a:ln>
              <a:effectLst/>
            </c:spPr>
          </c:marker>
          <c:dPt>
            <c:idx val="10"/>
            <c:marker>
              <c:symbol val="circle"/>
              <c:size val="5"/>
              <c:spPr>
                <a:solidFill>
                  <a:schemeClr val="bg1"/>
                </a:solidFill>
                <a:ln w="9525">
                  <a:solidFill>
                    <a:srgbClr val="C00000"/>
                  </a:solidFill>
                  <a:prstDash val="sysDot"/>
                </a:ln>
                <a:effectLst/>
              </c:spPr>
            </c:marker>
            <c:bubble3D val="0"/>
            <c:spPr>
              <a:ln w="28575" cap="rnd">
                <a:solidFill>
                  <a:srgbClr val="C00000"/>
                </a:solidFill>
                <a:prstDash val="sysDot"/>
                <a:round/>
              </a:ln>
              <a:effectLst/>
            </c:spPr>
            <c:extLst>
              <c:ext xmlns:c16="http://schemas.microsoft.com/office/drawing/2014/chart" uri="{C3380CC4-5D6E-409C-BE32-E72D297353CC}">
                <c16:uniqueId val="{0000000D-CC93-4370-B43C-615F5179CC6F}"/>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C93-4370-B43C-615F5179CC6F}"/>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C93-4370-B43C-615F5179CC6F}"/>
                </c:ext>
              </c:extLst>
            </c:dLbl>
            <c:dLbl>
              <c:idx val="10"/>
              <c:layout>
                <c:manualLayout>
                  <c:x val="-4.4507408208517583E-2"/>
                  <c:y val="9.7561655316067405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2085055212341656E-2"/>
                      <c:h val="6.5953897852743248E-2"/>
                    </c:manualLayout>
                  </c15:layout>
                </c:ext>
                <c:ext xmlns:c16="http://schemas.microsoft.com/office/drawing/2014/chart" uri="{C3380CC4-5D6E-409C-BE32-E72D297353CC}">
                  <c16:uniqueId val="{0000000D-CC93-4370-B43C-615F5179CC6F}"/>
                </c:ext>
              </c:extLst>
            </c:dLbl>
            <c:spPr>
              <a:noFill/>
              <a:ln>
                <a:noFill/>
              </a:ln>
              <a:effectLst/>
            </c:spPr>
            <c:txPr>
              <a:bodyPr rot="0" spcFirstLastPara="1" vertOverflow="ellipsis" vert="horz" wrap="square" anchor="ctr" anchorCtr="1"/>
              <a:lstStyle/>
              <a:p>
                <a:pPr>
                  <a:defRPr sz="800" b="1" i="0" u="none" strike="noStrike" kern="1200" baseline="0">
                    <a:solidFill>
                      <a:srgbClr val="C00000"/>
                    </a:solidFill>
                    <a:latin typeface="+mn-lt"/>
                    <a:ea typeface="+mn-ea"/>
                    <a:cs typeface="+mn-cs"/>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Лист1!$B$3:$L$3</c:f>
              <c:numCache>
                <c:formatCode>0%</c:formatCode>
                <c:ptCount val="11"/>
                <c:pt idx="0">
                  <c:v>-3.3399906271417375E-2</c:v>
                </c:pt>
                <c:pt idx="1">
                  <c:v>-7.2840829560463977E-2</c:v>
                </c:pt>
                <c:pt idx="2">
                  <c:v>-4.7855488286732084E-2</c:v>
                </c:pt>
                <c:pt idx="3">
                  <c:v>-1.8101745419760781E-2</c:v>
                </c:pt>
                <c:pt idx="4">
                  <c:v>-1.2678602150236454E-3</c:v>
                </c:pt>
                <c:pt idx="5">
                  <c:v>-4.8016806516777682E-3</c:v>
                </c:pt>
                <c:pt idx="6">
                  <c:v>4.294571020742062E-2</c:v>
                </c:pt>
                <c:pt idx="7">
                  <c:v>3.4790868145118087E-4</c:v>
                </c:pt>
                <c:pt idx="8">
                  <c:v>-4.3431744673428266E-2</c:v>
                </c:pt>
                <c:pt idx="9">
                  <c:v>3.9131626616093922E-2</c:v>
                </c:pt>
                <c:pt idx="10">
                  <c:v>-7.3259989632252165E-2</c:v>
                </c:pt>
              </c:numCache>
            </c:numRef>
          </c:val>
          <c:smooth val="0"/>
          <c:extLst>
            <c:ext xmlns:c16="http://schemas.microsoft.com/office/drawing/2014/chart" uri="{C3380CC4-5D6E-409C-BE32-E72D297353CC}">
              <c16:uniqueId val="{00000010-CC93-4370-B43C-615F5179CC6F}"/>
            </c:ext>
          </c:extLst>
        </c:ser>
        <c:dLbls>
          <c:showLegendKey val="0"/>
          <c:showVal val="0"/>
          <c:showCatName val="0"/>
          <c:showSerName val="0"/>
          <c:showPercent val="0"/>
          <c:showBubbleSize val="0"/>
        </c:dLbls>
        <c:marker val="1"/>
        <c:smooth val="0"/>
        <c:axId val="425638848"/>
        <c:axId val="425632288"/>
      </c:lineChart>
      <c:catAx>
        <c:axId val="4272047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ru-RU"/>
          </a:p>
        </c:txPr>
        <c:crossAx val="427201808"/>
        <c:crosses val="autoZero"/>
        <c:auto val="1"/>
        <c:lblAlgn val="ctr"/>
        <c:lblOffset val="100"/>
        <c:noMultiLvlLbl val="0"/>
      </c:catAx>
      <c:valAx>
        <c:axId val="427201808"/>
        <c:scaling>
          <c:orientation val="minMax"/>
          <c:max val="1500"/>
        </c:scaling>
        <c:delete val="0"/>
        <c:axPos val="l"/>
        <c:title>
          <c:tx>
            <c:rich>
              <a:bodyPr rot="0" spcFirstLastPara="1" vertOverflow="ellipsis" wrap="square" anchor="t" anchorCtr="0"/>
              <a:lstStyle/>
              <a:p>
                <a:pPr>
                  <a:defRPr sz="900" b="1" i="1" u="none" strike="noStrike" kern="1200" baseline="0">
                    <a:solidFill>
                      <a:srgbClr val="00B0F0"/>
                    </a:solidFill>
                    <a:latin typeface="+mn-lt"/>
                    <a:ea typeface="+mn-ea"/>
                    <a:cs typeface="+mn-cs"/>
                  </a:defRPr>
                </a:pPr>
                <a:r>
                  <a:rPr lang="ru-RU" sz="900" b="1" i="1" dirty="0">
                    <a:solidFill>
                      <a:srgbClr val="00B0F0"/>
                    </a:solidFill>
                  </a:rPr>
                  <a:t>млрд рублей</a:t>
                </a:r>
              </a:p>
            </c:rich>
          </c:tx>
          <c:layout>
            <c:manualLayout>
              <c:xMode val="edge"/>
              <c:yMode val="edge"/>
              <c:x val="7.3859522409386202E-2"/>
              <c:y val="3.6945997184725916E-2"/>
            </c:manualLayout>
          </c:layout>
          <c:overlay val="0"/>
          <c:spPr>
            <a:noFill/>
            <a:ln>
              <a:noFill/>
            </a:ln>
            <a:effectLst/>
          </c:spPr>
          <c:txPr>
            <a:bodyPr rot="0" spcFirstLastPara="1" vertOverflow="ellipsis" wrap="square" anchor="t" anchorCtr="0"/>
            <a:lstStyle/>
            <a:p>
              <a:pPr>
                <a:defRPr sz="900" b="1" i="1" u="none" strike="noStrike" kern="1200" baseline="0">
                  <a:solidFill>
                    <a:srgbClr val="00B0F0"/>
                  </a:solidFill>
                  <a:latin typeface="+mn-lt"/>
                  <a:ea typeface="+mn-ea"/>
                  <a:cs typeface="+mn-cs"/>
                </a:defRPr>
              </a:pPr>
              <a:endParaRPr lang="ru-RU"/>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ru-RU"/>
          </a:p>
        </c:txPr>
        <c:crossAx val="427204760"/>
        <c:crosses val="autoZero"/>
        <c:crossBetween val="between"/>
      </c:valAx>
      <c:valAx>
        <c:axId val="425632288"/>
        <c:scaling>
          <c:orientation val="minMax"/>
          <c:max val="0.1"/>
        </c:scaling>
        <c:delete val="0"/>
        <c:axPos val="r"/>
        <c:title>
          <c:tx>
            <c:rich>
              <a:bodyPr rot="0" spcFirstLastPara="1" vertOverflow="ellipsis" wrap="square" anchor="t" anchorCtr="0"/>
              <a:lstStyle/>
              <a:p>
                <a:pPr algn="r">
                  <a:defRPr sz="900" b="1" i="1" u="none" strike="noStrike" kern="1200" baseline="0">
                    <a:solidFill>
                      <a:srgbClr val="C00000"/>
                    </a:solidFill>
                    <a:latin typeface="+mn-lt"/>
                    <a:ea typeface="+mn-ea"/>
                    <a:cs typeface="+mn-cs"/>
                  </a:defRPr>
                </a:pPr>
                <a:r>
                  <a:rPr lang="ru-RU" sz="900" b="1" i="1" dirty="0">
                    <a:solidFill>
                      <a:srgbClr val="C00000"/>
                    </a:solidFill>
                  </a:rPr>
                  <a:t>% от расходов бюджета</a:t>
                </a:r>
              </a:p>
            </c:rich>
          </c:tx>
          <c:layout>
            <c:manualLayout>
              <c:xMode val="edge"/>
              <c:yMode val="edge"/>
              <c:x val="0.76221483726411976"/>
              <c:y val="3.616732166540549E-2"/>
            </c:manualLayout>
          </c:layout>
          <c:overlay val="0"/>
          <c:spPr>
            <a:noFill/>
            <a:ln>
              <a:noFill/>
            </a:ln>
            <a:effectLst/>
          </c:spPr>
          <c:txPr>
            <a:bodyPr rot="0" spcFirstLastPara="1" vertOverflow="ellipsis" wrap="square" anchor="t" anchorCtr="0"/>
            <a:lstStyle/>
            <a:p>
              <a:pPr algn="r">
                <a:defRPr sz="900" b="1" i="1" u="none" strike="noStrike" kern="1200" baseline="0">
                  <a:solidFill>
                    <a:srgbClr val="C00000"/>
                  </a:solidFill>
                  <a:latin typeface="+mn-lt"/>
                  <a:ea typeface="+mn-ea"/>
                  <a:cs typeface="+mn-cs"/>
                </a:defRPr>
              </a:pPr>
              <a:endParaRPr lang="ru-RU"/>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ru-RU"/>
          </a:p>
        </c:txPr>
        <c:crossAx val="425638848"/>
        <c:crosses val="max"/>
        <c:crossBetween val="between"/>
      </c:valAx>
      <c:catAx>
        <c:axId val="425638848"/>
        <c:scaling>
          <c:orientation val="minMax"/>
        </c:scaling>
        <c:delete val="1"/>
        <c:axPos val="b"/>
        <c:numFmt formatCode="General" sourceLinked="1"/>
        <c:majorTickMark val="out"/>
        <c:minorTickMark val="none"/>
        <c:tickLblPos val="nextTo"/>
        <c:crossAx val="4256322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defRPr>
      </a:pPr>
      <a:endParaRPr lang="ru-RU"/>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674463326398789E-2"/>
          <c:y val="3.5362641117772618E-2"/>
          <c:w val="0.90039208940050852"/>
          <c:h val="0.83287728523449711"/>
        </c:manualLayout>
      </c:layout>
      <c:lineChart>
        <c:grouping val="standard"/>
        <c:varyColors val="0"/>
        <c:ser>
          <c:idx val="0"/>
          <c:order val="0"/>
          <c:tx>
            <c:strRef>
              <c:f>Лист1!$A$2</c:f>
              <c:strCache>
                <c:ptCount val="1"/>
                <c:pt idx="0">
                  <c:v>Доходы</c:v>
                </c:pt>
              </c:strCache>
            </c:strRef>
          </c:tx>
          <c:spPr>
            <a:ln w="28575" cap="rnd">
              <a:solidFill>
                <a:srgbClr val="7030A0"/>
              </a:solidFill>
              <a:round/>
            </a:ln>
            <a:effectLst/>
          </c:spPr>
          <c:marker>
            <c:symbol val="circle"/>
            <c:size val="5"/>
            <c:spPr>
              <a:solidFill>
                <a:schemeClr val="bg1"/>
              </a:solidFill>
              <a:ln w="9525">
                <a:solidFill>
                  <a:srgbClr val="7030A0"/>
                </a:solidFill>
              </a:ln>
              <a:effectLst/>
            </c:spPr>
          </c:marker>
          <c:dPt>
            <c:idx val="10"/>
            <c:marker>
              <c:symbol val="circle"/>
              <c:size val="5"/>
              <c:spPr>
                <a:solidFill>
                  <a:schemeClr val="bg1"/>
                </a:solidFill>
                <a:ln w="9525">
                  <a:solidFill>
                    <a:srgbClr val="7030A0"/>
                  </a:solidFill>
                  <a:prstDash val="sysDot"/>
                </a:ln>
                <a:effectLst/>
              </c:spPr>
            </c:marker>
            <c:bubble3D val="0"/>
            <c:spPr>
              <a:ln w="28575" cap="rnd">
                <a:solidFill>
                  <a:srgbClr val="7030A0"/>
                </a:solidFill>
                <a:prstDash val="sysDot"/>
                <a:round/>
              </a:ln>
              <a:effectLst/>
            </c:spPr>
            <c:extLst>
              <c:ext xmlns:c16="http://schemas.microsoft.com/office/drawing/2014/chart" uri="{C3380CC4-5D6E-409C-BE32-E72D297353CC}">
                <c16:uniqueId val="{00000001-8CDF-4DE7-8D7F-720F347E87DE}"/>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DF-4DE7-8D7F-720F347E87DE}"/>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DF-4DE7-8D7F-720F347E87DE}"/>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DF-4DE7-8D7F-720F347E87DE}"/>
                </c:ext>
              </c:extLst>
            </c:dLbl>
            <c:spPr>
              <a:noFill/>
              <a:ln>
                <a:noFill/>
              </a:ln>
              <a:effectLst/>
            </c:spPr>
            <c:txPr>
              <a:bodyPr rot="0" spcFirstLastPara="1" vertOverflow="ellipsis" vert="horz" wrap="square" anchor="ctr" anchorCtr="1"/>
              <a:lstStyle/>
              <a:p>
                <a:pPr>
                  <a:defRPr sz="700" b="0" i="0" u="none" strike="noStrike" kern="1200" baseline="0">
                    <a:solidFill>
                      <a:srgbClr val="7030A0"/>
                    </a:solidFill>
                    <a:latin typeface="+mn-lt"/>
                    <a:ea typeface="+mn-ea"/>
                    <a:cs typeface="+mn-cs"/>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Лист1!$B$2:$L$2</c:f>
              <c:numCache>
                <c:formatCode>0</c:formatCode>
                <c:ptCount val="11"/>
                <c:pt idx="0">
                  <c:v>8064.5214480472196</c:v>
                </c:pt>
                <c:pt idx="1">
                  <c:v>8165.1245960456799</c:v>
                </c:pt>
                <c:pt idx="2">
                  <c:v>8905.6590680563695</c:v>
                </c:pt>
                <c:pt idx="3">
                  <c:v>9308.1515759596314</c:v>
                </c:pt>
                <c:pt idx="4">
                  <c:v>9923.8411697545289</c:v>
                </c:pt>
                <c:pt idx="5">
                  <c:v>10758.144201850429</c:v>
                </c:pt>
                <c:pt idx="6">
                  <c:v>12392.450102481311</c:v>
                </c:pt>
                <c:pt idx="7">
                  <c:v>13572.313006191251</c:v>
                </c:pt>
                <c:pt idx="8">
                  <c:v>14901.16596959333</c:v>
                </c:pt>
                <c:pt idx="9">
                  <c:v>17546.32433343618</c:v>
                </c:pt>
                <c:pt idx="10">
                  <c:v>16822.797029134086</c:v>
                </c:pt>
              </c:numCache>
            </c:numRef>
          </c:val>
          <c:smooth val="0"/>
          <c:extLst>
            <c:ext xmlns:c16="http://schemas.microsoft.com/office/drawing/2014/chart" uri="{C3380CC4-5D6E-409C-BE32-E72D297353CC}">
              <c16:uniqueId val="{00000005-8CDF-4DE7-8D7F-720F347E87DE}"/>
            </c:ext>
          </c:extLst>
        </c:ser>
        <c:ser>
          <c:idx val="1"/>
          <c:order val="1"/>
          <c:tx>
            <c:strRef>
              <c:f>Лист1!$A$3</c:f>
              <c:strCache>
                <c:ptCount val="1"/>
                <c:pt idx="0">
                  <c:v>Расходы</c:v>
                </c:pt>
              </c:strCache>
            </c:strRef>
          </c:tx>
          <c:spPr>
            <a:ln w="28575" cap="rnd">
              <a:solidFill>
                <a:srgbClr val="C00000"/>
              </a:solidFill>
              <a:round/>
            </a:ln>
            <a:effectLst/>
          </c:spPr>
          <c:marker>
            <c:symbol val="circle"/>
            <c:size val="5"/>
            <c:spPr>
              <a:solidFill>
                <a:schemeClr val="bg1"/>
              </a:solidFill>
              <a:ln w="9525">
                <a:solidFill>
                  <a:srgbClr val="C00000"/>
                </a:solidFill>
              </a:ln>
              <a:effectLst/>
            </c:spPr>
          </c:marker>
          <c:dPt>
            <c:idx val="10"/>
            <c:marker>
              <c:symbol val="circle"/>
              <c:size val="5"/>
              <c:spPr>
                <a:solidFill>
                  <a:schemeClr val="bg1"/>
                </a:solidFill>
                <a:ln w="9525">
                  <a:solidFill>
                    <a:srgbClr val="C00000"/>
                  </a:solidFill>
                  <a:prstDash val="sysDot"/>
                </a:ln>
                <a:effectLst/>
              </c:spPr>
            </c:marker>
            <c:bubble3D val="0"/>
            <c:spPr>
              <a:ln w="28575" cap="rnd">
                <a:solidFill>
                  <a:srgbClr val="C00000"/>
                </a:solidFill>
                <a:prstDash val="sysDot"/>
                <a:round/>
              </a:ln>
              <a:effectLst/>
            </c:spPr>
            <c:extLst>
              <c:ext xmlns:c16="http://schemas.microsoft.com/office/drawing/2014/chart" uri="{C3380CC4-5D6E-409C-BE32-E72D297353CC}">
                <c16:uniqueId val="{00000007-8CDF-4DE7-8D7F-720F347E87DE}"/>
              </c:ext>
            </c:extLst>
          </c:dPt>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CDF-4DE7-8D7F-720F347E87DE}"/>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DF-4DE7-8D7F-720F347E87DE}"/>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CDF-4DE7-8D7F-720F347E87DE}"/>
                </c:ext>
              </c:extLst>
            </c:dLbl>
            <c:spPr>
              <a:noFill/>
              <a:ln>
                <a:noFill/>
              </a:ln>
              <a:effectLst/>
            </c:spPr>
            <c:txPr>
              <a:bodyPr rot="0" spcFirstLastPara="1" vertOverflow="ellipsis" vert="horz" wrap="square" anchor="ctr" anchorCtr="1"/>
              <a:lstStyle/>
              <a:p>
                <a:pPr>
                  <a:defRPr sz="700" b="0" i="0" u="none" strike="noStrike" kern="1200" baseline="0">
                    <a:solidFill>
                      <a:srgbClr val="C00000"/>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Лист1!$B$3:$L$3</c:f>
              <c:numCache>
                <c:formatCode>0</c:formatCode>
                <c:ptCount val="11"/>
                <c:pt idx="0">
                  <c:v>8343.1829775010392</c:v>
                </c:pt>
                <c:pt idx="1">
                  <c:v>8806.6050106314106</c:v>
                </c:pt>
                <c:pt idx="2">
                  <c:v>9353.2640880654999</c:v>
                </c:pt>
                <c:pt idx="3">
                  <c:v>9479.751626545929</c:v>
                </c:pt>
                <c:pt idx="4">
                  <c:v>9936.4391856770508</c:v>
                </c:pt>
                <c:pt idx="5">
                  <c:v>10810.05061272119</c:v>
                </c:pt>
                <c:pt idx="6">
                  <c:v>11882.16220767302</c:v>
                </c:pt>
                <c:pt idx="7">
                  <c:v>13567.592722896561</c:v>
                </c:pt>
                <c:pt idx="8">
                  <c:v>15577.734141413759</c:v>
                </c:pt>
                <c:pt idx="9">
                  <c:v>16885.564719625891</c:v>
                </c:pt>
                <c:pt idx="10">
                  <c:v>18065.352449056296</c:v>
                </c:pt>
              </c:numCache>
            </c:numRef>
          </c:val>
          <c:smooth val="0"/>
          <c:extLst>
            <c:ext xmlns:c16="http://schemas.microsoft.com/office/drawing/2014/chart" uri="{C3380CC4-5D6E-409C-BE32-E72D297353CC}">
              <c16:uniqueId val="{0000000B-8CDF-4DE7-8D7F-720F347E87DE}"/>
            </c:ext>
          </c:extLst>
        </c:ser>
        <c:dLbls>
          <c:showLegendKey val="0"/>
          <c:showVal val="0"/>
          <c:showCatName val="0"/>
          <c:showSerName val="0"/>
          <c:showPercent val="0"/>
          <c:showBubbleSize val="0"/>
        </c:dLbls>
        <c:marker val="1"/>
        <c:smooth val="0"/>
        <c:axId val="427204760"/>
        <c:axId val="427201808"/>
      </c:lineChart>
      <c:catAx>
        <c:axId val="427204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ru-RU"/>
          </a:p>
        </c:txPr>
        <c:crossAx val="427201808"/>
        <c:crosses val="autoZero"/>
        <c:auto val="1"/>
        <c:lblAlgn val="ctr"/>
        <c:lblOffset val="100"/>
        <c:noMultiLvlLbl val="0"/>
      </c:catAx>
      <c:valAx>
        <c:axId val="427201808"/>
        <c:scaling>
          <c:orientation val="minMax"/>
          <c:min val="6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ru-RU"/>
          </a:p>
        </c:txPr>
        <c:crossAx val="427204760"/>
        <c:crosses val="autoZero"/>
        <c:crossBetween val="between"/>
      </c:valAx>
      <c:spPr>
        <a:noFill/>
        <a:ln>
          <a:noFill/>
        </a:ln>
        <a:effectLst/>
      </c:spPr>
    </c:plotArea>
    <c:legend>
      <c:legendPos val="t"/>
      <c:layout>
        <c:manualLayout>
          <c:xMode val="edge"/>
          <c:yMode val="edge"/>
          <c:x val="9.3087496124417121E-2"/>
          <c:y val="1.943198423000125E-2"/>
          <c:w val="0.15895298591580823"/>
          <c:h val="0.16490920265111428"/>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chemeClr val="tx1"/>
          </a:solidFill>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98958333333331E-2"/>
          <c:y val="4.4238498482958695E-2"/>
          <c:w val="0.91293206018518513"/>
          <c:h val="0.70731576822756692"/>
        </c:manualLayout>
      </c:layout>
      <c:barChart>
        <c:barDir val="col"/>
        <c:grouping val="clustered"/>
        <c:varyColors val="0"/>
        <c:ser>
          <c:idx val="0"/>
          <c:order val="0"/>
          <c:tx>
            <c:strRef>
              <c:f>Лист1!$B$1</c:f>
              <c:strCache>
                <c:ptCount val="1"/>
                <c:pt idx="0">
                  <c:v>Профицит профицитных</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strCache>
            </c:strRef>
          </c:cat>
          <c:val>
            <c:numRef>
              <c:f>Лист1!$B$2:$B$13</c:f>
              <c:numCache>
                <c:formatCode>General</c:formatCode>
                <c:ptCount val="12"/>
                <c:pt idx="0">
                  <c:v>102</c:v>
                </c:pt>
                <c:pt idx="1">
                  <c:v>168.5</c:v>
                </c:pt>
                <c:pt idx="2">
                  <c:v>76.3</c:v>
                </c:pt>
                <c:pt idx="3">
                  <c:v>26.7</c:v>
                </c:pt>
                <c:pt idx="4">
                  <c:v>76</c:v>
                </c:pt>
                <c:pt idx="5">
                  <c:v>199</c:v>
                </c:pt>
                <c:pt idx="6">
                  <c:v>189</c:v>
                </c:pt>
                <c:pt idx="7">
                  <c:v>136.69999999999999</c:v>
                </c:pt>
                <c:pt idx="8">
                  <c:v>575.20000000000005</c:v>
                </c:pt>
                <c:pt idx="9">
                  <c:v>237.6</c:v>
                </c:pt>
                <c:pt idx="10">
                  <c:v>53.3</c:v>
                </c:pt>
                <c:pt idx="11" formatCode="0.000">
                  <c:v>830.22853576526006</c:v>
                </c:pt>
              </c:numCache>
            </c:numRef>
          </c:val>
          <c:extLst>
            <c:ext xmlns:c16="http://schemas.microsoft.com/office/drawing/2014/chart" uri="{C3380CC4-5D6E-409C-BE32-E72D297353CC}">
              <c16:uniqueId val="{00000000-94F1-451B-9D16-ADC54EE4B09D}"/>
            </c:ext>
          </c:extLst>
        </c:ser>
        <c:ser>
          <c:idx val="1"/>
          <c:order val="1"/>
          <c:tx>
            <c:strRef>
              <c:f>Лист1!$C$1</c:f>
              <c:strCache>
                <c:ptCount val="1"/>
                <c:pt idx="0">
                  <c:v>Дефицит дефицитных</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strCache>
            </c:strRef>
          </c:cat>
          <c:val>
            <c:numRef>
              <c:f>Лист1!$C$2:$C$13</c:f>
              <c:numCache>
                <c:formatCode>General</c:formatCode>
                <c:ptCount val="12"/>
                <c:pt idx="0">
                  <c:v>-201.6</c:v>
                </c:pt>
                <c:pt idx="1">
                  <c:v>-203.4</c:v>
                </c:pt>
                <c:pt idx="2">
                  <c:v>-355</c:v>
                </c:pt>
                <c:pt idx="3">
                  <c:v>-668.1</c:v>
                </c:pt>
                <c:pt idx="4">
                  <c:v>-523.6</c:v>
                </c:pt>
                <c:pt idx="5">
                  <c:v>-370.5</c:v>
                </c:pt>
                <c:pt idx="6">
                  <c:v>-201.6</c:v>
                </c:pt>
                <c:pt idx="7">
                  <c:v>-188.6</c:v>
                </c:pt>
                <c:pt idx="8">
                  <c:v>-64.900000000000006</c:v>
                </c:pt>
                <c:pt idx="9">
                  <c:v>-232.9</c:v>
                </c:pt>
                <c:pt idx="10">
                  <c:v>-729.9</c:v>
                </c:pt>
                <c:pt idx="11">
                  <c:v>-169.58678960709975</c:v>
                </c:pt>
              </c:numCache>
            </c:numRef>
          </c:val>
          <c:extLst>
            <c:ext xmlns:c16="http://schemas.microsoft.com/office/drawing/2014/chart" uri="{C3380CC4-5D6E-409C-BE32-E72D297353CC}">
              <c16:uniqueId val="{00000001-94F1-451B-9D16-ADC54EE4B09D}"/>
            </c:ext>
          </c:extLst>
        </c:ser>
        <c:dLbls>
          <c:showLegendKey val="0"/>
          <c:showVal val="0"/>
          <c:showCatName val="0"/>
          <c:showSerName val="0"/>
          <c:showPercent val="0"/>
          <c:showBubbleSize val="0"/>
        </c:dLbls>
        <c:gapWidth val="219"/>
        <c:overlap val="100"/>
        <c:axId val="188280664"/>
        <c:axId val="188284272"/>
      </c:barChart>
      <c:lineChart>
        <c:grouping val="standard"/>
        <c:varyColors val="0"/>
        <c:ser>
          <c:idx val="2"/>
          <c:order val="2"/>
          <c:tx>
            <c:strRef>
              <c:f>Лист1!$D$1</c:f>
              <c:strCache>
                <c:ptCount val="1"/>
                <c:pt idx="0">
                  <c:v>Профицит/Дефицит (сальдо)</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Лист1!$A$2:$A$13</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strCache>
            </c:strRef>
          </c:cat>
          <c:val>
            <c:numRef>
              <c:f>Лист1!$D$2:$D$13</c:f>
              <c:numCache>
                <c:formatCode>General</c:formatCode>
                <c:ptCount val="12"/>
                <c:pt idx="0">
                  <c:v>-99.6</c:v>
                </c:pt>
                <c:pt idx="1">
                  <c:v>-34.9</c:v>
                </c:pt>
                <c:pt idx="2">
                  <c:v>-278.7</c:v>
                </c:pt>
                <c:pt idx="3">
                  <c:v>-641.5</c:v>
                </c:pt>
                <c:pt idx="4">
                  <c:v>-447.6</c:v>
                </c:pt>
                <c:pt idx="5">
                  <c:v>-171.6</c:v>
                </c:pt>
                <c:pt idx="6">
                  <c:v>-12.6</c:v>
                </c:pt>
                <c:pt idx="7">
                  <c:v>-51.9</c:v>
                </c:pt>
                <c:pt idx="8">
                  <c:v>510.3</c:v>
                </c:pt>
                <c:pt idx="9">
                  <c:v>4.7</c:v>
                </c:pt>
                <c:pt idx="10">
                  <c:v>-676.6</c:v>
                </c:pt>
                <c:pt idx="11">
                  <c:v>660.64174615816034</c:v>
                </c:pt>
              </c:numCache>
            </c:numRef>
          </c:val>
          <c:smooth val="1"/>
          <c:extLst>
            <c:ext xmlns:c16="http://schemas.microsoft.com/office/drawing/2014/chart" uri="{C3380CC4-5D6E-409C-BE32-E72D297353CC}">
              <c16:uniqueId val="{00000002-94F1-451B-9D16-ADC54EE4B09D}"/>
            </c:ext>
          </c:extLst>
        </c:ser>
        <c:dLbls>
          <c:showLegendKey val="0"/>
          <c:showVal val="0"/>
          <c:showCatName val="0"/>
          <c:showSerName val="0"/>
          <c:showPercent val="0"/>
          <c:showBubbleSize val="0"/>
        </c:dLbls>
        <c:marker val="1"/>
        <c:smooth val="0"/>
        <c:axId val="188280664"/>
        <c:axId val="188284272"/>
      </c:lineChart>
      <c:catAx>
        <c:axId val="1882806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ru-RU"/>
          </a:p>
        </c:txPr>
        <c:crossAx val="188284272"/>
        <c:crosses val="autoZero"/>
        <c:auto val="1"/>
        <c:lblAlgn val="ctr"/>
        <c:lblOffset val="100"/>
        <c:noMultiLvlLbl val="0"/>
      </c:catAx>
      <c:valAx>
        <c:axId val="188284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88280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67335748198333E-2"/>
          <c:y val="5.0925925925925923E-2"/>
          <c:w val="0.88817714887511789"/>
          <c:h val="0.59523280805940659"/>
        </c:manualLayout>
      </c:layout>
      <c:barChart>
        <c:barDir val="col"/>
        <c:grouping val="stacked"/>
        <c:varyColors val="0"/>
        <c:ser>
          <c:idx val="0"/>
          <c:order val="0"/>
          <c:tx>
            <c:strRef>
              <c:f>Лист1!$A$2</c:f>
              <c:strCache>
                <c:ptCount val="1"/>
                <c:pt idx="0">
                  <c:v>Налог на прибыль</c:v>
                </c:pt>
              </c:strCache>
            </c:strRef>
          </c:tx>
          <c:spPr>
            <a:solidFill>
              <a:schemeClr val="accent1"/>
            </a:solidFill>
            <a:ln>
              <a:noFill/>
            </a:ln>
            <a:effectLst/>
          </c:spPr>
          <c:invertIfNegative val="0"/>
          <c:dLbls>
            <c:dLbl>
              <c:idx val="0"/>
              <c:tx>
                <c:rich>
                  <a:bodyPr/>
                  <a:lstStyle/>
                  <a:p>
                    <a:fld id="{1891F71D-0B92-4B08-B7BB-14545F367D81}" type="CELLRANGE">
                      <a:rPr lang="en-US"/>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FBF-4D7D-868B-23AEF9306BE5}"/>
                </c:ext>
              </c:extLst>
            </c:dLbl>
            <c:dLbl>
              <c:idx val="1"/>
              <c:tx>
                <c:rich>
                  <a:bodyPr/>
                  <a:lstStyle/>
                  <a:p>
                    <a:fld id="{EC8831FD-6FAE-4105-A67A-CA67094F1D82}"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FBF-4D7D-868B-23AEF9306BE5}"/>
                </c:ext>
              </c:extLst>
            </c:dLbl>
            <c:dLbl>
              <c:idx val="2"/>
              <c:tx>
                <c:rich>
                  <a:bodyPr/>
                  <a:lstStyle/>
                  <a:p>
                    <a:fld id="{437D3D20-8B17-4674-9CE1-AD207928577C}"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FBF-4D7D-868B-23AEF9306BE5}"/>
                </c:ext>
              </c:extLst>
            </c:dLbl>
            <c:dLbl>
              <c:idx val="3"/>
              <c:tx>
                <c:rich>
                  <a:bodyPr/>
                  <a:lstStyle/>
                  <a:p>
                    <a:fld id="{70F37214-B785-441D-B7E4-284BC76BD62B}"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FBF-4D7D-868B-23AEF9306BE5}"/>
                </c:ext>
              </c:extLst>
            </c:dLbl>
            <c:dLbl>
              <c:idx val="4"/>
              <c:tx>
                <c:rich>
                  <a:bodyPr/>
                  <a:lstStyle/>
                  <a:p>
                    <a:fld id="{BADC6C9F-B323-4936-BCD7-0F5E7BFDDA47}"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FBF-4D7D-868B-23AEF9306BE5}"/>
                </c:ext>
              </c:extLst>
            </c:dLbl>
            <c:dLbl>
              <c:idx val="5"/>
              <c:tx>
                <c:rich>
                  <a:bodyPr/>
                  <a:lstStyle/>
                  <a:p>
                    <a:fld id="{05B9BA24-3B05-430B-ADCA-3DF8B32B675E}"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FBF-4D7D-868B-23AEF9306BE5}"/>
                </c:ext>
              </c:extLst>
            </c:dLbl>
            <c:dLbl>
              <c:idx val="6"/>
              <c:tx>
                <c:rich>
                  <a:bodyPr/>
                  <a:lstStyle/>
                  <a:p>
                    <a:fld id="{05BDCD45-537B-4DBE-93EF-BCA3A8D11679}"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FBF-4D7D-868B-23AEF9306BE5}"/>
                </c:ext>
              </c:extLst>
            </c:dLbl>
            <c:dLbl>
              <c:idx val="7"/>
              <c:tx>
                <c:rich>
                  <a:bodyPr/>
                  <a:lstStyle/>
                  <a:p>
                    <a:fld id="{155B7673-8400-48BD-9BF1-5BFD9A799371}"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FBF-4D7D-868B-23AEF9306BE5}"/>
                </c:ext>
              </c:extLst>
            </c:dLbl>
            <c:dLbl>
              <c:idx val="8"/>
              <c:tx>
                <c:rich>
                  <a:bodyPr/>
                  <a:lstStyle/>
                  <a:p>
                    <a:fld id="{ABC2B5B4-7D06-4F1E-9009-EE0DB95157AD}"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FBF-4D7D-868B-23AEF9306BE5}"/>
                </c:ext>
              </c:extLst>
            </c:dLbl>
            <c:dLbl>
              <c:idx val="9"/>
              <c:tx>
                <c:rich>
                  <a:bodyPr/>
                  <a:lstStyle/>
                  <a:p>
                    <a:fld id="{D57C2C86-DDB2-4558-A91D-2D1C104071D1}"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FBF-4D7D-868B-23AEF9306BE5}"/>
                </c:ext>
              </c:extLst>
            </c:dLbl>
            <c:dLbl>
              <c:idx val="10"/>
              <c:tx>
                <c:rich>
                  <a:bodyPr/>
                  <a:lstStyle/>
                  <a:p>
                    <a:fld id="{CC014CC7-F211-4FC4-A0C1-63AA7F58495A}"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FBF-4D7D-868B-23AEF9306B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Лист1!$B$1:$L$1</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Лист1!$B$2:$L$2</c:f>
              <c:numCache>
                <c:formatCode>0.0</c:formatCode>
                <c:ptCount val="11"/>
                <c:pt idx="0">
                  <c:v>1907.2821818976097</c:v>
                </c:pt>
                <c:pt idx="1">
                  <c:v>1969.5413358100798</c:v>
                </c:pt>
                <c:pt idx="2">
                  <c:v>1709.2643235549208</c:v>
                </c:pt>
                <c:pt idx="3">
                  <c:v>1954.8031519084793</c:v>
                </c:pt>
                <c:pt idx="4">
                  <c:v>2098.4537224605601</c:v>
                </c:pt>
                <c:pt idx="5">
                  <c:v>2272.5001797773589</c:v>
                </c:pt>
                <c:pt idx="6">
                  <c:v>2520.2536193679903</c:v>
                </c:pt>
                <c:pt idx="7">
                  <c:v>3096.0264519277898</c:v>
                </c:pt>
                <c:pt idx="8">
                  <c:v>3346.5070535628588</c:v>
                </c:pt>
                <c:pt idx="9">
                  <c:v>2910.4907302516008</c:v>
                </c:pt>
                <c:pt idx="10">
                  <c:v>4501.3029278252807</c:v>
                </c:pt>
              </c:numCache>
            </c:numRef>
          </c:val>
          <c:extLst>
            <c:ext xmlns:c15="http://schemas.microsoft.com/office/drawing/2012/chart" uri="{02D57815-91ED-43cb-92C2-25804820EDAC}">
              <c15:datalabelsRange>
                <c15:f>Лист1!$B$11:$L$11</c15:f>
                <c15:dlblRangeCache>
                  <c:ptCount val="11"/>
                  <c:pt idx="0">
                    <c:v>29%</c:v>
                  </c:pt>
                  <c:pt idx="1">
                    <c:v>29%</c:v>
                  </c:pt>
                  <c:pt idx="2">
                    <c:v>25%</c:v>
                  </c:pt>
                  <c:pt idx="3">
                    <c:v>26%</c:v>
                  </c:pt>
                  <c:pt idx="4">
                    <c:v>26%</c:v>
                  </c:pt>
                  <c:pt idx="5">
                    <c:v>26%</c:v>
                  </c:pt>
                  <c:pt idx="6">
                    <c:v>27%</c:v>
                  </c:pt>
                  <c:pt idx="7">
                    <c:v>28%</c:v>
                  </c:pt>
                  <c:pt idx="8">
                    <c:v>28%</c:v>
                  </c:pt>
                  <c:pt idx="9">
                    <c:v>22%</c:v>
                  </c:pt>
                  <c:pt idx="10">
                    <c:v>29%</c:v>
                  </c:pt>
                </c15:dlblRangeCache>
              </c15:datalabelsRange>
            </c:ext>
            <c:ext xmlns:c16="http://schemas.microsoft.com/office/drawing/2014/chart" uri="{C3380CC4-5D6E-409C-BE32-E72D297353CC}">
              <c16:uniqueId val="{0000000B-9FBF-4D7D-868B-23AEF9306BE5}"/>
            </c:ext>
          </c:extLst>
        </c:ser>
        <c:ser>
          <c:idx val="1"/>
          <c:order val="1"/>
          <c:tx>
            <c:strRef>
              <c:f>Лист1!$A$3</c:f>
              <c:strCache>
                <c:ptCount val="1"/>
                <c:pt idx="0">
                  <c:v>НДФЛ</c:v>
                </c:pt>
              </c:strCache>
            </c:strRef>
          </c:tx>
          <c:spPr>
            <a:solidFill>
              <a:schemeClr val="accent2"/>
            </a:solidFill>
            <a:ln>
              <a:noFill/>
            </a:ln>
            <a:effectLst/>
          </c:spPr>
          <c:invertIfNegative val="0"/>
          <c:dLbls>
            <c:dLbl>
              <c:idx val="0"/>
              <c:tx>
                <c:rich>
                  <a:bodyPr/>
                  <a:lstStyle/>
                  <a:p>
                    <a:fld id="{39C53C60-2AA8-4174-80C7-FE4B05D1BCE6}" type="CELLRANGE">
                      <a:rPr lang="en-US"/>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FBF-4D7D-868B-23AEF9306BE5}"/>
                </c:ext>
              </c:extLst>
            </c:dLbl>
            <c:dLbl>
              <c:idx val="1"/>
              <c:tx>
                <c:rich>
                  <a:bodyPr/>
                  <a:lstStyle/>
                  <a:p>
                    <a:fld id="{AC82CC84-F922-4853-8134-21E918306679}"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FBF-4D7D-868B-23AEF9306BE5}"/>
                </c:ext>
              </c:extLst>
            </c:dLbl>
            <c:dLbl>
              <c:idx val="2"/>
              <c:tx>
                <c:rich>
                  <a:bodyPr/>
                  <a:lstStyle/>
                  <a:p>
                    <a:fld id="{714BFD4A-A335-4C70-935C-57ECEC999CCA}"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FBF-4D7D-868B-23AEF9306BE5}"/>
                </c:ext>
              </c:extLst>
            </c:dLbl>
            <c:dLbl>
              <c:idx val="3"/>
              <c:tx>
                <c:rich>
                  <a:bodyPr/>
                  <a:lstStyle/>
                  <a:p>
                    <a:fld id="{451F2091-C603-4F51-BCB6-A492FDEC6B61}"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FBF-4D7D-868B-23AEF9306BE5}"/>
                </c:ext>
              </c:extLst>
            </c:dLbl>
            <c:dLbl>
              <c:idx val="4"/>
              <c:tx>
                <c:rich>
                  <a:bodyPr/>
                  <a:lstStyle/>
                  <a:p>
                    <a:fld id="{D8D4A3C3-4F14-4BDA-BFB7-9A5D86C003D4}"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FBF-4D7D-868B-23AEF9306BE5}"/>
                </c:ext>
              </c:extLst>
            </c:dLbl>
            <c:dLbl>
              <c:idx val="5"/>
              <c:tx>
                <c:rich>
                  <a:bodyPr/>
                  <a:lstStyle/>
                  <a:p>
                    <a:fld id="{564183B2-C8FF-41F8-93D6-83E38B5E91AB}"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9FBF-4D7D-868B-23AEF9306BE5}"/>
                </c:ext>
              </c:extLst>
            </c:dLbl>
            <c:dLbl>
              <c:idx val="6"/>
              <c:tx>
                <c:rich>
                  <a:bodyPr/>
                  <a:lstStyle/>
                  <a:p>
                    <a:fld id="{2CC6FE8A-2051-43B9-A511-3B5A13C61707}"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FBF-4D7D-868B-23AEF9306BE5}"/>
                </c:ext>
              </c:extLst>
            </c:dLbl>
            <c:dLbl>
              <c:idx val="7"/>
              <c:tx>
                <c:rich>
                  <a:bodyPr/>
                  <a:lstStyle/>
                  <a:p>
                    <a:fld id="{74049614-8186-44E4-BC18-CFD5D1C77CCC}"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9FBF-4D7D-868B-23AEF9306BE5}"/>
                </c:ext>
              </c:extLst>
            </c:dLbl>
            <c:dLbl>
              <c:idx val="8"/>
              <c:tx>
                <c:rich>
                  <a:bodyPr/>
                  <a:lstStyle/>
                  <a:p>
                    <a:fld id="{8CE1B266-1F03-449D-8ABA-0483FCB8FB70}"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9FBF-4D7D-868B-23AEF9306BE5}"/>
                </c:ext>
              </c:extLst>
            </c:dLbl>
            <c:dLbl>
              <c:idx val="9"/>
              <c:tx>
                <c:rich>
                  <a:bodyPr/>
                  <a:lstStyle/>
                  <a:p>
                    <a:fld id="{BE3CDD79-130E-4DD8-BEF9-2B934A24B577}"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9FBF-4D7D-868B-23AEF9306BE5}"/>
                </c:ext>
              </c:extLst>
            </c:dLbl>
            <c:dLbl>
              <c:idx val="10"/>
              <c:tx>
                <c:rich>
                  <a:bodyPr/>
                  <a:lstStyle/>
                  <a:p>
                    <a:fld id="{E71D59B0-A4DC-48E6-90C1-4308AA0FAAAE}"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9FBF-4D7D-868B-23AEF9306B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Лист1!$B$1:$L$1</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Лист1!$B$3:$L$3</c:f>
              <c:numCache>
                <c:formatCode>0.0</c:formatCode>
                <c:ptCount val="11"/>
                <c:pt idx="0">
                  <c:v>1411.3901752259897</c:v>
                </c:pt>
                <c:pt idx="1">
                  <c:v>1603.6138837215401</c:v>
                </c:pt>
                <c:pt idx="2">
                  <c:v>1768.7810604057001</c:v>
                </c:pt>
                <c:pt idx="3">
                  <c:v>2076.35614092674</c:v>
                </c:pt>
                <c:pt idx="4">
                  <c:v>2189.4263403435812</c:v>
                </c:pt>
                <c:pt idx="5">
                  <c:v>2356.7321382168002</c:v>
                </c:pt>
                <c:pt idx="6">
                  <c:v>2549.896903879991</c:v>
                </c:pt>
                <c:pt idx="7">
                  <c:v>2872.1306528419991</c:v>
                </c:pt>
                <c:pt idx="8">
                  <c:v>3104.7923871837602</c:v>
                </c:pt>
                <c:pt idx="9">
                  <c:v>3344.636653974911</c:v>
                </c:pt>
                <c:pt idx="10">
                  <c:v>3802.9923932657402</c:v>
                </c:pt>
              </c:numCache>
            </c:numRef>
          </c:val>
          <c:extLst>
            <c:ext xmlns:c15="http://schemas.microsoft.com/office/drawing/2012/chart" uri="{02D57815-91ED-43cb-92C2-25804820EDAC}">
              <c15:datalabelsRange>
                <c15:f>Лист1!$B$12:$L$12</c15:f>
                <c15:dlblRangeCache>
                  <c:ptCount val="11"/>
                  <c:pt idx="0">
                    <c:v>22%</c:v>
                  </c:pt>
                  <c:pt idx="1">
                    <c:v>23%</c:v>
                  </c:pt>
                  <c:pt idx="2">
                    <c:v>26%</c:v>
                  </c:pt>
                  <c:pt idx="3">
                    <c:v>27%</c:v>
                  </c:pt>
                  <c:pt idx="4">
                    <c:v>27%</c:v>
                  </c:pt>
                  <c:pt idx="5">
                    <c:v>27%</c:v>
                  </c:pt>
                  <c:pt idx="6">
                    <c:v>27%</c:v>
                  </c:pt>
                  <c:pt idx="7">
                    <c:v>26%</c:v>
                  </c:pt>
                  <c:pt idx="8">
                    <c:v>26%</c:v>
                  </c:pt>
                  <c:pt idx="9">
                    <c:v>25%</c:v>
                  </c:pt>
                  <c:pt idx="10">
                    <c:v>24%</c:v>
                  </c:pt>
                </c15:dlblRangeCache>
              </c15:datalabelsRange>
            </c:ext>
            <c:ext xmlns:c16="http://schemas.microsoft.com/office/drawing/2014/chart" uri="{C3380CC4-5D6E-409C-BE32-E72D297353CC}">
              <c16:uniqueId val="{00000017-9FBF-4D7D-868B-23AEF9306BE5}"/>
            </c:ext>
          </c:extLst>
        </c:ser>
        <c:ser>
          <c:idx val="2"/>
          <c:order val="2"/>
          <c:tx>
            <c:strRef>
              <c:f>Лист1!$A$4</c:f>
              <c:strCache>
                <c:ptCount val="1"/>
                <c:pt idx="0">
                  <c:v>Акцизы</c:v>
                </c:pt>
              </c:strCache>
            </c:strRef>
          </c:tx>
          <c:spPr>
            <a:solidFill>
              <a:schemeClr val="accent3"/>
            </a:solidFill>
            <a:ln>
              <a:noFill/>
            </a:ln>
            <a:effectLst/>
          </c:spPr>
          <c:invertIfNegative val="0"/>
          <c:cat>
            <c:strRef>
              <c:f>Лист1!$B$1:$L$1</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Лист1!$B$4:$L$4</c:f>
              <c:numCache>
                <c:formatCode>0.0</c:formatCode>
                <c:ptCount val="11"/>
                <c:pt idx="0">
                  <c:v>371.89936725697993</c:v>
                </c:pt>
                <c:pt idx="1">
                  <c:v>441.64789803507006</c:v>
                </c:pt>
                <c:pt idx="2">
                  <c:v>491.28784400815005</c:v>
                </c:pt>
                <c:pt idx="3">
                  <c:v>455.02749847250999</c:v>
                </c:pt>
                <c:pt idx="4">
                  <c:v>458.65239883344009</c:v>
                </c:pt>
                <c:pt idx="5">
                  <c:v>621.90947323609009</c:v>
                </c:pt>
                <c:pt idx="6">
                  <c:v>579.11160282030983</c:v>
                </c:pt>
                <c:pt idx="7">
                  <c:v>596.95177102043999</c:v>
                </c:pt>
                <c:pt idx="8">
                  <c:v>710.4558635134</c:v>
                </c:pt>
                <c:pt idx="9">
                  <c:v>755.1690809576902</c:v>
                </c:pt>
                <c:pt idx="10">
                  <c:v>900.49323632901996</c:v>
                </c:pt>
              </c:numCache>
            </c:numRef>
          </c:val>
          <c:extLst>
            <c:ext xmlns:c16="http://schemas.microsoft.com/office/drawing/2014/chart" uri="{C3380CC4-5D6E-409C-BE32-E72D297353CC}">
              <c16:uniqueId val="{00000018-9FBF-4D7D-868B-23AEF9306BE5}"/>
            </c:ext>
          </c:extLst>
        </c:ser>
        <c:ser>
          <c:idx val="3"/>
          <c:order val="3"/>
          <c:tx>
            <c:strRef>
              <c:f>Лист1!$A$5</c:f>
              <c:strCache>
                <c:ptCount val="1"/>
                <c:pt idx="0">
                  <c:v>Налоги на имущество</c:v>
                </c:pt>
              </c:strCache>
            </c:strRef>
          </c:tx>
          <c:spPr>
            <a:solidFill>
              <a:schemeClr val="accent4"/>
            </a:solidFill>
            <a:ln>
              <a:noFill/>
            </a:ln>
            <a:effectLst/>
          </c:spPr>
          <c:invertIfNegative val="0"/>
          <c:dLbls>
            <c:dLbl>
              <c:idx val="0"/>
              <c:tx>
                <c:rich>
                  <a:bodyPr/>
                  <a:lstStyle/>
                  <a:p>
                    <a:fld id="{1E8C76CA-9BB1-431B-9E95-48E9C8E0C198}" type="CELLRANGE">
                      <a:rPr lang="en-US"/>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9FBF-4D7D-868B-23AEF9306BE5}"/>
                </c:ext>
              </c:extLst>
            </c:dLbl>
            <c:dLbl>
              <c:idx val="1"/>
              <c:tx>
                <c:rich>
                  <a:bodyPr/>
                  <a:lstStyle/>
                  <a:p>
                    <a:fld id="{53E4EBB8-CAEA-4B81-ACFB-5F44EA602B91}"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9FBF-4D7D-868B-23AEF9306BE5}"/>
                </c:ext>
              </c:extLst>
            </c:dLbl>
            <c:dLbl>
              <c:idx val="2"/>
              <c:tx>
                <c:rich>
                  <a:bodyPr/>
                  <a:lstStyle/>
                  <a:p>
                    <a:fld id="{8EF6620A-905B-4282-BBFD-7D75D86581AB}"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9FBF-4D7D-868B-23AEF9306BE5}"/>
                </c:ext>
              </c:extLst>
            </c:dLbl>
            <c:dLbl>
              <c:idx val="3"/>
              <c:tx>
                <c:rich>
                  <a:bodyPr/>
                  <a:lstStyle/>
                  <a:p>
                    <a:fld id="{2C5A8444-AAE6-4577-AF2C-4F78E1F93FC5}"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9FBF-4D7D-868B-23AEF9306BE5}"/>
                </c:ext>
              </c:extLst>
            </c:dLbl>
            <c:dLbl>
              <c:idx val="4"/>
              <c:tx>
                <c:rich>
                  <a:bodyPr/>
                  <a:lstStyle/>
                  <a:p>
                    <a:fld id="{8CA900A1-56B5-44B8-8608-829198DA9749}"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9FBF-4D7D-868B-23AEF9306BE5}"/>
                </c:ext>
              </c:extLst>
            </c:dLbl>
            <c:dLbl>
              <c:idx val="5"/>
              <c:tx>
                <c:rich>
                  <a:bodyPr/>
                  <a:lstStyle/>
                  <a:p>
                    <a:fld id="{AD602423-01C5-4E12-9661-01E068FB5350}"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9FBF-4D7D-868B-23AEF9306BE5}"/>
                </c:ext>
              </c:extLst>
            </c:dLbl>
            <c:dLbl>
              <c:idx val="6"/>
              <c:tx>
                <c:rich>
                  <a:bodyPr/>
                  <a:lstStyle/>
                  <a:p>
                    <a:fld id="{E4C33EC5-CCCE-401C-B313-42EC359E1EC0}"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9FBF-4D7D-868B-23AEF9306BE5}"/>
                </c:ext>
              </c:extLst>
            </c:dLbl>
            <c:dLbl>
              <c:idx val="7"/>
              <c:tx>
                <c:rich>
                  <a:bodyPr/>
                  <a:lstStyle/>
                  <a:p>
                    <a:fld id="{1AC32118-C439-41CC-A705-95C404711457}"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9FBF-4D7D-868B-23AEF9306BE5}"/>
                </c:ext>
              </c:extLst>
            </c:dLbl>
            <c:dLbl>
              <c:idx val="8"/>
              <c:tx>
                <c:rich>
                  <a:bodyPr/>
                  <a:lstStyle/>
                  <a:p>
                    <a:fld id="{46933E44-1B97-4DC8-8033-962C07F4BA9D}"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9FBF-4D7D-868B-23AEF9306BE5}"/>
                </c:ext>
              </c:extLst>
            </c:dLbl>
            <c:dLbl>
              <c:idx val="9"/>
              <c:tx>
                <c:rich>
                  <a:bodyPr/>
                  <a:lstStyle/>
                  <a:p>
                    <a:fld id="{61706DB1-6C5B-4993-8D25-4A420167C484}"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9FBF-4D7D-868B-23AEF9306BE5}"/>
                </c:ext>
              </c:extLst>
            </c:dLbl>
            <c:dLbl>
              <c:idx val="10"/>
              <c:tx>
                <c:rich>
                  <a:bodyPr/>
                  <a:lstStyle/>
                  <a:p>
                    <a:fld id="{21712831-C2EE-49A8-A272-D34AF12FAA9A}"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9FBF-4D7D-868B-23AEF9306B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Лист1!$B$1:$L$1</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Лист1!$B$5:$L$5</c:f>
              <c:numCache>
                <c:formatCode>0.0</c:formatCode>
                <c:ptCount val="11"/>
                <c:pt idx="0">
                  <c:v>535.49463467163002</c:v>
                </c:pt>
                <c:pt idx="1">
                  <c:v>632.85303590541025</c:v>
                </c:pt>
                <c:pt idx="2">
                  <c:v>729.61238550099984</c:v>
                </c:pt>
                <c:pt idx="3">
                  <c:v>770.8484443632999</c:v>
                </c:pt>
                <c:pt idx="4">
                  <c:v>869.55334793262978</c:v>
                </c:pt>
                <c:pt idx="5">
                  <c:v>923.10862647254021</c:v>
                </c:pt>
                <c:pt idx="6">
                  <c:v>1038.2176858889998</c:v>
                </c:pt>
                <c:pt idx="7">
                  <c:v>1174.3308130947905</c:v>
                </c:pt>
                <c:pt idx="8">
                  <c:v>1124.7555175753705</c:v>
                </c:pt>
                <c:pt idx="9">
                  <c:v>1123.7684301429699</c:v>
                </c:pt>
                <c:pt idx="10">
                  <c:v>1196.8499173103201</c:v>
                </c:pt>
              </c:numCache>
            </c:numRef>
          </c:val>
          <c:extLst>
            <c:ext xmlns:c15="http://schemas.microsoft.com/office/drawing/2012/chart" uri="{02D57815-91ED-43cb-92C2-25804820EDAC}">
              <c15:datalabelsRange>
                <c15:f>Лист1!$B$14:$L$14</c15:f>
                <c15:dlblRangeCache>
                  <c:ptCount val="11"/>
                  <c:pt idx="0">
                    <c:v>8%</c:v>
                  </c:pt>
                  <c:pt idx="1">
                    <c:v>9%</c:v>
                  </c:pt>
                  <c:pt idx="2">
                    <c:v>11%</c:v>
                  </c:pt>
                  <c:pt idx="3">
                    <c:v>10%</c:v>
                  </c:pt>
                  <c:pt idx="4">
                    <c:v>11%</c:v>
                  </c:pt>
                  <c:pt idx="5">
                    <c:v>11%</c:v>
                  </c:pt>
                  <c:pt idx="6">
                    <c:v>11%</c:v>
                  </c:pt>
                  <c:pt idx="7">
                    <c:v>11%</c:v>
                  </c:pt>
                  <c:pt idx="8">
                    <c:v>9%</c:v>
                  </c:pt>
                  <c:pt idx="9">
                    <c:v>8%</c:v>
                  </c:pt>
                  <c:pt idx="10">
                    <c:v>8%</c:v>
                  </c:pt>
                </c15:dlblRangeCache>
              </c15:datalabelsRange>
            </c:ext>
            <c:ext xmlns:c16="http://schemas.microsoft.com/office/drawing/2014/chart" uri="{C3380CC4-5D6E-409C-BE32-E72D297353CC}">
              <c16:uniqueId val="{00000024-9FBF-4D7D-868B-23AEF9306BE5}"/>
            </c:ext>
          </c:extLst>
        </c:ser>
        <c:ser>
          <c:idx val="4"/>
          <c:order val="4"/>
          <c:tx>
            <c:strRef>
              <c:f>Лист1!$A$6</c:f>
              <c:strCache>
                <c:ptCount val="1"/>
                <c:pt idx="0">
                  <c:v>Налоги на совокупный доход</c:v>
                </c:pt>
              </c:strCache>
            </c:strRef>
          </c:tx>
          <c:spPr>
            <a:solidFill>
              <a:schemeClr val="accent5"/>
            </a:solidFill>
            <a:ln>
              <a:noFill/>
            </a:ln>
            <a:effectLst/>
          </c:spPr>
          <c:invertIfNegative val="0"/>
          <c:cat>
            <c:strRef>
              <c:f>Лист1!$B$1:$L$1</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Лист1!$B$6:$L$6</c:f>
              <c:numCache>
                <c:formatCode>0.0</c:formatCode>
                <c:ptCount val="11"/>
                <c:pt idx="0">
                  <c:v>118.08157061771004</c:v>
                </c:pt>
                <c:pt idx="1">
                  <c:v>166.43256336954005</c:v>
                </c:pt>
                <c:pt idx="2">
                  <c:v>172.18046486008001</c:v>
                </c:pt>
                <c:pt idx="3">
                  <c:v>195.98661155785001</c:v>
                </c:pt>
                <c:pt idx="4">
                  <c:v>216.15769328996998</c:v>
                </c:pt>
                <c:pt idx="5">
                  <c:v>244.16677626553002</c:v>
                </c:pt>
                <c:pt idx="6">
                  <c:v>284.82599146450002</c:v>
                </c:pt>
                <c:pt idx="7">
                  <c:v>344.1657196035701</c:v>
                </c:pt>
                <c:pt idx="8">
                  <c:v>395.46838739164969</c:v>
                </c:pt>
                <c:pt idx="9">
                  <c:v>412.55139300845997</c:v>
                </c:pt>
                <c:pt idx="10">
                  <c:v>577.49359200406002</c:v>
                </c:pt>
              </c:numCache>
            </c:numRef>
          </c:val>
          <c:extLst>
            <c:ext xmlns:c16="http://schemas.microsoft.com/office/drawing/2014/chart" uri="{C3380CC4-5D6E-409C-BE32-E72D297353CC}">
              <c16:uniqueId val="{00000025-9FBF-4D7D-868B-23AEF9306BE5}"/>
            </c:ext>
          </c:extLst>
        </c:ser>
        <c:ser>
          <c:idx val="5"/>
          <c:order val="5"/>
          <c:tx>
            <c:strRef>
              <c:f>Лист1!$A$7</c:f>
              <c:strCache>
                <c:ptCount val="1"/>
                <c:pt idx="0">
                  <c:v>Иные налоговые и неналоговые доходы</c:v>
                </c:pt>
              </c:strCache>
            </c:strRef>
          </c:tx>
          <c:spPr>
            <a:solidFill>
              <a:schemeClr val="accent6"/>
            </a:solidFill>
            <a:ln>
              <a:noFill/>
            </a:ln>
            <a:effectLst/>
          </c:spPr>
          <c:invertIfNegative val="0"/>
          <c:cat>
            <c:strRef>
              <c:f>Лист1!$B$1:$L$1</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Лист1!$B$7:$L$7</c:f>
              <c:numCache>
                <c:formatCode>0.0</c:formatCode>
                <c:ptCount val="11"/>
                <c:pt idx="0">
                  <c:v>324.8411846472398</c:v>
                </c:pt>
                <c:pt idx="1">
                  <c:v>370.25744685629007</c:v>
                </c:pt>
                <c:pt idx="2">
                  <c:v>399.15184528867013</c:v>
                </c:pt>
                <c:pt idx="3">
                  <c:v>453.25832283471016</c:v>
                </c:pt>
                <c:pt idx="4">
                  <c:v>513.84509981925953</c:v>
                </c:pt>
                <c:pt idx="5">
                  <c:v>538.87432877715014</c:v>
                </c:pt>
                <c:pt idx="6">
                  <c:v>620.01899337370992</c:v>
                </c:pt>
                <c:pt idx="7">
                  <c:v>636.80140557695029</c:v>
                </c:pt>
                <c:pt idx="8">
                  <c:v>701.28448898275997</c:v>
                </c:pt>
                <c:pt idx="9">
                  <c:v>602.8926547734402</c:v>
                </c:pt>
                <c:pt idx="10">
                  <c:v>802.2329103374484</c:v>
                </c:pt>
              </c:numCache>
            </c:numRef>
          </c:val>
          <c:extLst>
            <c:ext xmlns:c16="http://schemas.microsoft.com/office/drawing/2014/chart" uri="{C3380CC4-5D6E-409C-BE32-E72D297353CC}">
              <c16:uniqueId val="{00000026-9FBF-4D7D-868B-23AEF9306BE5}"/>
            </c:ext>
          </c:extLst>
        </c:ser>
        <c:ser>
          <c:idx val="6"/>
          <c:order val="6"/>
          <c:tx>
            <c:strRef>
              <c:f>Лист1!$A$8</c:f>
              <c:strCache>
                <c:ptCount val="1"/>
                <c:pt idx="0">
                  <c:v>Безвозмездные поступления</c:v>
                </c:pt>
              </c:strCache>
            </c:strRef>
          </c:tx>
          <c:spPr>
            <a:solidFill>
              <a:schemeClr val="accent1">
                <a:lumMod val="60000"/>
              </a:schemeClr>
            </a:solidFill>
            <a:ln>
              <a:noFill/>
            </a:ln>
            <a:effectLst/>
          </c:spPr>
          <c:invertIfNegative val="0"/>
          <c:dLbls>
            <c:dLbl>
              <c:idx val="0"/>
              <c:tx>
                <c:rich>
                  <a:bodyPr/>
                  <a:lstStyle/>
                  <a:p>
                    <a:fld id="{A342E05B-12B0-408E-BAEB-032A56EA7CAD}" type="CELLRANGE">
                      <a:rPr lang="en-US"/>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9FBF-4D7D-868B-23AEF9306BE5}"/>
                </c:ext>
              </c:extLst>
            </c:dLbl>
            <c:dLbl>
              <c:idx val="1"/>
              <c:tx>
                <c:rich>
                  <a:bodyPr/>
                  <a:lstStyle/>
                  <a:p>
                    <a:fld id="{58C6EB3A-CEC5-410C-8732-4E6703DA3ADD}"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9FBF-4D7D-868B-23AEF9306BE5}"/>
                </c:ext>
              </c:extLst>
            </c:dLbl>
            <c:dLbl>
              <c:idx val="2"/>
              <c:tx>
                <c:rich>
                  <a:bodyPr/>
                  <a:lstStyle/>
                  <a:p>
                    <a:fld id="{746F7D6B-5296-423D-9DED-B0C6A0B98EB7}"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9FBF-4D7D-868B-23AEF9306BE5}"/>
                </c:ext>
              </c:extLst>
            </c:dLbl>
            <c:dLbl>
              <c:idx val="3"/>
              <c:tx>
                <c:rich>
                  <a:bodyPr/>
                  <a:lstStyle/>
                  <a:p>
                    <a:fld id="{449A9985-6E86-405E-A0F3-733BC887131B}"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9FBF-4D7D-868B-23AEF9306BE5}"/>
                </c:ext>
              </c:extLst>
            </c:dLbl>
            <c:dLbl>
              <c:idx val="4"/>
              <c:tx>
                <c:rich>
                  <a:bodyPr/>
                  <a:lstStyle/>
                  <a:p>
                    <a:fld id="{C98DB4B2-4B8E-4D11-B4CC-08533BEF8245}"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9FBF-4D7D-868B-23AEF9306BE5}"/>
                </c:ext>
              </c:extLst>
            </c:dLbl>
            <c:dLbl>
              <c:idx val="5"/>
              <c:tx>
                <c:rich>
                  <a:bodyPr/>
                  <a:lstStyle/>
                  <a:p>
                    <a:fld id="{5D28CC4D-A6E5-42BD-A9A1-294AF4023640}"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9FBF-4D7D-868B-23AEF9306BE5}"/>
                </c:ext>
              </c:extLst>
            </c:dLbl>
            <c:dLbl>
              <c:idx val="6"/>
              <c:tx>
                <c:rich>
                  <a:bodyPr/>
                  <a:lstStyle/>
                  <a:p>
                    <a:fld id="{B8FF3997-0785-4EC6-8549-D154B50C7383}"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9FBF-4D7D-868B-23AEF9306BE5}"/>
                </c:ext>
              </c:extLst>
            </c:dLbl>
            <c:dLbl>
              <c:idx val="7"/>
              <c:tx>
                <c:rich>
                  <a:bodyPr/>
                  <a:lstStyle/>
                  <a:p>
                    <a:fld id="{843C4F4D-FCFC-4AD6-BDA7-C5AE2464A004}"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9FBF-4D7D-868B-23AEF9306BE5}"/>
                </c:ext>
              </c:extLst>
            </c:dLbl>
            <c:dLbl>
              <c:idx val="8"/>
              <c:tx>
                <c:rich>
                  <a:bodyPr/>
                  <a:lstStyle/>
                  <a:p>
                    <a:fld id="{F1885A26-E07C-4E85-9C9A-C7710F206E50}"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9FBF-4D7D-868B-23AEF9306BE5}"/>
                </c:ext>
              </c:extLst>
            </c:dLbl>
            <c:dLbl>
              <c:idx val="9"/>
              <c:tx>
                <c:rich>
                  <a:bodyPr/>
                  <a:lstStyle/>
                  <a:p>
                    <a:fld id="{04A47F39-4F4E-46A3-ABA0-3C6FF77E12AA}"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9FBF-4D7D-868B-23AEF9306BE5}"/>
                </c:ext>
              </c:extLst>
            </c:dLbl>
            <c:dLbl>
              <c:idx val="10"/>
              <c:tx>
                <c:rich>
                  <a:bodyPr/>
                  <a:lstStyle/>
                  <a:p>
                    <a:fld id="{D9073CDC-8B2A-4179-A4EC-927E0A3C923F}" type="CELLRANGE">
                      <a:rPr lang="ru-RU"/>
                      <a:pPr/>
                      <a:t>[ДИАПАЗОН ЯЧЕЕК]</a:t>
                    </a:fld>
                    <a:endParaRPr lang="ru-R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9FBF-4D7D-868B-23AEF9306B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Лист1!$B$1:$L$1</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Лист1!$B$8:$L$8</c:f>
              <c:numCache>
                <c:formatCode>0.0</c:formatCode>
                <c:ptCount val="11"/>
                <c:pt idx="0">
                  <c:v>1766.5599866348805</c:v>
                </c:pt>
                <c:pt idx="1">
                  <c:v>1683.2361287214001</c:v>
                </c:pt>
                <c:pt idx="2">
                  <c:v>1578.8152673776995</c:v>
                </c:pt>
                <c:pt idx="3">
                  <c:v>1737.0487375695502</c:v>
                </c:pt>
                <c:pt idx="4">
                  <c:v>1687.75262575637</c:v>
                </c:pt>
                <c:pt idx="5">
                  <c:v>1634.6005438058303</c:v>
                </c:pt>
                <c:pt idx="6">
                  <c:v>1774.7072877321805</c:v>
                </c:pt>
                <c:pt idx="7">
                  <c:v>2165.4406643262396</c:v>
                </c:pt>
                <c:pt idx="8">
                  <c:v>2583.0589207305106</c:v>
                </c:pt>
                <c:pt idx="9">
                  <c:v>4104.1366703155609</c:v>
                </c:pt>
                <c:pt idx="10">
                  <c:v>3895.0479498178997</c:v>
                </c:pt>
              </c:numCache>
            </c:numRef>
          </c:val>
          <c:extLst>
            <c:ext xmlns:c15="http://schemas.microsoft.com/office/drawing/2012/chart" uri="{02D57815-91ED-43cb-92C2-25804820EDAC}">
              <c15:datalabelsRange>
                <c15:f>Лист1!$B$17:$L$17</c15:f>
                <c15:dlblRangeCache>
                  <c:ptCount val="11"/>
                  <c:pt idx="0">
                    <c:v>27%</c:v>
                  </c:pt>
                  <c:pt idx="1">
                    <c:v>25%</c:v>
                  </c:pt>
                  <c:pt idx="2">
                    <c:v>23%</c:v>
                  </c:pt>
                  <c:pt idx="3">
                    <c:v>23%</c:v>
                  </c:pt>
                  <c:pt idx="4">
                    <c:v>21%</c:v>
                  </c:pt>
                  <c:pt idx="5">
                    <c:v>19%</c:v>
                  </c:pt>
                  <c:pt idx="6">
                    <c:v>19%</c:v>
                  </c:pt>
                  <c:pt idx="7">
                    <c:v>20%</c:v>
                  </c:pt>
                  <c:pt idx="8">
                    <c:v>22%</c:v>
                  </c:pt>
                  <c:pt idx="9">
                    <c:v>31%</c:v>
                  </c:pt>
                  <c:pt idx="10">
                    <c:v>25%</c:v>
                  </c:pt>
                </c15:dlblRangeCache>
              </c15:datalabelsRange>
            </c:ext>
            <c:ext xmlns:c16="http://schemas.microsoft.com/office/drawing/2014/chart" uri="{C3380CC4-5D6E-409C-BE32-E72D297353CC}">
              <c16:uniqueId val="{00000032-9FBF-4D7D-868B-23AEF9306BE5}"/>
            </c:ext>
          </c:extLst>
        </c:ser>
        <c:dLbls>
          <c:showLegendKey val="0"/>
          <c:showVal val="0"/>
          <c:showCatName val="0"/>
          <c:showSerName val="0"/>
          <c:showPercent val="0"/>
          <c:showBubbleSize val="0"/>
        </c:dLbls>
        <c:gapWidth val="150"/>
        <c:overlap val="100"/>
        <c:axId val="419695104"/>
        <c:axId val="513808576"/>
      </c:barChart>
      <c:catAx>
        <c:axId val="41969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crossAx val="513808576"/>
        <c:crosses val="autoZero"/>
        <c:auto val="1"/>
        <c:lblAlgn val="ctr"/>
        <c:lblOffset val="100"/>
        <c:noMultiLvlLbl val="0"/>
      </c:catAx>
      <c:valAx>
        <c:axId val="513808576"/>
        <c:scaling>
          <c:orientation val="minMax"/>
          <c:max val="16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1969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39274310658078E-2"/>
          <c:y val="5.1598805803443636E-2"/>
          <c:w val="0.87692085618839455"/>
          <c:h val="0.5691300264051441"/>
        </c:manualLayout>
      </c:layout>
      <c:barChart>
        <c:barDir val="col"/>
        <c:grouping val="clustered"/>
        <c:varyColors val="0"/>
        <c:ser>
          <c:idx val="0"/>
          <c:order val="0"/>
          <c:tx>
            <c:strRef>
              <c:f>Лист1!$A$2</c:f>
              <c:strCache>
                <c:ptCount val="1"/>
                <c:pt idx="0">
                  <c:v>Субъекты РФ</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CF30-48FA-AA36-7460BCFC9DB3}"/>
                </c:ext>
              </c:extLst>
            </c:dLbl>
            <c:dLbl>
              <c:idx val="1"/>
              <c:delete val="1"/>
              <c:extLst>
                <c:ext xmlns:c15="http://schemas.microsoft.com/office/drawing/2012/chart" uri="{CE6537A1-D6FC-4f65-9D91-7224C49458BB}"/>
                <c:ext xmlns:c16="http://schemas.microsoft.com/office/drawing/2014/chart" uri="{C3380CC4-5D6E-409C-BE32-E72D297353CC}">
                  <c16:uniqueId val="{00000009-CF30-48FA-AA36-7460BCFC9DB3}"/>
                </c:ext>
              </c:extLst>
            </c:dLbl>
            <c:dLbl>
              <c:idx val="3"/>
              <c:layout>
                <c:manualLayout>
                  <c:x val="3.8217592592592595E-2"/>
                  <c:y val="-1.1242614048017139E-2"/>
                </c:manualLayout>
              </c:layout>
              <c:tx>
                <c:rich>
                  <a:bodyPr/>
                  <a:lstStyle/>
                  <a:p>
                    <a:r>
                      <a:rPr lang="ru-RU"/>
                      <a:t>↑ в 4.1 раза</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F30-48FA-AA36-7460BCFC9DB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ru-RU"/>
              </a:p>
            </c:txPr>
            <c:dLblPos val="inBase"/>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trendline>
            <c:spPr>
              <a:ln w="19050" cap="rnd">
                <a:solidFill>
                  <a:srgbClr val="FF0000"/>
                </a:solidFill>
                <a:prstDash val="sysDot"/>
              </a:ln>
              <a:effectLst/>
            </c:spPr>
            <c:trendlineType val="linear"/>
            <c:dispRSqr val="0"/>
            <c:dispEq val="0"/>
          </c:trendline>
          <c:cat>
            <c:strRef>
              <c:f>Лист1!$B$1:$E$1</c:f>
              <c:strCache>
                <c:ptCount val="4"/>
                <c:pt idx="0">
                  <c:v>2003</c:v>
                </c:pt>
                <c:pt idx="1">
                  <c:v>2010</c:v>
                </c:pt>
                <c:pt idx="2">
                  <c:v>2021</c:v>
                </c:pt>
                <c:pt idx="3">
                  <c:v>2023                                                      ФЗ № 414-ФЗ и Проект ФЗ № 40361-8</c:v>
                </c:pt>
              </c:strCache>
            </c:strRef>
          </c:cat>
          <c:val>
            <c:numRef>
              <c:f>Лист1!$B$2:$E$2</c:f>
              <c:numCache>
                <c:formatCode>General</c:formatCode>
                <c:ptCount val="4"/>
                <c:pt idx="0">
                  <c:v>41</c:v>
                </c:pt>
                <c:pt idx="1">
                  <c:v>84</c:v>
                </c:pt>
                <c:pt idx="2">
                  <c:v>129</c:v>
                </c:pt>
                <c:pt idx="3">
                  <c:v>170</c:v>
                </c:pt>
              </c:numCache>
            </c:numRef>
          </c:val>
          <c:extLst>
            <c:ext xmlns:c16="http://schemas.microsoft.com/office/drawing/2014/chart" uri="{C3380CC4-5D6E-409C-BE32-E72D297353CC}">
              <c16:uniqueId val="{00000002-CF30-48FA-AA36-7460BCFC9DB3}"/>
            </c:ext>
          </c:extLst>
        </c:ser>
        <c:ser>
          <c:idx val="1"/>
          <c:order val="1"/>
          <c:tx>
            <c:strRef>
              <c:f>Лист1!$A$3</c:f>
              <c:strCache>
                <c:ptCount val="1"/>
                <c:pt idx="0">
                  <c:v>Городские округа</c:v>
                </c:pt>
              </c:strCache>
            </c:strRef>
          </c:tx>
          <c:spPr>
            <a:solidFill>
              <a:srgbClr val="7030A0"/>
            </a:solidFill>
            <a:ln>
              <a:noFill/>
            </a:ln>
            <a:effectLst/>
          </c:spPr>
          <c:invertIfNegative val="0"/>
          <c:dLbls>
            <c:dLbl>
              <c:idx val="3"/>
              <c:layout>
                <c:manualLayout>
                  <c:x val="3.8400694444444335E-2"/>
                  <c:y val="1.8398050966963984E-3"/>
                </c:manualLayout>
              </c:layout>
              <c:tx>
                <c:rich>
                  <a:bodyPr rot="0" spcFirstLastPara="1" vertOverflow="ellipsis" vert="horz" wrap="square" lIns="38100" tIns="19050" rIns="38100" bIns="19050" anchor="ctr" anchorCtr="1">
                    <a:spAutoFit/>
                  </a:bodyPr>
                  <a:lstStyle/>
                  <a:p>
                    <a:pPr>
                      <a:defRPr sz="1400" b="1" i="0" u="none" strike="noStrike" kern="1200" baseline="0">
                        <a:solidFill>
                          <a:srgbClr val="7030A0"/>
                        </a:solidFill>
                        <a:latin typeface="+mn-lt"/>
                        <a:ea typeface="+mn-ea"/>
                        <a:cs typeface="+mn-cs"/>
                      </a:defRPr>
                    </a:pPr>
                    <a:r>
                      <a:rPr lang="ru-RU" sz="1400" b="1">
                        <a:solidFill>
                          <a:srgbClr val="7030A0"/>
                        </a:solidFill>
                      </a:rPr>
                      <a:t>↑ в 2.0 раза</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030A0"/>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F30-48FA-AA36-7460BCFC9DB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7030A0"/>
                    </a:solidFill>
                    <a:latin typeface="+mn-lt"/>
                    <a:ea typeface="+mn-ea"/>
                    <a:cs typeface="+mn-cs"/>
                  </a:defRPr>
                </a:pPr>
                <a:endParaRPr lang="ru-RU"/>
              </a:p>
            </c:txPr>
            <c:dLblPos val="inBase"/>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7030A0"/>
                </a:solidFill>
                <a:prstDash val="sysDot"/>
              </a:ln>
              <a:effectLst/>
            </c:spPr>
            <c:trendlineType val="linear"/>
            <c:forward val="5.000000000000001E-2"/>
            <c:dispRSqr val="0"/>
            <c:dispEq val="0"/>
          </c:trendline>
          <c:cat>
            <c:strRef>
              <c:f>Лист1!$B$1:$E$1</c:f>
              <c:strCache>
                <c:ptCount val="4"/>
                <c:pt idx="0">
                  <c:v>2003</c:v>
                </c:pt>
                <c:pt idx="1">
                  <c:v>2010</c:v>
                </c:pt>
                <c:pt idx="2">
                  <c:v>2021</c:v>
                </c:pt>
                <c:pt idx="3">
                  <c:v>2023                                                      ФЗ № 414-ФЗ и Проект ФЗ № 40361-8</c:v>
                </c:pt>
              </c:strCache>
            </c:strRef>
          </c:cat>
          <c:val>
            <c:numRef>
              <c:f>Лист1!$B$3:$E$3</c:f>
              <c:numCache>
                <c:formatCode>General</c:formatCode>
                <c:ptCount val="4"/>
                <c:pt idx="0">
                  <c:v>27</c:v>
                </c:pt>
                <c:pt idx="1">
                  <c:v>34</c:v>
                </c:pt>
                <c:pt idx="2">
                  <c:v>46</c:v>
                </c:pt>
                <c:pt idx="3">
                  <c:v>55</c:v>
                </c:pt>
              </c:numCache>
            </c:numRef>
          </c:val>
          <c:extLst>
            <c:ext xmlns:c16="http://schemas.microsoft.com/office/drawing/2014/chart" uri="{C3380CC4-5D6E-409C-BE32-E72D297353CC}">
              <c16:uniqueId val="{00000005-CF30-48FA-AA36-7460BCFC9DB3}"/>
            </c:ext>
          </c:extLst>
        </c:ser>
        <c:dLbls>
          <c:showLegendKey val="0"/>
          <c:showVal val="0"/>
          <c:showCatName val="0"/>
          <c:showSerName val="0"/>
          <c:showPercent val="0"/>
          <c:showBubbleSize val="0"/>
        </c:dLbls>
        <c:gapWidth val="219"/>
        <c:overlap val="-27"/>
        <c:axId val="278029391"/>
        <c:axId val="278016495"/>
      </c:barChart>
      <c:catAx>
        <c:axId val="27802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ru-RU"/>
          </a:p>
        </c:txPr>
        <c:crossAx val="278016495"/>
        <c:crosses val="autoZero"/>
        <c:auto val="1"/>
        <c:lblAlgn val="ctr"/>
        <c:lblOffset val="100"/>
        <c:noMultiLvlLbl val="0"/>
      </c:catAx>
      <c:valAx>
        <c:axId val="278016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ru-RU"/>
          </a:p>
        </c:txPr>
        <c:crossAx val="278029391"/>
        <c:crosses val="autoZero"/>
        <c:crossBetween val="between"/>
        <c:majorUnit val="50"/>
      </c:val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7.7140856481481487E-2"/>
          <c:y val="5.7850530340481418E-2"/>
          <c:w val="0.21512800925925929"/>
          <c:h val="0.1563019198320632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52746797338594"/>
          <c:y val="2.2192117736937918E-2"/>
          <c:w val="0.86754021216102084"/>
          <c:h val="0.89018805205362128"/>
        </c:manualLayout>
      </c:layout>
      <c:lineChart>
        <c:grouping val="standard"/>
        <c:varyColors val="0"/>
        <c:ser>
          <c:idx val="0"/>
          <c:order val="0"/>
          <c:tx>
            <c:strRef>
              <c:f>Лист1!$A$2</c:f>
              <c:strCache>
                <c:ptCount val="1"/>
                <c:pt idx="0">
                  <c:v>Дотации</c:v>
                </c:pt>
              </c:strCache>
            </c:strRef>
          </c:tx>
          <c:spPr>
            <a:ln w="28575" cap="rnd">
              <a:solidFill>
                <a:srgbClr val="7030A0"/>
              </a:solidFill>
              <a:round/>
            </a:ln>
            <a:effectLst/>
          </c:spPr>
          <c:marker>
            <c:symbol val="circle"/>
            <c:size val="5"/>
            <c:spPr>
              <a:solidFill>
                <a:sysClr val="window" lastClr="FFFFFF"/>
              </a:solidFill>
              <a:ln w="9525">
                <a:solidFill>
                  <a:srgbClr val="7030A0"/>
                </a:solidFill>
              </a:ln>
              <a:effectLst/>
            </c:spPr>
          </c:marker>
          <c:cat>
            <c:strRef>
              <c:f>Лист1!$B$1:$L$1</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Лист1!$B$2:$L$2</c:f>
              <c:numCache>
                <c:formatCode>General</c:formatCode>
                <c:ptCount val="11"/>
                <c:pt idx="0">
                  <c:v>562.6</c:v>
                </c:pt>
                <c:pt idx="1">
                  <c:v>524.1</c:v>
                </c:pt>
                <c:pt idx="2">
                  <c:v>608.20000000000005</c:v>
                </c:pt>
                <c:pt idx="3">
                  <c:v>773.6</c:v>
                </c:pt>
                <c:pt idx="4">
                  <c:v>650</c:v>
                </c:pt>
                <c:pt idx="5">
                  <c:v>655.29999999999995</c:v>
                </c:pt>
                <c:pt idx="6">
                  <c:v>757.7</c:v>
                </c:pt>
                <c:pt idx="7">
                  <c:v>1034</c:v>
                </c:pt>
                <c:pt idx="8">
                  <c:v>921.6</c:v>
                </c:pt>
                <c:pt idx="9">
                  <c:v>1302.0999999999999</c:v>
                </c:pt>
                <c:pt idx="10">
                  <c:v>1021.87445358298</c:v>
                </c:pt>
              </c:numCache>
            </c:numRef>
          </c:val>
          <c:smooth val="0"/>
          <c:extLst>
            <c:ext xmlns:c16="http://schemas.microsoft.com/office/drawing/2014/chart" uri="{C3380CC4-5D6E-409C-BE32-E72D297353CC}">
              <c16:uniqueId val="{00000000-33CE-4146-A09B-C309E5400E4A}"/>
            </c:ext>
          </c:extLst>
        </c:ser>
        <c:ser>
          <c:idx val="1"/>
          <c:order val="1"/>
          <c:tx>
            <c:strRef>
              <c:f>Лист1!$A$3</c:f>
              <c:strCache>
                <c:ptCount val="1"/>
                <c:pt idx="0">
                  <c:v>Субсидии</c:v>
                </c:pt>
              </c:strCache>
            </c:strRef>
          </c:tx>
          <c:spPr>
            <a:ln w="28575" cap="rnd">
              <a:solidFill>
                <a:srgbClr val="00B050"/>
              </a:solidFill>
              <a:round/>
            </a:ln>
            <a:effectLst/>
          </c:spPr>
          <c:marker>
            <c:symbol val="circle"/>
            <c:size val="5"/>
            <c:spPr>
              <a:solidFill>
                <a:sysClr val="window" lastClr="FFFFFF"/>
              </a:solidFill>
              <a:ln w="9525">
                <a:solidFill>
                  <a:srgbClr val="00B050"/>
                </a:solidFill>
              </a:ln>
              <a:effectLst/>
            </c:spPr>
          </c:marker>
          <c:cat>
            <c:strRef>
              <c:f>Лист1!$B$1:$L$1</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Лист1!$B$3:$L$3</c:f>
              <c:numCache>
                <c:formatCode>General</c:formatCode>
                <c:ptCount val="11"/>
                <c:pt idx="0">
                  <c:v>516.29999999999995</c:v>
                </c:pt>
                <c:pt idx="1">
                  <c:v>576.6</c:v>
                </c:pt>
                <c:pt idx="2">
                  <c:v>521.20000000000005</c:v>
                </c:pt>
                <c:pt idx="3">
                  <c:v>416.5</c:v>
                </c:pt>
                <c:pt idx="4">
                  <c:v>406.4</c:v>
                </c:pt>
                <c:pt idx="5">
                  <c:v>361.4</c:v>
                </c:pt>
                <c:pt idx="6">
                  <c:v>424</c:v>
                </c:pt>
                <c:pt idx="7">
                  <c:v>385.9</c:v>
                </c:pt>
                <c:pt idx="8">
                  <c:v>559.6</c:v>
                </c:pt>
                <c:pt idx="9">
                  <c:v>1013.3</c:v>
                </c:pt>
                <c:pt idx="10">
                  <c:v>1193.9786456166898</c:v>
                </c:pt>
              </c:numCache>
            </c:numRef>
          </c:val>
          <c:smooth val="0"/>
          <c:extLst>
            <c:ext xmlns:c16="http://schemas.microsoft.com/office/drawing/2014/chart" uri="{C3380CC4-5D6E-409C-BE32-E72D297353CC}">
              <c16:uniqueId val="{00000001-33CE-4146-A09B-C309E5400E4A}"/>
            </c:ext>
          </c:extLst>
        </c:ser>
        <c:ser>
          <c:idx val="2"/>
          <c:order val="2"/>
          <c:tx>
            <c:strRef>
              <c:f>Лист1!$A$4</c:f>
              <c:strCache>
                <c:ptCount val="1"/>
                <c:pt idx="0">
                  <c:v>Субвенции</c:v>
                </c:pt>
              </c:strCache>
            </c:strRef>
          </c:tx>
          <c:spPr>
            <a:ln w="28575" cap="rnd">
              <a:solidFill>
                <a:srgbClr val="C00000"/>
              </a:solidFill>
              <a:round/>
            </a:ln>
            <a:effectLst/>
          </c:spPr>
          <c:marker>
            <c:symbol val="circle"/>
            <c:size val="5"/>
            <c:spPr>
              <a:solidFill>
                <a:sysClr val="window" lastClr="FFFFFF"/>
              </a:solidFill>
              <a:ln w="9525">
                <a:solidFill>
                  <a:srgbClr val="C00000"/>
                </a:solidFill>
              </a:ln>
              <a:effectLst/>
            </c:spPr>
          </c:marker>
          <c:cat>
            <c:strRef>
              <c:f>Лист1!$B$1:$L$1</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Лист1!$B$4:$L$4</c:f>
              <c:numCache>
                <c:formatCode>General</c:formatCode>
                <c:ptCount val="11"/>
                <c:pt idx="0">
                  <c:v>337.4</c:v>
                </c:pt>
                <c:pt idx="1">
                  <c:v>284.89999999999998</c:v>
                </c:pt>
                <c:pt idx="2">
                  <c:v>275.5</c:v>
                </c:pt>
                <c:pt idx="3">
                  <c:v>310.60000000000002</c:v>
                </c:pt>
                <c:pt idx="4">
                  <c:v>336.6</c:v>
                </c:pt>
                <c:pt idx="5">
                  <c:v>334.3</c:v>
                </c:pt>
                <c:pt idx="6">
                  <c:v>326.10000000000002</c:v>
                </c:pt>
                <c:pt idx="7">
                  <c:v>331.6</c:v>
                </c:pt>
                <c:pt idx="8">
                  <c:v>396.6</c:v>
                </c:pt>
                <c:pt idx="9">
                  <c:v>606.20000000000005</c:v>
                </c:pt>
                <c:pt idx="10">
                  <c:v>519.57631240613</c:v>
                </c:pt>
              </c:numCache>
            </c:numRef>
          </c:val>
          <c:smooth val="0"/>
          <c:extLst>
            <c:ext xmlns:c16="http://schemas.microsoft.com/office/drawing/2014/chart" uri="{C3380CC4-5D6E-409C-BE32-E72D297353CC}">
              <c16:uniqueId val="{00000002-33CE-4146-A09B-C309E5400E4A}"/>
            </c:ext>
          </c:extLst>
        </c:ser>
        <c:ser>
          <c:idx val="3"/>
          <c:order val="3"/>
          <c:tx>
            <c:strRef>
              <c:f>Лист1!$A$5</c:f>
              <c:strCache>
                <c:ptCount val="1"/>
                <c:pt idx="0">
                  <c:v>Иные межбюджетные трансферты</c:v>
                </c:pt>
              </c:strCache>
            </c:strRef>
          </c:tx>
          <c:spPr>
            <a:ln w="28575" cap="rnd">
              <a:solidFill>
                <a:sysClr val="window" lastClr="FFFFFF">
                  <a:lumMod val="65000"/>
                </a:sysClr>
              </a:solidFill>
              <a:round/>
            </a:ln>
            <a:effectLst/>
          </c:spPr>
          <c:marker>
            <c:symbol val="circle"/>
            <c:size val="5"/>
            <c:spPr>
              <a:solidFill>
                <a:sysClr val="window" lastClr="FFFFFF"/>
              </a:solidFill>
              <a:ln w="9525">
                <a:solidFill>
                  <a:sysClr val="window" lastClr="FFFFFF">
                    <a:lumMod val="65000"/>
                  </a:sysClr>
                </a:solidFill>
              </a:ln>
              <a:effectLst/>
            </c:spPr>
          </c:marker>
          <c:cat>
            <c:strRef>
              <c:f>Лист1!$B$1:$L$1</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Лист1!$B$5:$L$5</c:f>
              <c:numCache>
                <c:formatCode>General</c:formatCode>
                <c:ptCount val="11"/>
                <c:pt idx="0">
                  <c:v>216.8</c:v>
                </c:pt>
                <c:pt idx="1">
                  <c:v>225.9</c:v>
                </c:pt>
                <c:pt idx="2">
                  <c:v>99.9</c:v>
                </c:pt>
                <c:pt idx="3">
                  <c:v>171.3</c:v>
                </c:pt>
                <c:pt idx="4">
                  <c:v>228</c:v>
                </c:pt>
                <c:pt idx="5">
                  <c:v>229.5</c:v>
                </c:pt>
                <c:pt idx="6">
                  <c:v>196.9</c:v>
                </c:pt>
                <c:pt idx="7">
                  <c:v>334.3</c:v>
                </c:pt>
                <c:pt idx="8">
                  <c:v>576.29999999999995</c:v>
                </c:pt>
                <c:pt idx="9">
                  <c:v>854.6</c:v>
                </c:pt>
                <c:pt idx="10">
                  <c:v>941.00342321074004</c:v>
                </c:pt>
              </c:numCache>
            </c:numRef>
          </c:val>
          <c:smooth val="0"/>
          <c:extLst>
            <c:ext xmlns:c16="http://schemas.microsoft.com/office/drawing/2014/chart" uri="{C3380CC4-5D6E-409C-BE32-E72D297353CC}">
              <c16:uniqueId val="{00000003-33CE-4146-A09B-C309E5400E4A}"/>
            </c:ext>
          </c:extLst>
        </c:ser>
        <c:dLbls>
          <c:showLegendKey val="0"/>
          <c:showVal val="0"/>
          <c:showCatName val="0"/>
          <c:showSerName val="0"/>
          <c:showPercent val="0"/>
          <c:showBubbleSize val="0"/>
        </c:dLbls>
        <c:marker val="1"/>
        <c:smooth val="0"/>
        <c:axId val="455721984"/>
        <c:axId val="411973248"/>
      </c:lineChart>
      <c:catAx>
        <c:axId val="455721984"/>
        <c:scaling>
          <c:orientation val="minMax"/>
        </c:scaling>
        <c:delete val="0"/>
        <c:axPos val="b"/>
        <c:numFmt formatCode="General" sourceLinked="1"/>
        <c:majorTickMark val="none"/>
        <c:minorTickMark val="none"/>
        <c:tickLblPos val="low"/>
        <c:spPr>
          <a:noFill/>
          <a:ln w="9525" cap="flat" cmpd="sng" algn="ctr">
            <a:solidFill>
              <a:sysClr val="window" lastClr="FFFFFF">
                <a:lumMod val="50000"/>
              </a:sysClr>
            </a:solidFill>
            <a:round/>
          </a:ln>
          <a:effectLst/>
        </c:spPr>
        <c:txPr>
          <a:bodyPr rot="-60000000" vert="horz"/>
          <a:lstStyle/>
          <a:p>
            <a:pPr>
              <a:defRPr sz="900"/>
            </a:pPr>
            <a:endParaRPr lang="ru-RU"/>
          </a:p>
        </c:txPr>
        <c:crossAx val="411973248"/>
        <c:crosses val="autoZero"/>
        <c:auto val="1"/>
        <c:lblAlgn val="ctr"/>
        <c:lblOffset val="100"/>
        <c:noMultiLvlLbl val="0"/>
      </c:catAx>
      <c:valAx>
        <c:axId val="411973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ysClr val="window" lastClr="FFFFFF">
                <a:lumMod val="65000"/>
              </a:sysClr>
            </a:solidFill>
          </a:ln>
          <a:effectLst/>
        </c:spPr>
        <c:txPr>
          <a:bodyPr rot="-60000000" vert="horz"/>
          <a:lstStyle/>
          <a:p>
            <a:pPr>
              <a:defRPr sz="900"/>
            </a:pPr>
            <a:endParaRPr lang="ru-RU"/>
          </a:p>
        </c:txPr>
        <c:crossAx val="455721984"/>
        <c:crosses val="autoZero"/>
        <c:crossBetween val="between"/>
        <c:majorUnit val="100"/>
      </c:valAx>
      <c:spPr>
        <a:noFill/>
        <a:ln>
          <a:noFill/>
        </a:ln>
        <a:effectLst/>
      </c:spPr>
    </c:plotArea>
    <c:legend>
      <c:legendPos val="t"/>
      <c:layout>
        <c:manualLayout>
          <c:xMode val="edge"/>
          <c:yMode val="edge"/>
          <c:x val="0.12782233666558127"/>
          <c:y val="2.4045720950355055E-2"/>
          <c:w val="0.52993721001895056"/>
          <c:h val="0.2376417774521192"/>
        </c:manualLayout>
      </c:layout>
      <c:overlay val="0"/>
      <c:txPr>
        <a:bodyPr/>
        <a:lstStyle/>
        <a:p>
          <a:pPr>
            <a:defRPr sz="800"/>
          </a:pPr>
          <a:endParaRPr lang="ru-RU"/>
        </a:p>
      </c:txPr>
    </c:legend>
    <c:plotVisOnly val="1"/>
    <c:dispBlanksAs val="gap"/>
    <c:showDLblsOverMax val="0"/>
    <c:extLst/>
  </c:chart>
  <c:spPr>
    <a:solidFill>
      <a:schemeClr val="bg1"/>
    </a:solidFill>
    <a:ln w="9525" cap="flat" cmpd="sng" algn="ctr">
      <a:noFill/>
      <a:round/>
    </a:ln>
    <a:effectLst/>
  </c:spPr>
  <c:txPr>
    <a:bodyPr/>
    <a:lstStyle/>
    <a:p>
      <a:pPr>
        <a:defRPr sz="100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945803759565265E-2"/>
          <c:y val="3.9027851694163562E-2"/>
          <c:w val="0.88339365034880546"/>
          <c:h val="0.60956218397474171"/>
        </c:manualLayout>
      </c:layout>
      <c:barChart>
        <c:barDir val="col"/>
        <c:grouping val="percentStacked"/>
        <c:varyColors val="0"/>
        <c:ser>
          <c:idx val="0"/>
          <c:order val="0"/>
          <c:tx>
            <c:strRef>
              <c:f>Лист1!$A$16</c:f>
              <c:strCache>
                <c:ptCount val="1"/>
                <c:pt idx="0">
                  <c:v>Дотации на выравнивание бюджетной обеспеченности</c:v>
                </c:pt>
              </c:strCache>
            </c:strRef>
          </c:tx>
          <c:spPr>
            <a:solidFill>
              <a:srgbClr val="7030A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Лист1!$B$15:$K$15</c:f>
              <c:numCache>
                <c:formatCode>m/d/yyyy</c:formatCode>
                <c:ptCount val="10"/>
                <c:pt idx="0">
                  <c:v>41275</c:v>
                </c:pt>
                <c:pt idx="1">
                  <c:v>41640</c:v>
                </c:pt>
                <c:pt idx="2">
                  <c:v>42005</c:v>
                </c:pt>
                <c:pt idx="3">
                  <c:v>42370</c:v>
                </c:pt>
                <c:pt idx="4">
                  <c:v>42736</c:v>
                </c:pt>
                <c:pt idx="5">
                  <c:v>43101</c:v>
                </c:pt>
                <c:pt idx="6">
                  <c:v>43466</c:v>
                </c:pt>
                <c:pt idx="7">
                  <c:v>43831</c:v>
                </c:pt>
                <c:pt idx="8">
                  <c:v>44197</c:v>
                </c:pt>
                <c:pt idx="9">
                  <c:v>44562</c:v>
                </c:pt>
              </c:numCache>
            </c:numRef>
          </c:cat>
          <c:val>
            <c:numRef>
              <c:f>Лист1!$B$16:$K$16</c:f>
              <c:numCache>
                <c:formatCode>0.0%</c:formatCode>
                <c:ptCount val="10"/>
                <c:pt idx="0">
                  <c:v>0.24469396117215791</c:v>
                </c:pt>
                <c:pt idx="1">
                  <c:v>0.27645523236925024</c:v>
                </c:pt>
                <c:pt idx="2">
                  <c:v>0.26321140549626421</c:v>
                </c:pt>
                <c:pt idx="3">
                  <c:v>0.30166775324422274</c:v>
                </c:pt>
                <c:pt idx="4">
                  <c:v>0.32566690979443302</c:v>
                </c:pt>
                <c:pt idx="5">
                  <c:v>0.36080802412873547</c:v>
                </c:pt>
                <c:pt idx="6">
                  <c:v>0.30907469527858505</c:v>
                </c:pt>
                <c:pt idx="7">
                  <c:v>0.27527307074172319</c:v>
                </c:pt>
                <c:pt idx="8">
                  <c:v>0.19011274810746487</c:v>
                </c:pt>
                <c:pt idx="9">
                  <c:v>0.19537545342340615</c:v>
                </c:pt>
              </c:numCache>
            </c:numRef>
          </c:val>
          <c:extLst>
            <c:ext xmlns:c16="http://schemas.microsoft.com/office/drawing/2014/chart" uri="{C3380CC4-5D6E-409C-BE32-E72D297353CC}">
              <c16:uniqueId val="{00000000-4C06-49C4-BE1F-A3314CB410F3}"/>
            </c:ext>
          </c:extLst>
        </c:ser>
        <c:ser>
          <c:idx val="1"/>
          <c:order val="1"/>
          <c:tx>
            <c:strRef>
              <c:f>Лист1!$A$17</c:f>
              <c:strCache>
                <c:ptCount val="1"/>
                <c:pt idx="0">
                  <c:v>Дотации на сбалансированность бюджетов</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Лист1!$B$15:$K$15</c:f>
              <c:numCache>
                <c:formatCode>m/d/yyyy</c:formatCode>
                <c:ptCount val="10"/>
                <c:pt idx="0">
                  <c:v>41275</c:v>
                </c:pt>
                <c:pt idx="1">
                  <c:v>41640</c:v>
                </c:pt>
                <c:pt idx="2">
                  <c:v>42005</c:v>
                </c:pt>
                <c:pt idx="3">
                  <c:v>42370</c:v>
                </c:pt>
                <c:pt idx="4">
                  <c:v>42736</c:v>
                </c:pt>
                <c:pt idx="5">
                  <c:v>43101</c:v>
                </c:pt>
                <c:pt idx="6">
                  <c:v>43466</c:v>
                </c:pt>
                <c:pt idx="7">
                  <c:v>43831</c:v>
                </c:pt>
                <c:pt idx="8">
                  <c:v>44197</c:v>
                </c:pt>
                <c:pt idx="9">
                  <c:v>44562</c:v>
                </c:pt>
              </c:numCache>
            </c:numRef>
          </c:cat>
          <c:val>
            <c:numRef>
              <c:f>Лист1!$B$17:$K$17</c:f>
              <c:numCache>
                <c:formatCode>0.0%</c:formatCode>
                <c:ptCount val="10"/>
                <c:pt idx="0">
                  <c:v>7.21601270736279E-2</c:v>
                </c:pt>
                <c:pt idx="1">
                  <c:v>0.11738504408441393</c:v>
                </c:pt>
                <c:pt idx="2">
                  <c:v>0.19290294725964555</c:v>
                </c:pt>
                <c:pt idx="3">
                  <c:v>9.4245019320402496E-2</c:v>
                </c:pt>
                <c:pt idx="4">
                  <c:v>8.3461891436840532E-2</c:v>
                </c:pt>
                <c:pt idx="5">
                  <c:v>1.9239250981542038E-2</c:v>
                </c:pt>
                <c:pt idx="6">
                  <c:v>8.0857305986658648E-2</c:v>
                </c:pt>
                <c:pt idx="7">
                  <c:v>2.2116943628106109E-2</c:v>
                </c:pt>
                <c:pt idx="8">
                  <c:v>8.567416549778363E-2</c:v>
                </c:pt>
                <c:pt idx="9">
                  <c:v>3.3301064401495974E-2</c:v>
                </c:pt>
              </c:numCache>
            </c:numRef>
          </c:val>
          <c:extLst>
            <c:ext xmlns:c16="http://schemas.microsoft.com/office/drawing/2014/chart" uri="{C3380CC4-5D6E-409C-BE32-E72D297353CC}">
              <c16:uniqueId val="{00000001-4C06-49C4-BE1F-A3314CB410F3}"/>
            </c:ext>
          </c:extLst>
        </c:ser>
        <c:ser>
          <c:idx val="2"/>
          <c:order val="2"/>
          <c:tx>
            <c:strRef>
              <c:f>Лист1!$A$18</c:f>
              <c:strCache>
                <c:ptCount val="1"/>
                <c:pt idx="0">
                  <c:v>Субсидии</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Лист1!$B$15:$K$15</c:f>
              <c:numCache>
                <c:formatCode>m/d/yyyy</c:formatCode>
                <c:ptCount val="10"/>
                <c:pt idx="0">
                  <c:v>41275</c:v>
                </c:pt>
                <c:pt idx="1">
                  <c:v>41640</c:v>
                </c:pt>
                <c:pt idx="2">
                  <c:v>42005</c:v>
                </c:pt>
                <c:pt idx="3">
                  <c:v>42370</c:v>
                </c:pt>
                <c:pt idx="4">
                  <c:v>42736</c:v>
                </c:pt>
                <c:pt idx="5">
                  <c:v>43101</c:v>
                </c:pt>
                <c:pt idx="6">
                  <c:v>43466</c:v>
                </c:pt>
                <c:pt idx="7">
                  <c:v>43831</c:v>
                </c:pt>
                <c:pt idx="8">
                  <c:v>44197</c:v>
                </c:pt>
                <c:pt idx="9">
                  <c:v>44562</c:v>
                </c:pt>
              </c:numCache>
            </c:numRef>
          </c:cat>
          <c:val>
            <c:numRef>
              <c:f>Лист1!$B$18:$K$18</c:f>
              <c:numCache>
                <c:formatCode>0.0%</c:formatCode>
                <c:ptCount val="10"/>
                <c:pt idx="0">
                  <c:v>0.3532325998168947</c:v>
                </c:pt>
                <c:pt idx="1">
                  <c:v>0.34167819239353298</c:v>
                </c:pt>
                <c:pt idx="2">
                  <c:v>0.24766862358966757</c:v>
                </c:pt>
                <c:pt idx="3">
                  <c:v>0.2491824909765489</c:v>
                </c:pt>
                <c:pt idx="4">
                  <c:v>0.22706846562845792</c:v>
                </c:pt>
                <c:pt idx="5">
                  <c:v>0.2474853125204981</c:v>
                </c:pt>
                <c:pt idx="6">
                  <c:v>0.1843286470976519</c:v>
                </c:pt>
                <c:pt idx="7">
                  <c:v>0.22727229721442233</c:v>
                </c:pt>
                <c:pt idx="8">
                  <c:v>0.26808103063294303</c:v>
                </c:pt>
                <c:pt idx="9">
                  <c:v>0.32476552660216662</c:v>
                </c:pt>
              </c:numCache>
            </c:numRef>
          </c:val>
          <c:extLst>
            <c:ext xmlns:c16="http://schemas.microsoft.com/office/drawing/2014/chart" uri="{C3380CC4-5D6E-409C-BE32-E72D297353CC}">
              <c16:uniqueId val="{00000002-4C06-49C4-BE1F-A3314CB410F3}"/>
            </c:ext>
          </c:extLst>
        </c:ser>
        <c:ser>
          <c:idx val="3"/>
          <c:order val="3"/>
          <c:tx>
            <c:strRef>
              <c:f>Лист1!$A$19</c:f>
              <c:strCache>
                <c:ptCount val="1"/>
                <c:pt idx="0">
                  <c:v>Субвенции</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Лист1!$B$15:$K$15</c:f>
              <c:numCache>
                <c:formatCode>m/d/yyyy</c:formatCode>
                <c:ptCount val="10"/>
                <c:pt idx="0">
                  <c:v>41275</c:v>
                </c:pt>
                <c:pt idx="1">
                  <c:v>41640</c:v>
                </c:pt>
                <c:pt idx="2">
                  <c:v>42005</c:v>
                </c:pt>
                <c:pt idx="3">
                  <c:v>42370</c:v>
                </c:pt>
                <c:pt idx="4">
                  <c:v>42736</c:v>
                </c:pt>
                <c:pt idx="5">
                  <c:v>43101</c:v>
                </c:pt>
                <c:pt idx="6">
                  <c:v>43466</c:v>
                </c:pt>
                <c:pt idx="7">
                  <c:v>43831</c:v>
                </c:pt>
                <c:pt idx="8">
                  <c:v>44197</c:v>
                </c:pt>
                <c:pt idx="9">
                  <c:v>44562</c:v>
                </c:pt>
              </c:numCache>
            </c:numRef>
          </c:cat>
          <c:val>
            <c:numRef>
              <c:f>Лист1!$B$19:$K$19</c:f>
              <c:numCache>
                <c:formatCode>0.0%</c:formatCode>
                <c:ptCount val="10"/>
                <c:pt idx="0">
                  <c:v>0.17634838119359719</c:v>
                </c:pt>
                <c:pt idx="1">
                  <c:v>0.18267164357625082</c:v>
                </c:pt>
                <c:pt idx="2">
                  <c:v>0.18687928002864729</c:v>
                </c:pt>
                <c:pt idx="3">
                  <c:v>0.20820734586760137</c:v>
                </c:pt>
                <c:pt idx="4">
                  <c:v>0.21184207769506591</c:v>
                </c:pt>
                <c:pt idx="5">
                  <c:v>0.19150972266780872</c:v>
                </c:pt>
                <c:pt idx="6">
                  <c:v>0.15906163445069552</c:v>
                </c:pt>
                <c:pt idx="7">
                  <c:v>0.16168128475650317</c:v>
                </c:pt>
                <c:pt idx="8">
                  <c:v>0.16055331341810672</c:v>
                </c:pt>
                <c:pt idx="9">
                  <c:v>0.14132620824339301</c:v>
                </c:pt>
              </c:numCache>
            </c:numRef>
          </c:val>
          <c:extLst>
            <c:ext xmlns:c16="http://schemas.microsoft.com/office/drawing/2014/chart" uri="{C3380CC4-5D6E-409C-BE32-E72D297353CC}">
              <c16:uniqueId val="{00000003-4C06-49C4-BE1F-A3314CB410F3}"/>
            </c:ext>
          </c:extLst>
        </c:ser>
        <c:ser>
          <c:idx val="4"/>
          <c:order val="4"/>
          <c:tx>
            <c:strRef>
              <c:f>Лист1!$A$20</c:f>
              <c:strCache>
                <c:ptCount val="1"/>
                <c:pt idx="0">
                  <c:v>Иные МБТ</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Лист1!$B$15:$K$15</c:f>
              <c:numCache>
                <c:formatCode>m/d/yyyy</c:formatCode>
                <c:ptCount val="10"/>
                <c:pt idx="0">
                  <c:v>41275</c:v>
                </c:pt>
                <c:pt idx="1">
                  <c:v>41640</c:v>
                </c:pt>
                <c:pt idx="2">
                  <c:v>42005</c:v>
                </c:pt>
                <c:pt idx="3">
                  <c:v>42370</c:v>
                </c:pt>
                <c:pt idx="4">
                  <c:v>42736</c:v>
                </c:pt>
                <c:pt idx="5">
                  <c:v>43101</c:v>
                </c:pt>
                <c:pt idx="6">
                  <c:v>43466</c:v>
                </c:pt>
                <c:pt idx="7">
                  <c:v>43831</c:v>
                </c:pt>
                <c:pt idx="8">
                  <c:v>44197</c:v>
                </c:pt>
                <c:pt idx="9">
                  <c:v>44562</c:v>
                </c:pt>
              </c:numCache>
            </c:numRef>
          </c:cat>
          <c:val>
            <c:numRef>
              <c:f>Лист1!$B$20:$K$20</c:f>
              <c:numCache>
                <c:formatCode>0.0%</c:formatCode>
                <c:ptCount val="10"/>
                <c:pt idx="0">
                  <c:v>0.13908767458153989</c:v>
                </c:pt>
                <c:pt idx="1">
                  <c:v>6.5824366650453756E-2</c:v>
                </c:pt>
                <c:pt idx="2">
                  <c:v>0.10172990982830507</c:v>
                </c:pt>
                <c:pt idx="3">
                  <c:v>0.13994756849539292</c:v>
                </c:pt>
                <c:pt idx="4">
                  <c:v>0.14526780114164511</c:v>
                </c:pt>
                <c:pt idx="5">
                  <c:v>0.11530468418556981</c:v>
                </c:pt>
                <c:pt idx="6">
                  <c:v>0.1600007367283276</c:v>
                </c:pt>
                <c:pt idx="7">
                  <c:v>0.23438368370688506</c:v>
                </c:pt>
                <c:pt idx="8">
                  <c:v>0.22611270562900718</c:v>
                </c:pt>
                <c:pt idx="9">
                  <c:v>0.25595555950301963</c:v>
                </c:pt>
              </c:numCache>
            </c:numRef>
          </c:val>
          <c:extLst>
            <c:ext xmlns:c16="http://schemas.microsoft.com/office/drawing/2014/chart" uri="{C3380CC4-5D6E-409C-BE32-E72D297353CC}">
              <c16:uniqueId val="{00000004-4C06-49C4-BE1F-A3314CB410F3}"/>
            </c:ext>
          </c:extLst>
        </c:ser>
        <c:dLbls>
          <c:showLegendKey val="0"/>
          <c:showVal val="0"/>
          <c:showCatName val="0"/>
          <c:showSerName val="0"/>
          <c:showPercent val="0"/>
          <c:showBubbleSize val="0"/>
        </c:dLbls>
        <c:gapWidth val="30"/>
        <c:overlap val="100"/>
        <c:axId val="700027568"/>
        <c:axId val="700030848"/>
      </c:barChart>
      <c:dateAx>
        <c:axId val="70002756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ru-RU"/>
          </a:p>
        </c:txPr>
        <c:crossAx val="700030848"/>
        <c:crosses val="autoZero"/>
        <c:auto val="1"/>
        <c:lblOffset val="100"/>
        <c:baseTimeUnit val="years"/>
      </c:dateAx>
      <c:valAx>
        <c:axId val="700030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ru-RU"/>
          </a:p>
        </c:txPr>
        <c:crossAx val="700027568"/>
        <c:crosses val="autoZero"/>
        <c:crossBetween val="between"/>
      </c:valAx>
      <c:spPr>
        <a:noFill/>
        <a:ln>
          <a:noFill/>
        </a:ln>
        <a:effectLst/>
      </c:spPr>
    </c:plotArea>
    <c:legend>
      <c:legendPos val="b"/>
      <c:layout>
        <c:manualLayout>
          <c:xMode val="edge"/>
          <c:yMode val="edge"/>
          <c:x val="0"/>
          <c:y val="0.85347906867448409"/>
          <c:w val="0.99654595384144551"/>
          <c:h val="0.14652093132551589"/>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ru-RU"/>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'Figure 1'!$B$1</c:f>
              <c:strCache>
                <c:ptCount val="1"/>
                <c:pt idx="0">
                  <c:v>Бюджетные кредиты</c:v>
                </c:pt>
              </c:strCache>
            </c:strRef>
          </c:tx>
          <c:spPr>
            <a:solidFill>
              <a:srgbClr val="2F5597"/>
            </a:solidFill>
            <a:ln>
              <a:noFill/>
            </a:ln>
            <a:effectLst/>
          </c:spPr>
          <c:invertIfNegative val="0"/>
          <c:dPt>
            <c:idx val="16"/>
            <c:invertIfNegative val="0"/>
            <c:bubble3D val="0"/>
            <c:spPr>
              <a:solidFill>
                <a:srgbClr val="2F5597"/>
              </a:solidFill>
              <a:ln>
                <a:solidFill>
                  <a:sysClr val="windowText" lastClr="000000"/>
                </a:solidFill>
              </a:ln>
              <a:effectLst/>
            </c:spPr>
            <c:extLst>
              <c:ext xmlns:c16="http://schemas.microsoft.com/office/drawing/2014/chart" uri="{C3380CC4-5D6E-409C-BE32-E72D297353CC}">
                <c16:uniqueId val="{00000001-AC23-44EB-BA08-90CA7F329F52}"/>
              </c:ext>
            </c:extLst>
          </c:dPt>
          <c:dLbls>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1'!$A$2:$A$18</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'Figure 1'!$B$2:$B$18</c:f>
              <c:numCache>
                <c:formatCode>0.0</c:formatCode>
                <c:ptCount val="17"/>
                <c:pt idx="0">
                  <c:v>49.4</c:v>
                </c:pt>
                <c:pt idx="1">
                  <c:v>40.4</c:v>
                </c:pt>
                <c:pt idx="2">
                  <c:v>29.8</c:v>
                </c:pt>
                <c:pt idx="3">
                  <c:v>41.1</c:v>
                </c:pt>
                <c:pt idx="4">
                  <c:v>175.8</c:v>
                </c:pt>
                <c:pt idx="5">
                  <c:v>340.1</c:v>
                </c:pt>
                <c:pt idx="6">
                  <c:v>419.4</c:v>
                </c:pt>
                <c:pt idx="7">
                  <c:v>426.2</c:v>
                </c:pt>
                <c:pt idx="8">
                  <c:v>470.9</c:v>
                </c:pt>
                <c:pt idx="9">
                  <c:v>647.5</c:v>
                </c:pt>
                <c:pt idx="10">
                  <c:v>808.7</c:v>
                </c:pt>
                <c:pt idx="11">
                  <c:v>990.5</c:v>
                </c:pt>
                <c:pt idx="12">
                  <c:v>1010.3</c:v>
                </c:pt>
                <c:pt idx="13">
                  <c:v>940</c:v>
                </c:pt>
                <c:pt idx="14">
                  <c:v>886.2</c:v>
                </c:pt>
                <c:pt idx="15">
                  <c:v>1102.9000000000001</c:v>
                </c:pt>
                <c:pt idx="16">
                  <c:v>1371.4702269218199</c:v>
                </c:pt>
              </c:numCache>
            </c:numRef>
          </c:val>
          <c:extLst>
            <c:ext xmlns:c16="http://schemas.microsoft.com/office/drawing/2014/chart" uri="{C3380CC4-5D6E-409C-BE32-E72D297353CC}">
              <c16:uniqueId val="{00000002-AC23-44EB-BA08-90CA7F329F52}"/>
            </c:ext>
          </c:extLst>
        </c:ser>
        <c:ser>
          <c:idx val="1"/>
          <c:order val="1"/>
          <c:tx>
            <c:strRef>
              <c:f>'Figure 1'!$C$1</c:f>
              <c:strCache>
                <c:ptCount val="1"/>
                <c:pt idx="0">
                  <c:v>Кредиты от кредитных организаций</c:v>
                </c:pt>
              </c:strCache>
            </c:strRef>
          </c:tx>
          <c:spPr>
            <a:solidFill>
              <a:srgbClr val="DF5B45"/>
            </a:solidFill>
            <a:ln>
              <a:noFill/>
            </a:ln>
            <a:effectLst/>
          </c:spPr>
          <c:invertIfNegative val="0"/>
          <c:dPt>
            <c:idx val="16"/>
            <c:invertIfNegative val="0"/>
            <c:bubble3D val="0"/>
            <c:spPr>
              <a:solidFill>
                <a:srgbClr val="DF5B45"/>
              </a:solidFill>
              <a:ln>
                <a:solidFill>
                  <a:sysClr val="windowText" lastClr="000000"/>
                </a:solidFill>
              </a:ln>
              <a:effectLst/>
            </c:spPr>
            <c:extLst>
              <c:ext xmlns:c16="http://schemas.microsoft.com/office/drawing/2014/chart" uri="{C3380CC4-5D6E-409C-BE32-E72D297353CC}">
                <c16:uniqueId val="{00000004-AC23-44EB-BA08-90CA7F329F52}"/>
              </c:ext>
            </c:extLst>
          </c:dPt>
          <c:dLbls>
            <c:dLbl>
              <c:idx val="16"/>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extLst>
                <c:ext xmlns:c16="http://schemas.microsoft.com/office/drawing/2014/chart" uri="{C3380CC4-5D6E-409C-BE32-E72D297353CC}">
                  <c16:uniqueId val="{00000004-AC23-44EB-BA08-90CA7F329F52}"/>
                </c:ext>
              </c:extLst>
            </c:dLbl>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1'!$A$2:$A$18</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'Figure 1'!$C$2:$C$18</c:f>
              <c:numCache>
                <c:formatCode>0.0</c:formatCode>
                <c:ptCount val="17"/>
                <c:pt idx="0">
                  <c:v>87.3</c:v>
                </c:pt>
                <c:pt idx="1">
                  <c:v>108.5</c:v>
                </c:pt>
                <c:pt idx="2">
                  <c:v>139.80000000000001</c:v>
                </c:pt>
                <c:pt idx="3">
                  <c:v>167.6</c:v>
                </c:pt>
                <c:pt idx="4">
                  <c:v>216.9</c:v>
                </c:pt>
                <c:pt idx="5">
                  <c:v>200.4</c:v>
                </c:pt>
                <c:pt idx="6">
                  <c:v>282.8</c:v>
                </c:pt>
                <c:pt idx="7">
                  <c:v>421.1</c:v>
                </c:pt>
                <c:pt idx="8">
                  <c:v>673.2</c:v>
                </c:pt>
                <c:pt idx="9">
                  <c:v>860.3</c:v>
                </c:pt>
                <c:pt idx="10">
                  <c:v>933</c:v>
                </c:pt>
                <c:pt idx="11">
                  <c:v>808.5</c:v>
                </c:pt>
                <c:pt idx="12">
                  <c:v>667</c:v>
                </c:pt>
                <c:pt idx="13">
                  <c:v>636</c:v>
                </c:pt>
                <c:pt idx="14">
                  <c:v>575.79999999999995</c:v>
                </c:pt>
                <c:pt idx="15">
                  <c:v>568.1</c:v>
                </c:pt>
                <c:pt idx="16">
                  <c:v>257.56285198753</c:v>
                </c:pt>
              </c:numCache>
            </c:numRef>
          </c:val>
          <c:extLst>
            <c:ext xmlns:c16="http://schemas.microsoft.com/office/drawing/2014/chart" uri="{C3380CC4-5D6E-409C-BE32-E72D297353CC}">
              <c16:uniqueId val="{00000005-AC23-44EB-BA08-90CA7F329F52}"/>
            </c:ext>
          </c:extLst>
        </c:ser>
        <c:ser>
          <c:idx val="2"/>
          <c:order val="2"/>
          <c:tx>
            <c:strRef>
              <c:f>'Figure 1'!$D$1</c:f>
              <c:strCache>
                <c:ptCount val="1"/>
                <c:pt idx="0">
                  <c:v>Государственные ценные бумаги</c:v>
                </c:pt>
              </c:strCache>
            </c:strRef>
          </c:tx>
          <c:spPr>
            <a:solidFill>
              <a:srgbClr val="92D050"/>
            </a:solidFill>
            <a:ln>
              <a:noFill/>
            </a:ln>
            <a:effectLst/>
          </c:spPr>
          <c:invertIfNegative val="0"/>
          <c:dPt>
            <c:idx val="16"/>
            <c:invertIfNegative val="0"/>
            <c:bubble3D val="0"/>
            <c:spPr>
              <a:solidFill>
                <a:srgbClr val="92D050"/>
              </a:solidFill>
              <a:ln>
                <a:solidFill>
                  <a:sysClr val="windowText" lastClr="000000"/>
                </a:solidFill>
              </a:ln>
              <a:effectLst/>
            </c:spPr>
            <c:extLst>
              <c:ext xmlns:c16="http://schemas.microsoft.com/office/drawing/2014/chart" uri="{C3380CC4-5D6E-409C-BE32-E72D297353CC}">
                <c16:uniqueId val="{00000007-AC23-44EB-BA08-90CA7F329F52}"/>
              </c:ext>
            </c:extLst>
          </c:dPt>
          <c:dLbls>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1'!$A$2:$A$18</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'Figure 1'!$D$2:$D$18</c:f>
              <c:numCache>
                <c:formatCode>0.0</c:formatCode>
                <c:ptCount val="17"/>
                <c:pt idx="0">
                  <c:v>135.69999999999999</c:v>
                </c:pt>
                <c:pt idx="1">
                  <c:v>168.5</c:v>
                </c:pt>
                <c:pt idx="2">
                  <c:v>190.9</c:v>
                </c:pt>
                <c:pt idx="3">
                  <c:v>268.89999999999998</c:v>
                </c:pt>
                <c:pt idx="4">
                  <c:v>377.8</c:v>
                </c:pt>
                <c:pt idx="5">
                  <c:v>407.2</c:v>
                </c:pt>
                <c:pt idx="6">
                  <c:v>343.9</c:v>
                </c:pt>
                <c:pt idx="7">
                  <c:v>375.4</c:v>
                </c:pt>
                <c:pt idx="8">
                  <c:v>450.7</c:v>
                </c:pt>
                <c:pt idx="9">
                  <c:v>442.1</c:v>
                </c:pt>
                <c:pt idx="10">
                  <c:v>432.8</c:v>
                </c:pt>
                <c:pt idx="11">
                  <c:v>457.5</c:v>
                </c:pt>
                <c:pt idx="12">
                  <c:v>548.5</c:v>
                </c:pt>
                <c:pt idx="13">
                  <c:v>551.4</c:v>
                </c:pt>
                <c:pt idx="14">
                  <c:v>588.5</c:v>
                </c:pt>
                <c:pt idx="15">
                  <c:v>769.9</c:v>
                </c:pt>
                <c:pt idx="16">
                  <c:v>799.85446229999991</c:v>
                </c:pt>
              </c:numCache>
            </c:numRef>
          </c:val>
          <c:extLst>
            <c:ext xmlns:c16="http://schemas.microsoft.com/office/drawing/2014/chart" uri="{C3380CC4-5D6E-409C-BE32-E72D297353CC}">
              <c16:uniqueId val="{00000008-AC23-44EB-BA08-90CA7F329F52}"/>
            </c:ext>
          </c:extLst>
        </c:ser>
        <c:ser>
          <c:idx val="3"/>
          <c:order val="3"/>
          <c:tx>
            <c:strRef>
              <c:f>'Figure 1'!$E$1</c:f>
              <c:strCache>
                <c:ptCount val="1"/>
                <c:pt idx="0">
                  <c:v>Государственные гарантии</c:v>
                </c:pt>
              </c:strCache>
            </c:strRef>
          </c:tx>
          <c:spPr>
            <a:solidFill>
              <a:schemeClr val="accent4"/>
            </a:solidFill>
            <a:ln>
              <a:noFill/>
            </a:ln>
            <a:effectLst/>
          </c:spPr>
          <c:invertIfNegative val="0"/>
          <c:dPt>
            <c:idx val="16"/>
            <c:invertIfNegative val="0"/>
            <c:bubble3D val="0"/>
            <c:spPr>
              <a:solidFill>
                <a:srgbClr val="7030A0"/>
              </a:solidFill>
              <a:ln>
                <a:noFill/>
              </a:ln>
              <a:effectLst/>
            </c:spPr>
            <c:extLst>
              <c:ext xmlns:c16="http://schemas.microsoft.com/office/drawing/2014/chart" uri="{C3380CC4-5D6E-409C-BE32-E72D297353CC}">
                <c16:uniqueId val="{0000000A-AC23-44EB-BA08-90CA7F329F52}"/>
              </c:ext>
            </c:extLst>
          </c:dPt>
          <c:dLbls>
            <c:dLbl>
              <c:idx val="16"/>
              <c:layout>
                <c:manualLayout>
                  <c:x val="-2.0193325185268556E-3"/>
                  <c:y val="-4.14498457265322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C23-44EB-BA08-90CA7F329F52}"/>
                </c:ext>
              </c:extLst>
            </c:dLbl>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1'!$A$2:$A$18</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'Figure 1'!$E$2:$E$18</c:f>
              <c:numCache>
                <c:formatCode>0.0</c:formatCode>
                <c:ptCount val="17"/>
                <c:pt idx="0">
                  <c:v>86.8</c:v>
                </c:pt>
                <c:pt idx="1">
                  <c:v>73.900000000000006</c:v>
                </c:pt>
                <c:pt idx="2">
                  <c:v>97.7</c:v>
                </c:pt>
                <c:pt idx="3">
                  <c:v>123.3</c:v>
                </c:pt>
                <c:pt idx="4">
                  <c:v>120.2</c:v>
                </c:pt>
                <c:pt idx="5">
                  <c:v>115.8</c:v>
                </c:pt>
                <c:pt idx="6">
                  <c:v>108.5</c:v>
                </c:pt>
                <c:pt idx="7">
                  <c:v>111.5</c:v>
                </c:pt>
                <c:pt idx="8">
                  <c:v>124.2</c:v>
                </c:pt>
                <c:pt idx="9">
                  <c:v>111.3</c:v>
                </c:pt>
                <c:pt idx="10">
                  <c:v>103</c:v>
                </c:pt>
                <c:pt idx="11">
                  <c:v>88.3</c:v>
                </c:pt>
                <c:pt idx="12">
                  <c:v>81.5</c:v>
                </c:pt>
                <c:pt idx="13">
                  <c:v>71.5</c:v>
                </c:pt>
                <c:pt idx="14">
                  <c:v>55.4</c:v>
                </c:pt>
                <c:pt idx="15">
                  <c:v>48.4</c:v>
                </c:pt>
                <c:pt idx="16">
                  <c:v>39.27972143689</c:v>
                </c:pt>
              </c:numCache>
            </c:numRef>
          </c:val>
          <c:extLst>
            <c:ext xmlns:c16="http://schemas.microsoft.com/office/drawing/2014/chart" uri="{C3380CC4-5D6E-409C-BE32-E72D297353CC}">
              <c16:uniqueId val="{0000000B-AC23-44EB-BA08-90CA7F329F52}"/>
            </c:ext>
          </c:extLst>
        </c:ser>
        <c:dLbls>
          <c:showLegendKey val="0"/>
          <c:showVal val="0"/>
          <c:showCatName val="0"/>
          <c:showSerName val="0"/>
          <c:showPercent val="0"/>
          <c:showBubbleSize val="0"/>
        </c:dLbls>
        <c:gapWidth val="150"/>
        <c:overlap val="100"/>
        <c:axId val="595804384"/>
        <c:axId val="595804712"/>
      </c:barChart>
      <c:catAx>
        <c:axId val="59580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mn-lt"/>
                <a:ea typeface="+mn-ea"/>
                <a:cs typeface="+mn-cs"/>
              </a:defRPr>
            </a:pPr>
            <a:endParaRPr lang="ru-RU"/>
          </a:p>
        </c:txPr>
        <c:crossAx val="595804712"/>
        <c:crosses val="autoZero"/>
        <c:auto val="1"/>
        <c:lblAlgn val="ctr"/>
        <c:lblOffset val="100"/>
        <c:noMultiLvlLbl val="0"/>
      </c:catAx>
      <c:valAx>
        <c:axId val="595804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ru-RU" sz="1600" b="1" i="1" u="none" strike="noStrike" kern="1200" baseline="0" dirty="0" smtClean="0">
                    <a:solidFill>
                      <a:sysClr val="windowText" lastClr="000000"/>
                    </a:solidFill>
                    <a:latin typeface="+mn-lt"/>
                    <a:ea typeface="+mn-ea"/>
                    <a:cs typeface="+mn-cs"/>
                  </a:defRPr>
                </a:pPr>
                <a:r>
                  <a:rPr lang="ru-RU" sz="1600" b="1" i="1" u="none" strike="noStrike" kern="1200" baseline="0" dirty="0">
                    <a:solidFill>
                      <a:sysClr val="windowText" lastClr="000000"/>
                    </a:solidFill>
                    <a:latin typeface="+mn-lt"/>
                    <a:ea typeface="+mn-ea"/>
                    <a:cs typeface="+mn-cs"/>
                  </a:rPr>
                  <a:t>млрд руб.</a:t>
                </a:r>
              </a:p>
            </c:rich>
          </c:tx>
          <c:layout>
            <c:manualLayout>
              <c:xMode val="edge"/>
              <c:yMode val="edge"/>
              <c:x val="2.9406377849726926E-3"/>
              <c:y val="1.3575360339857382E-2"/>
            </c:manualLayout>
          </c:layout>
          <c:overlay val="0"/>
          <c:spPr>
            <a:noFill/>
            <a:ln>
              <a:noFill/>
            </a:ln>
            <a:effectLst/>
          </c:spPr>
          <c:txPr>
            <a:bodyPr rot="-5400000" spcFirstLastPara="1" vertOverflow="ellipsis" vert="horz" wrap="square" anchor="ctr" anchorCtr="1"/>
            <a:lstStyle/>
            <a:p>
              <a:pPr>
                <a:defRPr lang="ru-RU" sz="1600" b="1" i="1" u="none" strike="noStrike" kern="1200" baseline="0" dirty="0" smtClean="0">
                  <a:solidFill>
                    <a:sysClr val="windowText" lastClr="000000"/>
                  </a:solidFill>
                  <a:latin typeface="+mn-lt"/>
                  <a:ea typeface="+mn-ea"/>
                  <a:cs typeface="+mn-cs"/>
                </a:defRPr>
              </a:pPr>
              <a:endParaRPr lang="ru-RU"/>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1200" b="0" i="0" u="none" strike="noStrike" kern="1200" baseline="0">
                <a:solidFill>
                  <a:schemeClr val="tx1"/>
                </a:solidFill>
                <a:latin typeface="+mn-lt"/>
                <a:ea typeface="+mn-ea"/>
                <a:cs typeface="+mn-cs"/>
              </a:defRPr>
            </a:pPr>
            <a:endParaRPr lang="ru-RU"/>
          </a:p>
        </c:txPr>
        <c:crossAx val="59580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508221919498857E-2"/>
          <c:y val="3.0638941458567139E-2"/>
          <c:w val="0.94264210333919862"/>
          <c:h val="0.5602199086898848"/>
        </c:manualLayout>
      </c:layout>
      <c:lineChart>
        <c:grouping val="standard"/>
        <c:varyColors val="0"/>
        <c:ser>
          <c:idx val="0"/>
          <c:order val="0"/>
          <c:tx>
            <c:strRef>
              <c:f>Лист1!$C$1</c:f>
              <c:strCache>
                <c:ptCount val="1"/>
                <c:pt idx="0">
                  <c:v>Доходы всего</c:v>
                </c:pt>
              </c:strCache>
            </c:strRef>
          </c:tx>
          <c:spPr>
            <a:ln w="28575" cap="rnd">
              <a:solidFill>
                <a:schemeClr val="accent1"/>
              </a:solidFill>
              <a:round/>
            </a:ln>
            <a:effectLst/>
          </c:spPr>
          <c:marker>
            <c:symbol val="circle"/>
            <c:size val="5"/>
            <c:spPr>
              <a:solidFill>
                <a:sysClr val="window" lastClr="FFFFFF"/>
              </a:solidFill>
              <a:ln w="9525">
                <a:solidFill>
                  <a:schemeClr val="accent1"/>
                </a:solidFill>
              </a:ln>
              <a:effectLst/>
            </c:spPr>
          </c:marker>
          <c:cat>
            <c:multiLvlStrRef>
              <c:f>Лист1!$A$2:$B$87</c:f>
              <c:multiLvlStrCache>
                <c:ptCount val="86"/>
                <c:lvl>
                  <c:pt idx="0">
                    <c:v>Российская Федерация</c:v>
                  </c:pt>
                  <c:pt idx="1">
                    <c:v>Белгородская область</c:v>
                  </c:pt>
                  <c:pt idx="2">
                    <c:v>Брянская область</c:v>
                  </c:pt>
                  <c:pt idx="3">
                    <c:v>Владимирская область</c:v>
                  </c:pt>
                  <c:pt idx="4">
                    <c:v>Воронежская область</c:v>
                  </c:pt>
                  <c:pt idx="5">
                    <c:v>Ивановская область</c:v>
                  </c:pt>
                  <c:pt idx="6">
                    <c:v>Калужская область</c:v>
                  </c:pt>
                  <c:pt idx="7">
                    <c:v>Костромская область</c:v>
                  </c:pt>
                  <c:pt idx="8">
                    <c:v>Курская область</c:v>
                  </c:pt>
                  <c:pt idx="9">
                    <c:v>Липецкая область</c:v>
                  </c:pt>
                  <c:pt idx="10">
                    <c:v>Московская область</c:v>
                  </c:pt>
                  <c:pt idx="11">
                    <c:v>Орловская область</c:v>
                  </c:pt>
                  <c:pt idx="12">
                    <c:v>Рязанская область</c:v>
                  </c:pt>
                  <c:pt idx="13">
                    <c:v>Смоленская область</c:v>
                  </c:pt>
                  <c:pt idx="14">
                    <c:v>Тамбовская область</c:v>
                  </c:pt>
                  <c:pt idx="15">
                    <c:v>Тверская область</c:v>
                  </c:pt>
                  <c:pt idx="16">
                    <c:v>Тульская область</c:v>
                  </c:pt>
                  <c:pt idx="17">
                    <c:v>Ярославская область</c:v>
                  </c:pt>
                  <c:pt idx="18">
                    <c:v>г. Москва</c:v>
                  </c:pt>
                  <c:pt idx="19">
                    <c:v>Республика Карелия</c:v>
                  </c:pt>
                  <c:pt idx="20">
                    <c:v>Республика Коми</c:v>
                  </c:pt>
                  <c:pt idx="21">
                    <c:v>Архангельская область</c:v>
                  </c:pt>
                  <c:pt idx="22">
                    <c:v>Ненецкий автономный округ</c:v>
                  </c:pt>
                  <c:pt idx="23">
                    <c:v>Вологодская область</c:v>
                  </c:pt>
                  <c:pt idx="24">
                    <c:v>Калининградская область</c:v>
                  </c:pt>
                  <c:pt idx="25">
                    <c:v>Ленинградская область</c:v>
                  </c:pt>
                  <c:pt idx="26">
                    <c:v>Мурманская область</c:v>
                  </c:pt>
                  <c:pt idx="27">
                    <c:v>Новгородская область</c:v>
                  </c:pt>
                  <c:pt idx="28">
                    <c:v>Псковская область</c:v>
                  </c:pt>
                  <c:pt idx="29">
                    <c:v>г. Санкт-Петербург</c:v>
                  </c:pt>
                  <c:pt idx="30">
                    <c:v>Республика Адыгея</c:v>
                  </c:pt>
                  <c:pt idx="31">
                    <c:v>Республика Калмыкия</c:v>
                  </c:pt>
                  <c:pt idx="32">
                    <c:v>Республика Крым</c:v>
                  </c:pt>
                  <c:pt idx="33">
                    <c:v>Краснодарский край</c:v>
                  </c:pt>
                  <c:pt idx="34">
                    <c:v>Астраханская область</c:v>
                  </c:pt>
                  <c:pt idx="35">
                    <c:v>Волгоградская область</c:v>
                  </c:pt>
                  <c:pt idx="36">
                    <c:v>Ростовская область</c:v>
                  </c:pt>
                  <c:pt idx="37">
                    <c:v>г. Севастополь</c:v>
                  </c:pt>
                  <c:pt idx="38">
                    <c:v>Республика Дагестан</c:v>
                  </c:pt>
                  <c:pt idx="39">
                    <c:v>Республика Ингушетия </c:v>
                  </c:pt>
                  <c:pt idx="40">
                    <c:v>Кабардино-Балкарская Республика</c:v>
                  </c:pt>
                  <c:pt idx="41">
                    <c:v>Карачаево-Черкесская Республика</c:v>
                  </c:pt>
                  <c:pt idx="42">
                    <c:v>Республика Северная Осетия – Алания</c:v>
                  </c:pt>
                  <c:pt idx="43">
                    <c:v>Чеченская Республика </c:v>
                  </c:pt>
                  <c:pt idx="44">
                    <c:v>Ставропольский край</c:v>
                  </c:pt>
                  <c:pt idx="45">
                    <c:v>Республика Башкортостан</c:v>
                  </c:pt>
                  <c:pt idx="46">
                    <c:v>Республика Марий Эл</c:v>
                  </c:pt>
                  <c:pt idx="47">
                    <c:v>Республика Мордовия</c:v>
                  </c:pt>
                  <c:pt idx="48">
                    <c:v>Республика Татарстан</c:v>
                  </c:pt>
                  <c:pt idx="49">
                    <c:v>Удмуртская Республика</c:v>
                  </c:pt>
                  <c:pt idx="50">
                    <c:v>Чувашская Республика</c:v>
                  </c:pt>
                  <c:pt idx="51">
                    <c:v>Пермский край</c:v>
                  </c:pt>
                  <c:pt idx="52">
                    <c:v>Кировская область</c:v>
                  </c:pt>
                  <c:pt idx="53">
                    <c:v>Нижегородская область </c:v>
                  </c:pt>
                  <c:pt idx="54">
                    <c:v>Оренбургская область</c:v>
                  </c:pt>
                  <c:pt idx="55">
                    <c:v>Пензенская область</c:v>
                  </c:pt>
                  <c:pt idx="56">
                    <c:v>Самарская область</c:v>
                  </c:pt>
                  <c:pt idx="57">
                    <c:v>Саратовская область</c:v>
                  </c:pt>
                  <c:pt idx="58">
                    <c:v>Ульяновская область</c:v>
                  </c:pt>
                  <c:pt idx="59">
                    <c:v>Курганская область</c:v>
                  </c:pt>
                  <c:pt idx="60">
                    <c:v>Свердловская область </c:v>
                  </c:pt>
                  <c:pt idx="61">
                    <c:v>Тюменская область</c:v>
                  </c:pt>
                  <c:pt idx="62">
                    <c:v>Ханты-Мансийский автономный округ – Югра</c:v>
                  </c:pt>
                  <c:pt idx="63">
                    <c:v>Ямало-Ненецкий автономный округ</c:v>
                  </c:pt>
                  <c:pt idx="64">
                    <c:v>Челябинская область</c:v>
                  </c:pt>
                  <c:pt idx="65">
                    <c:v>Республика Алтай</c:v>
                  </c:pt>
                  <c:pt idx="66">
                    <c:v>Республика Тыва</c:v>
                  </c:pt>
                  <c:pt idx="67">
                    <c:v>Республика Хакасия</c:v>
                  </c:pt>
                  <c:pt idx="68">
                    <c:v>Алтайский край</c:v>
                  </c:pt>
                  <c:pt idx="69">
                    <c:v>Красноярский край</c:v>
                  </c:pt>
                  <c:pt idx="70">
                    <c:v>Иркутская область</c:v>
                  </c:pt>
                  <c:pt idx="71">
                    <c:v>Кемеровская область</c:v>
                  </c:pt>
                  <c:pt idx="72">
                    <c:v>Новосибирская область </c:v>
                  </c:pt>
                  <c:pt idx="73">
                    <c:v>Омская область</c:v>
                  </c:pt>
                  <c:pt idx="74">
                    <c:v>Томская область</c:v>
                  </c:pt>
                  <c:pt idx="75">
                    <c:v>Республика Бурятия</c:v>
                  </c:pt>
                  <c:pt idx="76">
                    <c:v>Республика Саха (Якутия)</c:v>
                  </c:pt>
                  <c:pt idx="77">
                    <c:v>Забайкальский край</c:v>
                  </c:pt>
                  <c:pt idx="78">
                    <c:v>Камчатский край</c:v>
                  </c:pt>
                  <c:pt idx="79">
                    <c:v>Приморский край</c:v>
                  </c:pt>
                  <c:pt idx="80">
                    <c:v>Хабаровский край </c:v>
                  </c:pt>
                  <c:pt idx="81">
                    <c:v>Амурская область</c:v>
                  </c:pt>
                  <c:pt idx="82">
                    <c:v>Магаданская область</c:v>
                  </c:pt>
                  <c:pt idx="83">
                    <c:v>Сахалинская область</c:v>
                  </c:pt>
                  <c:pt idx="84">
                    <c:v>Еврейская автономная область</c:v>
                  </c:pt>
                  <c:pt idx="85">
                    <c:v>Чукотский автономный округ</c:v>
                  </c:pt>
                </c:lvl>
                <c:lvl>
                  <c:pt idx="1">
                    <c:v>ЦФО</c:v>
                  </c:pt>
                  <c:pt idx="19">
                    <c:v>СЗФО</c:v>
                  </c:pt>
                  <c:pt idx="30">
                    <c:v>ЮФО</c:v>
                  </c:pt>
                  <c:pt idx="38">
                    <c:v>СКФО</c:v>
                  </c:pt>
                  <c:pt idx="45">
                    <c:v>ПФО</c:v>
                  </c:pt>
                  <c:pt idx="59">
                    <c:v>УФО</c:v>
                  </c:pt>
                  <c:pt idx="65">
                    <c:v>СФО</c:v>
                  </c:pt>
                  <c:pt idx="76">
                    <c:v>ДВФО</c:v>
                  </c:pt>
                </c:lvl>
              </c:multiLvlStrCache>
            </c:multiLvlStrRef>
          </c:cat>
          <c:val>
            <c:numRef>
              <c:f>Лист1!$C$2:$C$87</c:f>
              <c:numCache>
                <c:formatCode>0.0%</c:formatCode>
                <c:ptCount val="86"/>
                <c:pt idx="0">
                  <c:v>0.18280006755357281</c:v>
                </c:pt>
                <c:pt idx="1">
                  <c:v>0.42538991694554862</c:v>
                </c:pt>
                <c:pt idx="2">
                  <c:v>9.9697179533550395E-2</c:v>
                </c:pt>
                <c:pt idx="3">
                  <c:v>0.23702182623702894</c:v>
                </c:pt>
                <c:pt idx="4">
                  <c:v>0.1389853730441839</c:v>
                </c:pt>
                <c:pt idx="5">
                  <c:v>6.6325875150533564E-2</c:v>
                </c:pt>
                <c:pt idx="6">
                  <c:v>6.1839450850849964E-2</c:v>
                </c:pt>
                <c:pt idx="7">
                  <c:v>0.14642614908962948</c:v>
                </c:pt>
                <c:pt idx="8">
                  <c:v>0.38903225222215632</c:v>
                </c:pt>
                <c:pt idx="9">
                  <c:v>0.54360912146909479</c:v>
                </c:pt>
                <c:pt idx="10">
                  <c:v>0.15073085372665807</c:v>
                </c:pt>
                <c:pt idx="11">
                  <c:v>0.15033901665595617</c:v>
                </c:pt>
                <c:pt idx="12">
                  <c:v>0.18913150943168255</c:v>
                </c:pt>
                <c:pt idx="13">
                  <c:v>0.12311624060493664</c:v>
                </c:pt>
                <c:pt idx="14">
                  <c:v>0.11191767384700446</c:v>
                </c:pt>
                <c:pt idx="15">
                  <c:v>0.16554224162666609</c:v>
                </c:pt>
                <c:pt idx="16">
                  <c:v>0.17162133350953912</c:v>
                </c:pt>
                <c:pt idx="17">
                  <c:v>0.15080464605814758</c:v>
                </c:pt>
                <c:pt idx="18">
                  <c:v>0.16265988661882735</c:v>
                </c:pt>
                <c:pt idx="19">
                  <c:v>0.20577074569122344</c:v>
                </c:pt>
                <c:pt idx="20">
                  <c:v>0.1697002667348213</c:v>
                </c:pt>
                <c:pt idx="21">
                  <c:v>0.19679154335010907</c:v>
                </c:pt>
                <c:pt idx="22">
                  <c:v>0.32310834212403483</c:v>
                </c:pt>
                <c:pt idx="23">
                  <c:v>0.42842507378282546</c:v>
                </c:pt>
                <c:pt idx="24">
                  <c:v>-1.834605682429935E-2</c:v>
                </c:pt>
                <c:pt idx="25">
                  <c:v>6.105837873306097E-2</c:v>
                </c:pt>
                <c:pt idx="26">
                  <c:v>0.34832219392246144</c:v>
                </c:pt>
                <c:pt idx="27">
                  <c:v>0.31340676359249797</c:v>
                </c:pt>
                <c:pt idx="28">
                  <c:v>0.13752489418381653</c:v>
                </c:pt>
                <c:pt idx="29">
                  <c:v>0.25742627261493833</c:v>
                </c:pt>
                <c:pt idx="30">
                  <c:v>0.13324587172101543</c:v>
                </c:pt>
                <c:pt idx="31">
                  <c:v>2.9501690051114249E-2</c:v>
                </c:pt>
                <c:pt idx="32">
                  <c:v>-5.6017222928645305E-2</c:v>
                </c:pt>
                <c:pt idx="33">
                  <c:v>0.15199221425840226</c:v>
                </c:pt>
                <c:pt idx="34">
                  <c:v>0.20305204797404408</c:v>
                </c:pt>
                <c:pt idx="35">
                  <c:v>0.10039024239739769</c:v>
                </c:pt>
                <c:pt idx="36">
                  <c:v>0.16362588163309866</c:v>
                </c:pt>
                <c:pt idx="37">
                  <c:v>7.2249388016748295E-2</c:v>
                </c:pt>
                <c:pt idx="38">
                  <c:v>1.8703512751248041E-2</c:v>
                </c:pt>
                <c:pt idx="39">
                  <c:v>0.11014623338906859</c:v>
                </c:pt>
                <c:pt idx="40">
                  <c:v>2.1260877539521328E-2</c:v>
                </c:pt>
                <c:pt idx="41">
                  <c:v>0.12479813901983183</c:v>
                </c:pt>
                <c:pt idx="42">
                  <c:v>4.0447455778383379E-2</c:v>
                </c:pt>
                <c:pt idx="43">
                  <c:v>8.4490543101930493E-2</c:v>
                </c:pt>
                <c:pt idx="44">
                  <c:v>0.14208080621088759</c:v>
                </c:pt>
                <c:pt idx="45">
                  <c:v>0.11856098993168995</c:v>
                </c:pt>
                <c:pt idx="46">
                  <c:v>0.16652579046886617</c:v>
                </c:pt>
                <c:pt idx="47">
                  <c:v>0.15518966556603742</c:v>
                </c:pt>
                <c:pt idx="48">
                  <c:v>0.21065715157449794</c:v>
                </c:pt>
                <c:pt idx="49">
                  <c:v>0.21200374482856432</c:v>
                </c:pt>
                <c:pt idx="50">
                  <c:v>0.10170063577609123</c:v>
                </c:pt>
                <c:pt idx="51">
                  <c:v>0.36519562624762747</c:v>
                </c:pt>
                <c:pt idx="52">
                  <c:v>0.19477097458026771</c:v>
                </c:pt>
                <c:pt idx="53">
                  <c:v>0.15689649844983311</c:v>
                </c:pt>
                <c:pt idx="54">
                  <c:v>0.24978504191947781</c:v>
                </c:pt>
                <c:pt idx="55">
                  <c:v>8.359602664071164E-2</c:v>
                </c:pt>
                <c:pt idx="56">
                  <c:v>0.25704450390127542</c:v>
                </c:pt>
                <c:pt idx="57">
                  <c:v>0.13215937527934063</c:v>
                </c:pt>
                <c:pt idx="58">
                  <c:v>0.13996803134813618</c:v>
                </c:pt>
                <c:pt idx="59">
                  <c:v>0.13459407497444964</c:v>
                </c:pt>
                <c:pt idx="60">
                  <c:v>0.25399362857119923</c:v>
                </c:pt>
                <c:pt idx="61">
                  <c:v>0.47690332847316963</c:v>
                </c:pt>
                <c:pt idx="62">
                  <c:v>4.9381149547780279E-2</c:v>
                </c:pt>
                <c:pt idx="63">
                  <c:v>0.27189598619337829</c:v>
                </c:pt>
                <c:pt idx="64">
                  <c:v>0.38580033488561072</c:v>
                </c:pt>
                <c:pt idx="65">
                  <c:v>5.8094538480933489E-2</c:v>
                </c:pt>
                <c:pt idx="66">
                  <c:v>0.1025569372434032</c:v>
                </c:pt>
                <c:pt idx="67">
                  <c:v>0.26789451105429807</c:v>
                </c:pt>
                <c:pt idx="68">
                  <c:v>0.1233982846353523</c:v>
                </c:pt>
                <c:pt idx="69">
                  <c:v>0.37091253397578505</c:v>
                </c:pt>
                <c:pt idx="70">
                  <c:v>0.21837704977151851</c:v>
                </c:pt>
                <c:pt idx="71">
                  <c:v>0.43378187884063735</c:v>
                </c:pt>
                <c:pt idx="72">
                  <c:v>0.22081108368543245</c:v>
                </c:pt>
                <c:pt idx="73">
                  <c:v>0.10209848443878822</c:v>
                </c:pt>
                <c:pt idx="74">
                  <c:v>0.1333429808917872</c:v>
                </c:pt>
                <c:pt idx="75">
                  <c:v>0.12419659250235227</c:v>
                </c:pt>
                <c:pt idx="76">
                  <c:v>0.28425166548636827</c:v>
                </c:pt>
                <c:pt idx="77">
                  <c:v>0.18565270890040253</c:v>
                </c:pt>
                <c:pt idx="78">
                  <c:v>8.9834659749619128E-2</c:v>
                </c:pt>
                <c:pt idx="79">
                  <c:v>0.15981562460111509</c:v>
                </c:pt>
                <c:pt idx="80">
                  <c:v>9.7494889566428045E-2</c:v>
                </c:pt>
                <c:pt idx="81">
                  <c:v>0.12889258614047527</c:v>
                </c:pt>
                <c:pt idx="82">
                  <c:v>8.4300013190611756E-2</c:v>
                </c:pt>
                <c:pt idx="83">
                  <c:v>1.7688376074736833E-2</c:v>
                </c:pt>
                <c:pt idx="84">
                  <c:v>0.16325290654197633</c:v>
                </c:pt>
                <c:pt idx="85">
                  <c:v>-1.1544552893296922E-2</c:v>
                </c:pt>
              </c:numCache>
            </c:numRef>
          </c:val>
          <c:smooth val="0"/>
          <c:extLst>
            <c:ext xmlns:c16="http://schemas.microsoft.com/office/drawing/2014/chart" uri="{C3380CC4-5D6E-409C-BE32-E72D297353CC}">
              <c16:uniqueId val="{00000000-D492-4399-A7DB-10984FC1B65C}"/>
            </c:ext>
          </c:extLst>
        </c:ser>
        <c:ser>
          <c:idx val="1"/>
          <c:order val="1"/>
          <c:tx>
            <c:strRef>
              <c:f>Лист1!$D$1</c:f>
              <c:strCache>
                <c:ptCount val="1"/>
                <c:pt idx="0">
                  <c:v>Расходы всего</c:v>
                </c:pt>
              </c:strCache>
            </c:strRef>
          </c:tx>
          <c:spPr>
            <a:ln w="28575" cap="rnd">
              <a:solidFill>
                <a:srgbClr val="C00000"/>
              </a:solidFill>
              <a:round/>
            </a:ln>
            <a:effectLst/>
          </c:spPr>
          <c:marker>
            <c:symbol val="circle"/>
            <c:size val="5"/>
            <c:spPr>
              <a:solidFill>
                <a:sysClr val="window" lastClr="FFFFFF"/>
              </a:solidFill>
              <a:ln w="9525">
                <a:solidFill>
                  <a:srgbClr val="C00000"/>
                </a:solidFill>
              </a:ln>
              <a:effectLst/>
            </c:spPr>
          </c:marker>
          <c:cat>
            <c:multiLvlStrRef>
              <c:f>Лист1!$A$2:$B$87</c:f>
              <c:multiLvlStrCache>
                <c:ptCount val="86"/>
                <c:lvl>
                  <c:pt idx="0">
                    <c:v>Российская Федерация</c:v>
                  </c:pt>
                  <c:pt idx="1">
                    <c:v>Белгородская область</c:v>
                  </c:pt>
                  <c:pt idx="2">
                    <c:v>Брянская область</c:v>
                  </c:pt>
                  <c:pt idx="3">
                    <c:v>Владимирская область</c:v>
                  </c:pt>
                  <c:pt idx="4">
                    <c:v>Воронежская область</c:v>
                  </c:pt>
                  <c:pt idx="5">
                    <c:v>Ивановская область</c:v>
                  </c:pt>
                  <c:pt idx="6">
                    <c:v>Калужская область</c:v>
                  </c:pt>
                  <c:pt idx="7">
                    <c:v>Костромская область</c:v>
                  </c:pt>
                  <c:pt idx="8">
                    <c:v>Курская область</c:v>
                  </c:pt>
                  <c:pt idx="9">
                    <c:v>Липецкая область</c:v>
                  </c:pt>
                  <c:pt idx="10">
                    <c:v>Московская область</c:v>
                  </c:pt>
                  <c:pt idx="11">
                    <c:v>Орловская область</c:v>
                  </c:pt>
                  <c:pt idx="12">
                    <c:v>Рязанская область</c:v>
                  </c:pt>
                  <c:pt idx="13">
                    <c:v>Смоленская область</c:v>
                  </c:pt>
                  <c:pt idx="14">
                    <c:v>Тамбовская область</c:v>
                  </c:pt>
                  <c:pt idx="15">
                    <c:v>Тверская область</c:v>
                  </c:pt>
                  <c:pt idx="16">
                    <c:v>Тульская область</c:v>
                  </c:pt>
                  <c:pt idx="17">
                    <c:v>Ярославская область</c:v>
                  </c:pt>
                  <c:pt idx="18">
                    <c:v>г. Москва</c:v>
                  </c:pt>
                  <c:pt idx="19">
                    <c:v>Республика Карелия</c:v>
                  </c:pt>
                  <c:pt idx="20">
                    <c:v>Республика Коми</c:v>
                  </c:pt>
                  <c:pt idx="21">
                    <c:v>Архангельская область</c:v>
                  </c:pt>
                  <c:pt idx="22">
                    <c:v>Ненецкий автономный округ</c:v>
                  </c:pt>
                  <c:pt idx="23">
                    <c:v>Вологодская область</c:v>
                  </c:pt>
                  <c:pt idx="24">
                    <c:v>Калининградская область</c:v>
                  </c:pt>
                  <c:pt idx="25">
                    <c:v>Ленинградская область</c:v>
                  </c:pt>
                  <c:pt idx="26">
                    <c:v>Мурманская область</c:v>
                  </c:pt>
                  <c:pt idx="27">
                    <c:v>Новгородская область</c:v>
                  </c:pt>
                  <c:pt idx="28">
                    <c:v>Псковская область</c:v>
                  </c:pt>
                  <c:pt idx="29">
                    <c:v>г. Санкт-Петербург</c:v>
                  </c:pt>
                  <c:pt idx="30">
                    <c:v>Республика Адыгея</c:v>
                  </c:pt>
                  <c:pt idx="31">
                    <c:v>Республика Калмыкия</c:v>
                  </c:pt>
                  <c:pt idx="32">
                    <c:v>Республика Крым</c:v>
                  </c:pt>
                  <c:pt idx="33">
                    <c:v>Краснодарский край</c:v>
                  </c:pt>
                  <c:pt idx="34">
                    <c:v>Астраханская область</c:v>
                  </c:pt>
                  <c:pt idx="35">
                    <c:v>Волгоградская область</c:v>
                  </c:pt>
                  <c:pt idx="36">
                    <c:v>Ростовская область</c:v>
                  </c:pt>
                  <c:pt idx="37">
                    <c:v>г. Севастополь</c:v>
                  </c:pt>
                  <c:pt idx="38">
                    <c:v>Республика Дагестан</c:v>
                  </c:pt>
                  <c:pt idx="39">
                    <c:v>Республика Ингушетия </c:v>
                  </c:pt>
                  <c:pt idx="40">
                    <c:v>Кабардино-Балкарская Республика</c:v>
                  </c:pt>
                  <c:pt idx="41">
                    <c:v>Карачаево-Черкесская Республика</c:v>
                  </c:pt>
                  <c:pt idx="42">
                    <c:v>Республика Северная Осетия – Алания</c:v>
                  </c:pt>
                  <c:pt idx="43">
                    <c:v>Чеченская Республика </c:v>
                  </c:pt>
                  <c:pt idx="44">
                    <c:v>Ставропольский край</c:v>
                  </c:pt>
                  <c:pt idx="45">
                    <c:v>Республика Башкортостан</c:v>
                  </c:pt>
                  <c:pt idx="46">
                    <c:v>Республика Марий Эл</c:v>
                  </c:pt>
                  <c:pt idx="47">
                    <c:v>Республика Мордовия</c:v>
                  </c:pt>
                  <c:pt idx="48">
                    <c:v>Республика Татарстан</c:v>
                  </c:pt>
                  <c:pt idx="49">
                    <c:v>Удмуртская Республика</c:v>
                  </c:pt>
                  <c:pt idx="50">
                    <c:v>Чувашская Республика</c:v>
                  </c:pt>
                  <c:pt idx="51">
                    <c:v>Пермский край</c:v>
                  </c:pt>
                  <c:pt idx="52">
                    <c:v>Кировская область</c:v>
                  </c:pt>
                  <c:pt idx="53">
                    <c:v>Нижегородская область </c:v>
                  </c:pt>
                  <c:pt idx="54">
                    <c:v>Оренбургская область</c:v>
                  </c:pt>
                  <c:pt idx="55">
                    <c:v>Пензенская область</c:v>
                  </c:pt>
                  <c:pt idx="56">
                    <c:v>Самарская область</c:v>
                  </c:pt>
                  <c:pt idx="57">
                    <c:v>Саратовская область</c:v>
                  </c:pt>
                  <c:pt idx="58">
                    <c:v>Ульяновская область</c:v>
                  </c:pt>
                  <c:pt idx="59">
                    <c:v>Курганская область</c:v>
                  </c:pt>
                  <c:pt idx="60">
                    <c:v>Свердловская область </c:v>
                  </c:pt>
                  <c:pt idx="61">
                    <c:v>Тюменская область</c:v>
                  </c:pt>
                  <c:pt idx="62">
                    <c:v>Ханты-Мансийский автономный округ – Югра</c:v>
                  </c:pt>
                  <c:pt idx="63">
                    <c:v>Ямало-Ненецкий автономный округ</c:v>
                  </c:pt>
                  <c:pt idx="64">
                    <c:v>Челябинская область</c:v>
                  </c:pt>
                  <c:pt idx="65">
                    <c:v>Республика Алтай</c:v>
                  </c:pt>
                  <c:pt idx="66">
                    <c:v>Республика Тыва</c:v>
                  </c:pt>
                  <c:pt idx="67">
                    <c:v>Республика Хакасия</c:v>
                  </c:pt>
                  <c:pt idx="68">
                    <c:v>Алтайский край</c:v>
                  </c:pt>
                  <c:pt idx="69">
                    <c:v>Красноярский край</c:v>
                  </c:pt>
                  <c:pt idx="70">
                    <c:v>Иркутская область</c:v>
                  </c:pt>
                  <c:pt idx="71">
                    <c:v>Кемеровская область</c:v>
                  </c:pt>
                  <c:pt idx="72">
                    <c:v>Новосибирская область </c:v>
                  </c:pt>
                  <c:pt idx="73">
                    <c:v>Омская область</c:v>
                  </c:pt>
                  <c:pt idx="74">
                    <c:v>Томская область</c:v>
                  </c:pt>
                  <c:pt idx="75">
                    <c:v>Республика Бурятия</c:v>
                  </c:pt>
                  <c:pt idx="76">
                    <c:v>Республика Саха (Якутия)</c:v>
                  </c:pt>
                  <c:pt idx="77">
                    <c:v>Забайкальский край</c:v>
                  </c:pt>
                  <c:pt idx="78">
                    <c:v>Камчатский край</c:v>
                  </c:pt>
                  <c:pt idx="79">
                    <c:v>Приморский край</c:v>
                  </c:pt>
                  <c:pt idx="80">
                    <c:v>Хабаровский край </c:v>
                  </c:pt>
                  <c:pt idx="81">
                    <c:v>Амурская область</c:v>
                  </c:pt>
                  <c:pt idx="82">
                    <c:v>Магаданская область</c:v>
                  </c:pt>
                  <c:pt idx="83">
                    <c:v>Сахалинская область</c:v>
                  </c:pt>
                  <c:pt idx="84">
                    <c:v>Еврейская автономная область</c:v>
                  </c:pt>
                  <c:pt idx="85">
                    <c:v>Чукотский автономный округ</c:v>
                  </c:pt>
                </c:lvl>
                <c:lvl>
                  <c:pt idx="1">
                    <c:v>ЦФО</c:v>
                  </c:pt>
                  <c:pt idx="19">
                    <c:v>СЗФО</c:v>
                  </c:pt>
                  <c:pt idx="30">
                    <c:v>ЮФО</c:v>
                  </c:pt>
                  <c:pt idx="38">
                    <c:v>СКФО</c:v>
                  </c:pt>
                  <c:pt idx="45">
                    <c:v>ПФО</c:v>
                  </c:pt>
                  <c:pt idx="59">
                    <c:v>УФО</c:v>
                  </c:pt>
                  <c:pt idx="65">
                    <c:v>СФО</c:v>
                  </c:pt>
                  <c:pt idx="76">
                    <c:v>ДВФО</c:v>
                  </c:pt>
                </c:lvl>
              </c:multiLvlStrCache>
            </c:multiLvlStrRef>
          </c:cat>
          <c:val>
            <c:numRef>
              <c:f>Лист1!$D$2:$D$87</c:f>
              <c:numCache>
                <c:formatCode>0.0%</c:formatCode>
                <c:ptCount val="86"/>
                <c:pt idx="0">
                  <c:v>7.9476611668924058E-2</c:v>
                </c:pt>
                <c:pt idx="1">
                  <c:v>0.12943187455859473</c:v>
                </c:pt>
                <c:pt idx="2">
                  <c:v>6.4422241833578475E-2</c:v>
                </c:pt>
                <c:pt idx="3">
                  <c:v>0.14764529996919196</c:v>
                </c:pt>
                <c:pt idx="4">
                  <c:v>5.1632777508139105E-2</c:v>
                </c:pt>
                <c:pt idx="5">
                  <c:v>1.0376971617954256E-2</c:v>
                </c:pt>
                <c:pt idx="6">
                  <c:v>-2.3864553126349497E-2</c:v>
                </c:pt>
                <c:pt idx="7">
                  <c:v>0.12967129561148982</c:v>
                </c:pt>
                <c:pt idx="8">
                  <c:v>0.24078728868319343</c:v>
                </c:pt>
                <c:pt idx="9">
                  <c:v>5.0828868490130574E-2</c:v>
                </c:pt>
                <c:pt idx="10">
                  <c:v>-1.1407272037869731E-2</c:v>
                </c:pt>
                <c:pt idx="11">
                  <c:v>2.827081554273625E-2</c:v>
                </c:pt>
                <c:pt idx="12">
                  <c:v>0.13694764338122489</c:v>
                </c:pt>
                <c:pt idx="13">
                  <c:v>-2.4638242331488702E-2</c:v>
                </c:pt>
                <c:pt idx="14">
                  <c:v>2.9430165461440616E-2</c:v>
                </c:pt>
                <c:pt idx="15">
                  <c:v>0.1587665768994635</c:v>
                </c:pt>
                <c:pt idx="16">
                  <c:v>9.8658912769876261E-2</c:v>
                </c:pt>
                <c:pt idx="17">
                  <c:v>7.4177098530226582E-2</c:v>
                </c:pt>
                <c:pt idx="18">
                  <c:v>0.14610648085299527</c:v>
                </c:pt>
                <c:pt idx="19">
                  <c:v>2.8493033885491847E-2</c:v>
                </c:pt>
                <c:pt idx="20">
                  <c:v>4.7002121020922605E-3</c:v>
                </c:pt>
                <c:pt idx="21">
                  <c:v>7.2880478316993624E-2</c:v>
                </c:pt>
                <c:pt idx="22">
                  <c:v>0.14032294828820446</c:v>
                </c:pt>
                <c:pt idx="23">
                  <c:v>8.0672094101149838E-2</c:v>
                </c:pt>
                <c:pt idx="24">
                  <c:v>-6.3529909418619912E-2</c:v>
                </c:pt>
                <c:pt idx="25">
                  <c:v>2.4293616060452106E-2</c:v>
                </c:pt>
                <c:pt idx="26">
                  <c:v>0.16459589726197366</c:v>
                </c:pt>
                <c:pt idx="27">
                  <c:v>7.557962225481818E-2</c:v>
                </c:pt>
                <c:pt idx="28">
                  <c:v>5.4283538203047765E-2</c:v>
                </c:pt>
                <c:pt idx="29">
                  <c:v>0.1213124572636457</c:v>
                </c:pt>
                <c:pt idx="30">
                  <c:v>4.6979119803449931E-2</c:v>
                </c:pt>
                <c:pt idx="31">
                  <c:v>-7.0140321680722817E-4</c:v>
                </c:pt>
                <c:pt idx="32">
                  <c:v>-1.7737889425914699E-2</c:v>
                </c:pt>
                <c:pt idx="33">
                  <c:v>3.001648343254959E-2</c:v>
                </c:pt>
                <c:pt idx="34">
                  <c:v>9.3358810880996845E-2</c:v>
                </c:pt>
                <c:pt idx="35">
                  <c:v>7.1121008077323911E-2</c:v>
                </c:pt>
                <c:pt idx="36">
                  <c:v>0.10605208679759581</c:v>
                </c:pt>
                <c:pt idx="37">
                  <c:v>0.1675348724172081</c:v>
                </c:pt>
                <c:pt idx="38">
                  <c:v>2.4740360199426714E-3</c:v>
                </c:pt>
                <c:pt idx="39">
                  <c:v>9.3298184093786318E-2</c:v>
                </c:pt>
                <c:pt idx="40">
                  <c:v>3.1051324716303785E-2</c:v>
                </c:pt>
                <c:pt idx="41">
                  <c:v>9.7604359887007996E-2</c:v>
                </c:pt>
                <c:pt idx="42">
                  <c:v>2.7075933424139942E-2</c:v>
                </c:pt>
                <c:pt idx="43">
                  <c:v>9.3081642903489303E-2</c:v>
                </c:pt>
                <c:pt idx="44">
                  <c:v>4.6901085278254762E-2</c:v>
                </c:pt>
                <c:pt idx="45">
                  <c:v>-1.6040899871175407E-2</c:v>
                </c:pt>
                <c:pt idx="46">
                  <c:v>7.9290627333402197E-2</c:v>
                </c:pt>
                <c:pt idx="47">
                  <c:v>0.11958306251855744</c:v>
                </c:pt>
                <c:pt idx="48">
                  <c:v>8.3980647804921205E-2</c:v>
                </c:pt>
                <c:pt idx="49">
                  <c:v>7.5534992382680022E-2</c:v>
                </c:pt>
                <c:pt idx="50">
                  <c:v>0.10076020870820335</c:v>
                </c:pt>
                <c:pt idx="51">
                  <c:v>4.0257423635357448E-2</c:v>
                </c:pt>
                <c:pt idx="52">
                  <c:v>0.1119059420840034</c:v>
                </c:pt>
                <c:pt idx="53">
                  <c:v>7.5290301229307355E-2</c:v>
                </c:pt>
                <c:pt idx="54">
                  <c:v>7.2169490388444002E-2</c:v>
                </c:pt>
                <c:pt idx="55">
                  <c:v>1.9803722194859708E-2</c:v>
                </c:pt>
                <c:pt idx="56">
                  <c:v>0.13386801986950814</c:v>
                </c:pt>
                <c:pt idx="57">
                  <c:v>6.7058072860830098E-2</c:v>
                </c:pt>
                <c:pt idx="58">
                  <c:v>0.10449728131202107</c:v>
                </c:pt>
                <c:pt idx="59">
                  <c:v>0.10875573600081578</c:v>
                </c:pt>
                <c:pt idx="60">
                  <c:v>8.8538952550234917E-2</c:v>
                </c:pt>
                <c:pt idx="61">
                  <c:v>6.8254807482942326E-2</c:v>
                </c:pt>
                <c:pt idx="62">
                  <c:v>1.0491308162090984E-2</c:v>
                </c:pt>
                <c:pt idx="63">
                  <c:v>-7.7166192714139825E-3</c:v>
                </c:pt>
                <c:pt idx="64">
                  <c:v>1.9681268599390345E-2</c:v>
                </c:pt>
                <c:pt idx="65">
                  <c:v>2.4756728366498004E-2</c:v>
                </c:pt>
                <c:pt idx="66">
                  <c:v>0.10555124095831303</c:v>
                </c:pt>
                <c:pt idx="67">
                  <c:v>6.416568800306699E-2</c:v>
                </c:pt>
                <c:pt idx="68">
                  <c:v>0.11096683723188083</c:v>
                </c:pt>
                <c:pt idx="69">
                  <c:v>7.1535984628078308E-2</c:v>
                </c:pt>
                <c:pt idx="70">
                  <c:v>5.2539097135184898E-2</c:v>
                </c:pt>
                <c:pt idx="71">
                  <c:v>-1.9007971573416715E-2</c:v>
                </c:pt>
                <c:pt idx="72">
                  <c:v>0.11603887343624431</c:v>
                </c:pt>
                <c:pt idx="73">
                  <c:v>0.10622750644059975</c:v>
                </c:pt>
                <c:pt idx="74">
                  <c:v>5.2707242788083253E-2</c:v>
                </c:pt>
                <c:pt idx="75">
                  <c:v>0.10562213730770442</c:v>
                </c:pt>
                <c:pt idx="76">
                  <c:v>0.15668354406611118</c:v>
                </c:pt>
                <c:pt idx="77">
                  <c:v>0.15213998584540755</c:v>
                </c:pt>
                <c:pt idx="78">
                  <c:v>5.6291959423610205E-2</c:v>
                </c:pt>
                <c:pt idx="79">
                  <c:v>4.0249251344945725E-2</c:v>
                </c:pt>
                <c:pt idx="80">
                  <c:v>1.7935835019112334E-2</c:v>
                </c:pt>
                <c:pt idx="81">
                  <c:v>0.20812529942339841</c:v>
                </c:pt>
                <c:pt idx="82">
                  <c:v>8.6204240059775117E-2</c:v>
                </c:pt>
                <c:pt idx="83">
                  <c:v>-8.087527286559848E-2</c:v>
                </c:pt>
                <c:pt idx="84">
                  <c:v>7.8791236081814153E-2</c:v>
                </c:pt>
                <c:pt idx="85">
                  <c:v>0.14232387362952958</c:v>
                </c:pt>
              </c:numCache>
            </c:numRef>
          </c:val>
          <c:smooth val="0"/>
          <c:extLst>
            <c:ext xmlns:c16="http://schemas.microsoft.com/office/drawing/2014/chart" uri="{C3380CC4-5D6E-409C-BE32-E72D297353CC}">
              <c16:uniqueId val="{00000001-D492-4399-A7DB-10984FC1B65C}"/>
            </c:ext>
          </c:extLst>
        </c:ser>
        <c:dLbls>
          <c:showLegendKey val="0"/>
          <c:showVal val="0"/>
          <c:showCatName val="0"/>
          <c:showSerName val="0"/>
          <c:showPercent val="0"/>
          <c:showBubbleSize val="0"/>
        </c:dLbls>
        <c:marker val="1"/>
        <c:smooth val="0"/>
        <c:axId val="2058657743"/>
        <c:axId val="2058651087"/>
      </c:lineChart>
      <c:catAx>
        <c:axId val="20586577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mn-lt"/>
                <a:ea typeface="+mn-ea"/>
                <a:cs typeface="Times New Roman" panose="02020603050405020304" pitchFamily="18" charset="0"/>
              </a:defRPr>
            </a:pPr>
            <a:endParaRPr lang="ru-RU"/>
          </a:p>
        </c:txPr>
        <c:crossAx val="2058651087"/>
        <c:crosses val="autoZero"/>
        <c:auto val="1"/>
        <c:lblAlgn val="ctr"/>
        <c:lblOffset val="100"/>
        <c:noMultiLvlLbl val="0"/>
      </c:catAx>
      <c:valAx>
        <c:axId val="20586510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ysClr val="window" lastClr="FFFFFF">
                <a:lumMod val="65000"/>
              </a:sys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Times New Roman" panose="02020603050405020304" pitchFamily="18" charset="0"/>
              </a:defRPr>
            </a:pPr>
            <a:endParaRPr lang="ru-RU"/>
          </a:p>
        </c:txPr>
        <c:crossAx val="2058657743"/>
        <c:crosses val="autoZero"/>
        <c:crossBetween val="between"/>
      </c:valAx>
      <c:spPr>
        <a:noFill/>
        <a:ln>
          <a:noFill/>
        </a:ln>
        <a:effectLst/>
      </c:spPr>
    </c:plotArea>
    <c:legend>
      <c:legendPos val="b"/>
      <c:layout>
        <c:manualLayout>
          <c:xMode val="edge"/>
          <c:yMode val="edge"/>
          <c:x val="0.35513970234605818"/>
          <c:y val="0.94963260685193762"/>
          <c:w val="0.28972059530788363"/>
          <c:h val="4.8655719255188447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Times New Roman" panose="02020603050405020304" pitchFamily="18" charset="0"/>
            </a:defRPr>
          </a:pPr>
          <a:endParaRPr lang="ru-RU"/>
        </a:p>
      </c:txPr>
    </c:legend>
    <c:plotVisOnly val="1"/>
    <c:dispBlanksAs val="gap"/>
    <c:showDLblsOverMax val="0"/>
    <c:extLst/>
  </c:chart>
  <c:spPr>
    <a:solidFill>
      <a:schemeClr val="bg1"/>
    </a:solidFill>
    <a:ln w="9525" cap="flat" cmpd="sng" algn="ctr">
      <a:solidFill>
        <a:schemeClr val="tx1">
          <a:lumMod val="15000"/>
          <a:lumOff val="85000"/>
        </a:schemeClr>
      </a:solidFill>
      <a:round/>
    </a:ln>
    <a:effectLst/>
  </c:spPr>
  <c:txPr>
    <a:bodyPr/>
    <a:lstStyle/>
    <a:p>
      <a:pPr>
        <a:defRPr sz="600">
          <a:solidFill>
            <a:sysClr val="windowText" lastClr="000000"/>
          </a:solidFill>
          <a:latin typeface="+mn-lt"/>
          <a:cs typeface="Times New Roman" panose="02020603050405020304" pitchFamily="18" charset="0"/>
        </a:defRPr>
      </a:pPr>
      <a:endParaRPr lang="ru-RU"/>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215886807252542E-2"/>
          <c:y val="7.7089760084602985E-2"/>
          <c:w val="0.88388459048243051"/>
          <c:h val="0.64741385031351473"/>
        </c:manualLayout>
      </c:layout>
      <c:lineChart>
        <c:grouping val="standard"/>
        <c:varyColors val="0"/>
        <c:ser>
          <c:idx val="0"/>
          <c:order val="0"/>
          <c:tx>
            <c:strRef>
              <c:f>Лист1!$C$1</c:f>
              <c:strCache>
                <c:ptCount val="1"/>
                <c:pt idx="0">
                  <c:v>Налог на прибыль организаций</c:v>
                </c:pt>
              </c:strCache>
            </c:strRef>
          </c:tx>
          <c:spPr>
            <a:ln w="28575" cap="rnd">
              <a:solidFill>
                <a:schemeClr val="accent1"/>
              </a:solidFill>
              <a:round/>
            </a:ln>
            <a:effectLst/>
          </c:spPr>
          <c:marker>
            <c:symbol val="circle"/>
            <c:size val="5"/>
            <c:spPr>
              <a:solidFill>
                <a:sysClr val="window" lastClr="FFFFFF"/>
              </a:solidFill>
              <a:ln w="9525">
                <a:solidFill>
                  <a:schemeClr val="accent1"/>
                </a:solidFill>
              </a:ln>
              <a:effectLst/>
            </c:spPr>
          </c:marker>
          <c:cat>
            <c:multiLvlStrRef>
              <c:f>Лист1!$A$2:$B$87</c:f>
              <c:multiLvlStrCache>
                <c:ptCount val="86"/>
                <c:lvl>
                  <c:pt idx="0">
                    <c:v>Российская Федерация</c:v>
                  </c:pt>
                  <c:pt idx="1">
                    <c:v>Белгородская область</c:v>
                  </c:pt>
                  <c:pt idx="2">
                    <c:v>Брянская область</c:v>
                  </c:pt>
                  <c:pt idx="3">
                    <c:v>Владимирская область</c:v>
                  </c:pt>
                  <c:pt idx="4">
                    <c:v>Воронежская область</c:v>
                  </c:pt>
                  <c:pt idx="5">
                    <c:v>Ивановская область</c:v>
                  </c:pt>
                  <c:pt idx="6">
                    <c:v>Калужская область</c:v>
                  </c:pt>
                  <c:pt idx="7">
                    <c:v>Костромская область</c:v>
                  </c:pt>
                  <c:pt idx="8">
                    <c:v>Курская область</c:v>
                  </c:pt>
                  <c:pt idx="9">
                    <c:v>Липецкая область</c:v>
                  </c:pt>
                  <c:pt idx="10">
                    <c:v>Московская область</c:v>
                  </c:pt>
                  <c:pt idx="11">
                    <c:v>Орловская область</c:v>
                  </c:pt>
                  <c:pt idx="12">
                    <c:v>Рязанская область</c:v>
                  </c:pt>
                  <c:pt idx="13">
                    <c:v>Смоленская область</c:v>
                  </c:pt>
                  <c:pt idx="14">
                    <c:v>Тамбовская область</c:v>
                  </c:pt>
                  <c:pt idx="15">
                    <c:v>Тверская область</c:v>
                  </c:pt>
                  <c:pt idx="16">
                    <c:v>Тульская область</c:v>
                  </c:pt>
                  <c:pt idx="17">
                    <c:v>Ярославская область</c:v>
                  </c:pt>
                  <c:pt idx="18">
                    <c:v>г. Москва</c:v>
                  </c:pt>
                  <c:pt idx="19">
                    <c:v>Республика Карелия</c:v>
                  </c:pt>
                  <c:pt idx="20">
                    <c:v>Республика Коми</c:v>
                  </c:pt>
                  <c:pt idx="21">
                    <c:v>Архангельская область</c:v>
                  </c:pt>
                  <c:pt idx="22">
                    <c:v>Ненецкий автономный округ</c:v>
                  </c:pt>
                  <c:pt idx="23">
                    <c:v>Вологодская область</c:v>
                  </c:pt>
                  <c:pt idx="24">
                    <c:v>Калининградская область</c:v>
                  </c:pt>
                  <c:pt idx="25">
                    <c:v>Ленинградская область</c:v>
                  </c:pt>
                  <c:pt idx="26">
                    <c:v>Мурманская область</c:v>
                  </c:pt>
                  <c:pt idx="27">
                    <c:v>Новгородская область</c:v>
                  </c:pt>
                  <c:pt idx="28">
                    <c:v>Псковская область</c:v>
                  </c:pt>
                  <c:pt idx="29">
                    <c:v>г. Санкт-Петербург</c:v>
                  </c:pt>
                  <c:pt idx="30">
                    <c:v>Республика Адыгея</c:v>
                  </c:pt>
                  <c:pt idx="31">
                    <c:v>Республика Калмыкия</c:v>
                  </c:pt>
                  <c:pt idx="32">
                    <c:v>Республика Крым</c:v>
                  </c:pt>
                  <c:pt idx="33">
                    <c:v>Краснодарский край</c:v>
                  </c:pt>
                  <c:pt idx="34">
                    <c:v>Астраханская область</c:v>
                  </c:pt>
                  <c:pt idx="35">
                    <c:v>Волгоградская область</c:v>
                  </c:pt>
                  <c:pt idx="36">
                    <c:v>Ростовская область</c:v>
                  </c:pt>
                  <c:pt idx="37">
                    <c:v>г. Севастополь</c:v>
                  </c:pt>
                  <c:pt idx="38">
                    <c:v>Республика Дагестан</c:v>
                  </c:pt>
                  <c:pt idx="39">
                    <c:v>Республика Ингушетия </c:v>
                  </c:pt>
                  <c:pt idx="40">
                    <c:v>Кабардино-Балкарская Республика</c:v>
                  </c:pt>
                  <c:pt idx="41">
                    <c:v>Карачаево-Черкесская Республика</c:v>
                  </c:pt>
                  <c:pt idx="42">
                    <c:v>Республика Северная Осетия – Алания</c:v>
                  </c:pt>
                  <c:pt idx="43">
                    <c:v>Чеченская Республика </c:v>
                  </c:pt>
                  <c:pt idx="44">
                    <c:v>Ставропольский край</c:v>
                  </c:pt>
                  <c:pt idx="45">
                    <c:v>Республика Башкортостан</c:v>
                  </c:pt>
                  <c:pt idx="46">
                    <c:v>Республика Марий Эл</c:v>
                  </c:pt>
                  <c:pt idx="47">
                    <c:v>Республика Мордовия</c:v>
                  </c:pt>
                  <c:pt idx="48">
                    <c:v>Республика Татарстан</c:v>
                  </c:pt>
                  <c:pt idx="49">
                    <c:v>Удмуртская Республика</c:v>
                  </c:pt>
                  <c:pt idx="50">
                    <c:v>Чувашская Республика</c:v>
                  </c:pt>
                  <c:pt idx="51">
                    <c:v>Пермский край</c:v>
                  </c:pt>
                  <c:pt idx="52">
                    <c:v>Кировская область</c:v>
                  </c:pt>
                  <c:pt idx="53">
                    <c:v>Нижегородская область </c:v>
                  </c:pt>
                  <c:pt idx="54">
                    <c:v>Оренбургская область</c:v>
                  </c:pt>
                  <c:pt idx="55">
                    <c:v>Пензенская область</c:v>
                  </c:pt>
                  <c:pt idx="56">
                    <c:v>Самарская область</c:v>
                  </c:pt>
                  <c:pt idx="57">
                    <c:v>Саратовская область</c:v>
                  </c:pt>
                  <c:pt idx="58">
                    <c:v>Ульяновская область</c:v>
                  </c:pt>
                  <c:pt idx="59">
                    <c:v>Курганская область</c:v>
                  </c:pt>
                  <c:pt idx="60">
                    <c:v>Свердловская область </c:v>
                  </c:pt>
                  <c:pt idx="61">
                    <c:v>Тюменская область</c:v>
                  </c:pt>
                  <c:pt idx="62">
                    <c:v>Ханты-Мансийский автономный округ – Югра</c:v>
                  </c:pt>
                  <c:pt idx="63">
                    <c:v>Ямало-Ненецкий автономный округ</c:v>
                  </c:pt>
                  <c:pt idx="64">
                    <c:v>Челябинская область</c:v>
                  </c:pt>
                  <c:pt idx="65">
                    <c:v>Республика Алтай</c:v>
                  </c:pt>
                  <c:pt idx="66">
                    <c:v>Республика Тыва</c:v>
                  </c:pt>
                  <c:pt idx="67">
                    <c:v>Республика Хакасия</c:v>
                  </c:pt>
                  <c:pt idx="68">
                    <c:v>Алтайский край</c:v>
                  </c:pt>
                  <c:pt idx="69">
                    <c:v>Красноярский край</c:v>
                  </c:pt>
                  <c:pt idx="70">
                    <c:v>Иркутская область</c:v>
                  </c:pt>
                  <c:pt idx="71">
                    <c:v>Кемеровская область</c:v>
                  </c:pt>
                  <c:pt idx="72">
                    <c:v>Новосибирская область </c:v>
                  </c:pt>
                  <c:pt idx="73">
                    <c:v>Омская область</c:v>
                  </c:pt>
                  <c:pt idx="74">
                    <c:v>Томская область</c:v>
                  </c:pt>
                  <c:pt idx="75">
                    <c:v>Республика Бурятия</c:v>
                  </c:pt>
                  <c:pt idx="76">
                    <c:v>Республика Саха (Якутия)</c:v>
                  </c:pt>
                  <c:pt idx="77">
                    <c:v>Забайкальский край</c:v>
                  </c:pt>
                  <c:pt idx="78">
                    <c:v>Камчатский край</c:v>
                  </c:pt>
                  <c:pt idx="79">
                    <c:v>Приморский край</c:v>
                  </c:pt>
                  <c:pt idx="80">
                    <c:v>Хабаровский край </c:v>
                  </c:pt>
                  <c:pt idx="81">
                    <c:v>Амурская область</c:v>
                  </c:pt>
                  <c:pt idx="82">
                    <c:v>Магаданская область</c:v>
                  </c:pt>
                  <c:pt idx="83">
                    <c:v>Сахалинская область</c:v>
                  </c:pt>
                  <c:pt idx="84">
                    <c:v>Еврейская автономная область</c:v>
                  </c:pt>
                  <c:pt idx="85">
                    <c:v>Чукотский автономный округ</c:v>
                  </c:pt>
                </c:lvl>
                <c:lvl>
                  <c:pt idx="1">
                    <c:v>ЦФО</c:v>
                  </c:pt>
                  <c:pt idx="19">
                    <c:v>СЗФО</c:v>
                  </c:pt>
                  <c:pt idx="30">
                    <c:v>ЮФО</c:v>
                  </c:pt>
                  <c:pt idx="38">
                    <c:v>СКФО</c:v>
                  </c:pt>
                  <c:pt idx="45">
                    <c:v>ПФО</c:v>
                  </c:pt>
                  <c:pt idx="59">
                    <c:v>УФО</c:v>
                  </c:pt>
                  <c:pt idx="65">
                    <c:v>СФО</c:v>
                  </c:pt>
                  <c:pt idx="76">
                    <c:v>ДВФО</c:v>
                  </c:pt>
                </c:lvl>
              </c:multiLvlStrCache>
            </c:multiLvlStrRef>
          </c:cat>
          <c:val>
            <c:numRef>
              <c:f>Лист1!$C$2:$C$87</c:f>
              <c:numCache>
                <c:formatCode>0.0%</c:formatCode>
                <c:ptCount val="86"/>
                <c:pt idx="0">
                  <c:v>0.54742105346180825</c:v>
                </c:pt>
                <c:pt idx="1">
                  <c:v>1.8110084095728389</c:v>
                </c:pt>
                <c:pt idx="2">
                  <c:v>0.47311233183234669</c:v>
                </c:pt>
                <c:pt idx="3">
                  <c:v>0.78918882863487894</c:v>
                </c:pt>
                <c:pt idx="4">
                  <c:v>0.31964693202828598</c:v>
                </c:pt>
                <c:pt idx="5">
                  <c:v>0.73178257121793444</c:v>
                </c:pt>
                <c:pt idx="6">
                  <c:v>0.21666316770925542</c:v>
                </c:pt>
                <c:pt idx="7">
                  <c:v>0.3629909616347553</c:v>
                </c:pt>
                <c:pt idx="8">
                  <c:v>1.0478991614266748</c:v>
                </c:pt>
                <c:pt idx="9">
                  <c:v>2.0499030206437361</c:v>
                </c:pt>
                <c:pt idx="10">
                  <c:v>0.43196255994682775</c:v>
                </c:pt>
                <c:pt idx="11">
                  <c:v>0.76385238587699544</c:v>
                </c:pt>
                <c:pt idx="12">
                  <c:v>0.332654111129838</c:v>
                </c:pt>
                <c:pt idx="13">
                  <c:v>0.46555148056011397</c:v>
                </c:pt>
                <c:pt idx="14">
                  <c:v>0.41327885653598284</c:v>
                </c:pt>
                <c:pt idx="15">
                  <c:v>3.6363030034015198E-2</c:v>
                </c:pt>
                <c:pt idx="16">
                  <c:v>0.35413893211484826</c:v>
                </c:pt>
                <c:pt idx="17">
                  <c:v>0.45841941442878342</c:v>
                </c:pt>
                <c:pt idx="18">
                  <c:v>0.36587756283808215</c:v>
                </c:pt>
                <c:pt idx="19">
                  <c:v>1.6029467834627429</c:v>
                </c:pt>
                <c:pt idx="20">
                  <c:v>1.3442917257562605</c:v>
                </c:pt>
                <c:pt idx="21">
                  <c:v>1.1163484306566458</c:v>
                </c:pt>
                <c:pt idx="22">
                  <c:v>1.7151385549522202</c:v>
                </c:pt>
                <c:pt idx="23">
                  <c:v>2.1052238582963962</c:v>
                </c:pt>
                <c:pt idx="24">
                  <c:v>0.16023126479413485</c:v>
                </c:pt>
                <c:pt idx="25">
                  <c:v>5.7142176324311178E-2</c:v>
                </c:pt>
                <c:pt idx="26">
                  <c:v>0.78376501424901979</c:v>
                </c:pt>
                <c:pt idx="27">
                  <c:v>1.767236012790808</c:v>
                </c:pt>
                <c:pt idx="28">
                  <c:v>0.24556714030090232</c:v>
                </c:pt>
                <c:pt idx="29">
                  <c:v>0.44906166094160938</c:v>
                </c:pt>
                <c:pt idx="30">
                  <c:v>0.80728142719097407</c:v>
                </c:pt>
                <c:pt idx="31">
                  <c:v>0.29340295803163907</c:v>
                </c:pt>
                <c:pt idx="32">
                  <c:v>0.50886922025223713</c:v>
                </c:pt>
                <c:pt idx="33">
                  <c:v>0.51632294335745521</c:v>
                </c:pt>
                <c:pt idx="34">
                  <c:v>0.93849581157141682</c:v>
                </c:pt>
                <c:pt idx="35">
                  <c:v>0.20402313328011967</c:v>
                </c:pt>
                <c:pt idx="36">
                  <c:v>0.29594123953115048</c:v>
                </c:pt>
                <c:pt idx="37">
                  <c:v>0.43360697309990703</c:v>
                </c:pt>
                <c:pt idx="38">
                  <c:v>0.26570746911001253</c:v>
                </c:pt>
                <c:pt idx="39">
                  <c:v>0.29342072379027684</c:v>
                </c:pt>
                <c:pt idx="40">
                  <c:v>0.15112018843314723</c:v>
                </c:pt>
                <c:pt idx="41">
                  <c:v>0.41866901827872716</c:v>
                </c:pt>
                <c:pt idx="42">
                  <c:v>1.008625538655616</c:v>
                </c:pt>
                <c:pt idx="43">
                  <c:v>0.55201436944064852</c:v>
                </c:pt>
                <c:pt idx="44">
                  <c:v>0.77194453578846178</c:v>
                </c:pt>
                <c:pt idx="45">
                  <c:v>0.92090569916967513</c:v>
                </c:pt>
                <c:pt idx="46">
                  <c:v>0.71347881360019239</c:v>
                </c:pt>
                <c:pt idx="47">
                  <c:v>0.44445122397196379</c:v>
                </c:pt>
                <c:pt idx="48">
                  <c:v>0.84916719790684603</c:v>
                </c:pt>
                <c:pt idx="49">
                  <c:v>0.83072101248415242</c:v>
                </c:pt>
                <c:pt idx="50">
                  <c:v>0.16972377128457361</c:v>
                </c:pt>
                <c:pt idx="51">
                  <c:v>1.3855022747782528</c:v>
                </c:pt>
                <c:pt idx="52">
                  <c:v>1.2199289834881069</c:v>
                </c:pt>
                <c:pt idx="53">
                  <c:v>0.46225910991234676</c:v>
                </c:pt>
                <c:pt idx="54">
                  <c:v>1.093715796438484</c:v>
                </c:pt>
                <c:pt idx="55">
                  <c:v>0.624505899895059</c:v>
                </c:pt>
                <c:pt idx="56">
                  <c:v>0.81963490114862347</c:v>
                </c:pt>
                <c:pt idx="57">
                  <c:v>0.68282546241600572</c:v>
                </c:pt>
                <c:pt idx="58">
                  <c:v>0.29984502860186546</c:v>
                </c:pt>
                <c:pt idx="59">
                  <c:v>0.25523434238742304</c:v>
                </c:pt>
                <c:pt idx="60">
                  <c:v>0.64834457279398205</c:v>
                </c:pt>
                <c:pt idx="61">
                  <c:v>0.7456839854134889</c:v>
                </c:pt>
                <c:pt idx="62">
                  <c:v>0.10773421256388871</c:v>
                </c:pt>
                <c:pt idx="63">
                  <c:v>0.84654944448587566</c:v>
                </c:pt>
                <c:pt idx="64">
                  <c:v>1.5027496892073504</c:v>
                </c:pt>
                <c:pt idx="65">
                  <c:v>-1.4335762352771231E-2</c:v>
                </c:pt>
                <c:pt idx="66">
                  <c:v>1.8501106280632871</c:v>
                </c:pt>
                <c:pt idx="67">
                  <c:v>2.662749517370071</c:v>
                </c:pt>
                <c:pt idx="68">
                  <c:v>0.37690243608474172</c:v>
                </c:pt>
                <c:pt idx="69">
                  <c:v>0.81538268378340506</c:v>
                </c:pt>
                <c:pt idx="70">
                  <c:v>0.65458967302964766</c:v>
                </c:pt>
                <c:pt idx="71">
                  <c:v>2.3082350541786267</c:v>
                </c:pt>
                <c:pt idx="72">
                  <c:v>0.50390546057959473</c:v>
                </c:pt>
                <c:pt idx="73">
                  <c:v>0.41956946379773941</c:v>
                </c:pt>
                <c:pt idx="74">
                  <c:v>0.56283629324040585</c:v>
                </c:pt>
                <c:pt idx="75">
                  <c:v>0.8321036842729963</c:v>
                </c:pt>
                <c:pt idx="76">
                  <c:v>0.34503272020663189</c:v>
                </c:pt>
                <c:pt idx="77">
                  <c:v>0.41893050760284867</c:v>
                </c:pt>
                <c:pt idx="78">
                  <c:v>0.17365202923509671</c:v>
                </c:pt>
                <c:pt idx="79">
                  <c:v>0.55046495409912044</c:v>
                </c:pt>
                <c:pt idx="80">
                  <c:v>0.4501569364888427</c:v>
                </c:pt>
                <c:pt idx="81">
                  <c:v>3.6884619099929905E-2</c:v>
                </c:pt>
                <c:pt idx="82">
                  <c:v>8.1443530676444276E-2</c:v>
                </c:pt>
                <c:pt idx="83">
                  <c:v>-0.27053954734952135</c:v>
                </c:pt>
                <c:pt idx="84">
                  <c:v>0.29350783503931588</c:v>
                </c:pt>
                <c:pt idx="85">
                  <c:v>-0.29172479634975002</c:v>
                </c:pt>
              </c:numCache>
            </c:numRef>
          </c:val>
          <c:smooth val="0"/>
          <c:extLst>
            <c:ext xmlns:c16="http://schemas.microsoft.com/office/drawing/2014/chart" uri="{C3380CC4-5D6E-409C-BE32-E72D297353CC}">
              <c16:uniqueId val="{00000000-D492-4399-A7DB-10984FC1B65C}"/>
            </c:ext>
          </c:extLst>
        </c:ser>
        <c:dLbls>
          <c:showLegendKey val="0"/>
          <c:showVal val="0"/>
          <c:showCatName val="0"/>
          <c:showSerName val="0"/>
          <c:showPercent val="0"/>
          <c:showBubbleSize val="0"/>
        </c:dLbls>
        <c:marker val="1"/>
        <c:smooth val="0"/>
        <c:axId val="2058657743"/>
        <c:axId val="2058651087"/>
      </c:lineChart>
      <c:lineChart>
        <c:grouping val="standard"/>
        <c:varyColors val="0"/>
        <c:ser>
          <c:idx val="1"/>
          <c:order val="1"/>
          <c:tx>
            <c:strRef>
              <c:f>Лист1!$D$1</c:f>
              <c:strCache>
                <c:ptCount val="1"/>
                <c:pt idx="0">
                  <c:v>Налог на доходы физических лиц (правая шкала)</c:v>
                </c:pt>
              </c:strCache>
            </c:strRef>
          </c:tx>
          <c:spPr>
            <a:ln w="28575" cap="rnd">
              <a:solidFill>
                <a:srgbClr val="C00000"/>
              </a:solidFill>
              <a:round/>
            </a:ln>
            <a:effectLst/>
          </c:spPr>
          <c:marker>
            <c:symbol val="circle"/>
            <c:size val="5"/>
            <c:spPr>
              <a:solidFill>
                <a:sysClr val="window" lastClr="FFFFFF"/>
              </a:solidFill>
              <a:ln w="9525">
                <a:solidFill>
                  <a:srgbClr val="C00000"/>
                </a:solidFill>
              </a:ln>
              <a:effectLst/>
            </c:spPr>
          </c:marker>
          <c:cat>
            <c:multiLvlStrRef>
              <c:f>Лист1!$A$2:$B$87</c:f>
              <c:multiLvlStrCache>
                <c:ptCount val="86"/>
                <c:lvl>
                  <c:pt idx="0">
                    <c:v>Российская Федерация</c:v>
                  </c:pt>
                  <c:pt idx="1">
                    <c:v>Белгородская область</c:v>
                  </c:pt>
                  <c:pt idx="2">
                    <c:v>Брянская область</c:v>
                  </c:pt>
                  <c:pt idx="3">
                    <c:v>Владимирская область</c:v>
                  </c:pt>
                  <c:pt idx="4">
                    <c:v>Воронежская область</c:v>
                  </c:pt>
                  <c:pt idx="5">
                    <c:v>Ивановская область</c:v>
                  </c:pt>
                  <c:pt idx="6">
                    <c:v>Калужская область</c:v>
                  </c:pt>
                  <c:pt idx="7">
                    <c:v>Костромская область</c:v>
                  </c:pt>
                  <c:pt idx="8">
                    <c:v>Курская область</c:v>
                  </c:pt>
                  <c:pt idx="9">
                    <c:v>Липецкая область</c:v>
                  </c:pt>
                  <c:pt idx="10">
                    <c:v>Московская область</c:v>
                  </c:pt>
                  <c:pt idx="11">
                    <c:v>Орловская область</c:v>
                  </c:pt>
                  <c:pt idx="12">
                    <c:v>Рязанская область</c:v>
                  </c:pt>
                  <c:pt idx="13">
                    <c:v>Смоленская область</c:v>
                  </c:pt>
                  <c:pt idx="14">
                    <c:v>Тамбовская область</c:v>
                  </c:pt>
                  <c:pt idx="15">
                    <c:v>Тверская область</c:v>
                  </c:pt>
                  <c:pt idx="16">
                    <c:v>Тульская область</c:v>
                  </c:pt>
                  <c:pt idx="17">
                    <c:v>Ярославская область</c:v>
                  </c:pt>
                  <c:pt idx="18">
                    <c:v>г. Москва</c:v>
                  </c:pt>
                  <c:pt idx="19">
                    <c:v>Республика Карелия</c:v>
                  </c:pt>
                  <c:pt idx="20">
                    <c:v>Республика Коми</c:v>
                  </c:pt>
                  <c:pt idx="21">
                    <c:v>Архангельская область</c:v>
                  </c:pt>
                  <c:pt idx="22">
                    <c:v>Ненецкий автономный округ</c:v>
                  </c:pt>
                  <c:pt idx="23">
                    <c:v>Вологодская область</c:v>
                  </c:pt>
                  <c:pt idx="24">
                    <c:v>Калининградская область</c:v>
                  </c:pt>
                  <c:pt idx="25">
                    <c:v>Ленинградская область</c:v>
                  </c:pt>
                  <c:pt idx="26">
                    <c:v>Мурманская область</c:v>
                  </c:pt>
                  <c:pt idx="27">
                    <c:v>Новгородская область</c:v>
                  </c:pt>
                  <c:pt idx="28">
                    <c:v>Псковская область</c:v>
                  </c:pt>
                  <c:pt idx="29">
                    <c:v>г. Санкт-Петербург</c:v>
                  </c:pt>
                  <c:pt idx="30">
                    <c:v>Республика Адыгея</c:v>
                  </c:pt>
                  <c:pt idx="31">
                    <c:v>Республика Калмыкия</c:v>
                  </c:pt>
                  <c:pt idx="32">
                    <c:v>Республика Крым</c:v>
                  </c:pt>
                  <c:pt idx="33">
                    <c:v>Краснодарский край</c:v>
                  </c:pt>
                  <c:pt idx="34">
                    <c:v>Астраханская область</c:v>
                  </c:pt>
                  <c:pt idx="35">
                    <c:v>Волгоградская область</c:v>
                  </c:pt>
                  <c:pt idx="36">
                    <c:v>Ростовская область</c:v>
                  </c:pt>
                  <c:pt idx="37">
                    <c:v>г. Севастополь</c:v>
                  </c:pt>
                  <c:pt idx="38">
                    <c:v>Республика Дагестан</c:v>
                  </c:pt>
                  <c:pt idx="39">
                    <c:v>Республика Ингушетия </c:v>
                  </c:pt>
                  <c:pt idx="40">
                    <c:v>Кабардино-Балкарская Республика</c:v>
                  </c:pt>
                  <c:pt idx="41">
                    <c:v>Карачаево-Черкесская Республика</c:v>
                  </c:pt>
                  <c:pt idx="42">
                    <c:v>Республика Северная Осетия – Алания</c:v>
                  </c:pt>
                  <c:pt idx="43">
                    <c:v>Чеченская Республика </c:v>
                  </c:pt>
                  <c:pt idx="44">
                    <c:v>Ставропольский край</c:v>
                  </c:pt>
                  <c:pt idx="45">
                    <c:v>Республика Башкортостан</c:v>
                  </c:pt>
                  <c:pt idx="46">
                    <c:v>Республика Марий Эл</c:v>
                  </c:pt>
                  <c:pt idx="47">
                    <c:v>Республика Мордовия</c:v>
                  </c:pt>
                  <c:pt idx="48">
                    <c:v>Республика Татарстан</c:v>
                  </c:pt>
                  <c:pt idx="49">
                    <c:v>Удмуртская Республика</c:v>
                  </c:pt>
                  <c:pt idx="50">
                    <c:v>Чувашская Республика</c:v>
                  </c:pt>
                  <c:pt idx="51">
                    <c:v>Пермский край</c:v>
                  </c:pt>
                  <c:pt idx="52">
                    <c:v>Кировская область</c:v>
                  </c:pt>
                  <c:pt idx="53">
                    <c:v>Нижегородская область </c:v>
                  </c:pt>
                  <c:pt idx="54">
                    <c:v>Оренбургская область</c:v>
                  </c:pt>
                  <c:pt idx="55">
                    <c:v>Пензенская область</c:v>
                  </c:pt>
                  <c:pt idx="56">
                    <c:v>Самарская область</c:v>
                  </c:pt>
                  <c:pt idx="57">
                    <c:v>Саратовская область</c:v>
                  </c:pt>
                  <c:pt idx="58">
                    <c:v>Ульяновская область</c:v>
                  </c:pt>
                  <c:pt idx="59">
                    <c:v>Курганская область</c:v>
                  </c:pt>
                  <c:pt idx="60">
                    <c:v>Свердловская область </c:v>
                  </c:pt>
                  <c:pt idx="61">
                    <c:v>Тюменская область</c:v>
                  </c:pt>
                  <c:pt idx="62">
                    <c:v>Ханты-Мансийский автономный округ – Югра</c:v>
                  </c:pt>
                  <c:pt idx="63">
                    <c:v>Ямало-Ненецкий автономный округ</c:v>
                  </c:pt>
                  <c:pt idx="64">
                    <c:v>Челябинская область</c:v>
                  </c:pt>
                  <c:pt idx="65">
                    <c:v>Республика Алтай</c:v>
                  </c:pt>
                  <c:pt idx="66">
                    <c:v>Республика Тыва</c:v>
                  </c:pt>
                  <c:pt idx="67">
                    <c:v>Республика Хакасия</c:v>
                  </c:pt>
                  <c:pt idx="68">
                    <c:v>Алтайский край</c:v>
                  </c:pt>
                  <c:pt idx="69">
                    <c:v>Красноярский край</c:v>
                  </c:pt>
                  <c:pt idx="70">
                    <c:v>Иркутская область</c:v>
                  </c:pt>
                  <c:pt idx="71">
                    <c:v>Кемеровская область</c:v>
                  </c:pt>
                  <c:pt idx="72">
                    <c:v>Новосибирская область </c:v>
                  </c:pt>
                  <c:pt idx="73">
                    <c:v>Омская область</c:v>
                  </c:pt>
                  <c:pt idx="74">
                    <c:v>Томская область</c:v>
                  </c:pt>
                  <c:pt idx="75">
                    <c:v>Республика Бурятия</c:v>
                  </c:pt>
                  <c:pt idx="76">
                    <c:v>Республика Саха (Якутия)</c:v>
                  </c:pt>
                  <c:pt idx="77">
                    <c:v>Забайкальский край</c:v>
                  </c:pt>
                  <c:pt idx="78">
                    <c:v>Камчатский край</c:v>
                  </c:pt>
                  <c:pt idx="79">
                    <c:v>Приморский край</c:v>
                  </c:pt>
                  <c:pt idx="80">
                    <c:v>Хабаровский край </c:v>
                  </c:pt>
                  <c:pt idx="81">
                    <c:v>Амурская область</c:v>
                  </c:pt>
                  <c:pt idx="82">
                    <c:v>Магаданская область</c:v>
                  </c:pt>
                  <c:pt idx="83">
                    <c:v>Сахалинская область</c:v>
                  </c:pt>
                  <c:pt idx="84">
                    <c:v>Еврейская автономная область</c:v>
                  </c:pt>
                  <c:pt idx="85">
                    <c:v>Чукотский автономный округ</c:v>
                  </c:pt>
                </c:lvl>
                <c:lvl>
                  <c:pt idx="1">
                    <c:v>ЦФО</c:v>
                  </c:pt>
                  <c:pt idx="19">
                    <c:v>СЗФО</c:v>
                  </c:pt>
                  <c:pt idx="30">
                    <c:v>ЮФО</c:v>
                  </c:pt>
                  <c:pt idx="38">
                    <c:v>СКФО</c:v>
                  </c:pt>
                  <c:pt idx="45">
                    <c:v>ПФО</c:v>
                  </c:pt>
                  <c:pt idx="59">
                    <c:v>УФО</c:v>
                  </c:pt>
                  <c:pt idx="65">
                    <c:v>СФО</c:v>
                  </c:pt>
                  <c:pt idx="76">
                    <c:v>ДВФО</c:v>
                  </c:pt>
                </c:lvl>
              </c:multiLvlStrCache>
            </c:multiLvlStrRef>
          </c:cat>
          <c:val>
            <c:numRef>
              <c:f>Лист1!$D$2:$D$87</c:f>
              <c:numCache>
                <c:formatCode>0.0%</c:formatCode>
                <c:ptCount val="86"/>
                <c:pt idx="0">
                  <c:v>0.12697333493752216</c:v>
                </c:pt>
                <c:pt idx="1">
                  <c:v>4.8943373542246871E-2</c:v>
                </c:pt>
                <c:pt idx="2">
                  <c:v>0.10994649715349269</c:v>
                </c:pt>
                <c:pt idx="3">
                  <c:v>5.7788970344762713E-2</c:v>
                </c:pt>
                <c:pt idx="4">
                  <c:v>5.2530108869080383E-2</c:v>
                </c:pt>
                <c:pt idx="5">
                  <c:v>7.8605077798570289E-2</c:v>
                </c:pt>
                <c:pt idx="6">
                  <c:v>7.182122388933454E-2</c:v>
                </c:pt>
                <c:pt idx="7">
                  <c:v>0.10616394309491684</c:v>
                </c:pt>
                <c:pt idx="8">
                  <c:v>0.16598741551729024</c:v>
                </c:pt>
                <c:pt idx="9">
                  <c:v>4.1144982499317528E-2</c:v>
                </c:pt>
                <c:pt idx="10">
                  <c:v>0.12970277357751669</c:v>
                </c:pt>
                <c:pt idx="11">
                  <c:v>0.12695489044093899</c:v>
                </c:pt>
                <c:pt idx="12">
                  <c:v>9.2583035269805158E-2</c:v>
                </c:pt>
                <c:pt idx="13">
                  <c:v>4.7657588468224876E-2</c:v>
                </c:pt>
                <c:pt idx="14">
                  <c:v>0.10735764936813741</c:v>
                </c:pt>
                <c:pt idx="15">
                  <c:v>8.7585007551444827E-2</c:v>
                </c:pt>
                <c:pt idx="16">
                  <c:v>9.9257094141022684E-2</c:v>
                </c:pt>
                <c:pt idx="17">
                  <c:v>4.4561058419178678E-2</c:v>
                </c:pt>
                <c:pt idx="18">
                  <c:v>0.18463488637294856</c:v>
                </c:pt>
                <c:pt idx="19">
                  <c:v>7.8184023648261602E-2</c:v>
                </c:pt>
                <c:pt idx="20">
                  <c:v>5.7207974317174948E-2</c:v>
                </c:pt>
                <c:pt idx="21">
                  <c:v>8.1541677586797645E-2</c:v>
                </c:pt>
                <c:pt idx="22">
                  <c:v>-4.5344007510388362E-2</c:v>
                </c:pt>
                <c:pt idx="23">
                  <c:v>7.8287134119050306E-2</c:v>
                </c:pt>
                <c:pt idx="24">
                  <c:v>8.2512498306088977E-2</c:v>
                </c:pt>
                <c:pt idx="25">
                  <c:v>6.0375790497881443E-2</c:v>
                </c:pt>
                <c:pt idx="26">
                  <c:v>0.15149089403038918</c:v>
                </c:pt>
                <c:pt idx="27">
                  <c:v>6.1903326819025439E-2</c:v>
                </c:pt>
                <c:pt idx="28">
                  <c:v>3.8058412889972137E-2</c:v>
                </c:pt>
                <c:pt idx="29">
                  <c:v>0.15911310482997187</c:v>
                </c:pt>
                <c:pt idx="30">
                  <c:v>0.10739556490005264</c:v>
                </c:pt>
                <c:pt idx="31">
                  <c:v>6.7370024043964749E-2</c:v>
                </c:pt>
                <c:pt idx="32">
                  <c:v>0.10636627024949785</c:v>
                </c:pt>
                <c:pt idx="33">
                  <c:v>0.13348392933600395</c:v>
                </c:pt>
                <c:pt idx="34">
                  <c:v>3.6927782447428559E-2</c:v>
                </c:pt>
                <c:pt idx="35">
                  <c:v>2.7998877619355378E-2</c:v>
                </c:pt>
                <c:pt idx="36">
                  <c:v>0.10957218918061118</c:v>
                </c:pt>
                <c:pt idx="37">
                  <c:v>0.14839171623270153</c:v>
                </c:pt>
                <c:pt idx="38">
                  <c:v>0.16752890156616318</c:v>
                </c:pt>
                <c:pt idx="39">
                  <c:v>2.9881231274366149E-2</c:v>
                </c:pt>
                <c:pt idx="40">
                  <c:v>8.6992257658036642E-2</c:v>
                </c:pt>
                <c:pt idx="41">
                  <c:v>7.0734355212443312E-2</c:v>
                </c:pt>
                <c:pt idx="42">
                  <c:v>7.4318016136295073E-2</c:v>
                </c:pt>
                <c:pt idx="43">
                  <c:v>4.8271749477412307E-2</c:v>
                </c:pt>
                <c:pt idx="44">
                  <c:v>9.229471035382586E-2</c:v>
                </c:pt>
                <c:pt idx="45">
                  <c:v>8.3610766866897723E-2</c:v>
                </c:pt>
                <c:pt idx="46">
                  <c:v>7.1656504232414875E-2</c:v>
                </c:pt>
                <c:pt idx="47">
                  <c:v>9.3343548463988846E-2</c:v>
                </c:pt>
                <c:pt idx="48">
                  <c:v>0.16970050288078098</c:v>
                </c:pt>
                <c:pt idx="49">
                  <c:v>0.10907843100410752</c:v>
                </c:pt>
                <c:pt idx="50">
                  <c:v>0.10806599052884125</c:v>
                </c:pt>
                <c:pt idx="51">
                  <c:v>9.7437739723285732E-2</c:v>
                </c:pt>
                <c:pt idx="52">
                  <c:v>0.10098657595293603</c:v>
                </c:pt>
                <c:pt idx="53">
                  <c:v>8.6354785969694037E-2</c:v>
                </c:pt>
                <c:pt idx="54">
                  <c:v>7.2736221532517131E-2</c:v>
                </c:pt>
                <c:pt idx="55">
                  <c:v>9.7502647209838589E-2</c:v>
                </c:pt>
                <c:pt idx="56">
                  <c:v>0.10172146037959751</c:v>
                </c:pt>
                <c:pt idx="57">
                  <c:v>8.8977202534340716E-2</c:v>
                </c:pt>
                <c:pt idx="58">
                  <c:v>0.11208311535891324</c:v>
                </c:pt>
                <c:pt idx="59">
                  <c:v>5.4531126360919835E-2</c:v>
                </c:pt>
                <c:pt idx="60">
                  <c:v>0.13656351611662787</c:v>
                </c:pt>
                <c:pt idx="61">
                  <c:v>0.1252740082693713</c:v>
                </c:pt>
                <c:pt idx="62">
                  <c:v>3.5324116044949339E-2</c:v>
                </c:pt>
                <c:pt idx="63">
                  <c:v>0.12360824613734889</c:v>
                </c:pt>
                <c:pt idx="64">
                  <c:v>0.14008494244184577</c:v>
                </c:pt>
                <c:pt idx="65">
                  <c:v>0.26940647624705716</c:v>
                </c:pt>
                <c:pt idx="66">
                  <c:v>0.14112673812052146</c:v>
                </c:pt>
                <c:pt idx="67">
                  <c:v>9.3047828283665979E-2</c:v>
                </c:pt>
                <c:pt idx="68">
                  <c:v>8.7694397244684641E-2</c:v>
                </c:pt>
                <c:pt idx="69">
                  <c:v>0.10196745728106071</c:v>
                </c:pt>
                <c:pt idx="70">
                  <c:v>0.11625048879119748</c:v>
                </c:pt>
                <c:pt idx="71">
                  <c:v>0.11229835558012446</c:v>
                </c:pt>
                <c:pt idx="72">
                  <c:v>0.13275721963842901</c:v>
                </c:pt>
                <c:pt idx="73">
                  <c:v>2.93964308821415E-2</c:v>
                </c:pt>
                <c:pt idx="74">
                  <c:v>3.840452214554757E-2</c:v>
                </c:pt>
                <c:pt idx="75">
                  <c:v>9.2750681912040722E-2</c:v>
                </c:pt>
                <c:pt idx="76">
                  <c:v>7.880122858922145E-2</c:v>
                </c:pt>
                <c:pt idx="77">
                  <c:v>8.7537922108694044E-2</c:v>
                </c:pt>
                <c:pt idx="78">
                  <c:v>0.1353473881774796</c:v>
                </c:pt>
                <c:pt idx="79">
                  <c:v>8.9770774693795463E-2</c:v>
                </c:pt>
                <c:pt idx="80">
                  <c:v>8.5121257598853362E-2</c:v>
                </c:pt>
                <c:pt idx="81">
                  <c:v>0.17036490970678764</c:v>
                </c:pt>
                <c:pt idx="82">
                  <c:v>0.15179885944874427</c:v>
                </c:pt>
                <c:pt idx="83">
                  <c:v>-3.7249475755120054E-2</c:v>
                </c:pt>
                <c:pt idx="84">
                  <c:v>3.2138461828470799E-2</c:v>
                </c:pt>
                <c:pt idx="85">
                  <c:v>9.9740263851827438E-2</c:v>
                </c:pt>
              </c:numCache>
            </c:numRef>
          </c:val>
          <c:smooth val="0"/>
          <c:extLst>
            <c:ext xmlns:c16="http://schemas.microsoft.com/office/drawing/2014/chart" uri="{C3380CC4-5D6E-409C-BE32-E72D297353CC}">
              <c16:uniqueId val="{00000001-D492-4399-A7DB-10984FC1B65C}"/>
            </c:ext>
          </c:extLst>
        </c:ser>
        <c:dLbls>
          <c:showLegendKey val="0"/>
          <c:showVal val="0"/>
          <c:showCatName val="0"/>
          <c:showSerName val="0"/>
          <c:showPercent val="0"/>
          <c:showBubbleSize val="0"/>
        </c:dLbls>
        <c:marker val="1"/>
        <c:smooth val="0"/>
        <c:axId val="465276463"/>
        <c:axId val="465274799"/>
      </c:lineChart>
      <c:catAx>
        <c:axId val="2058657743"/>
        <c:scaling>
          <c:orientation val="minMax"/>
        </c:scaling>
        <c:delete val="0"/>
        <c:axPos val="b"/>
        <c:majorGridlines>
          <c:spPr>
            <a:ln w="9525" cap="flat" cmpd="sng" algn="ctr">
              <a:noFill/>
              <a:round/>
            </a:ln>
            <a:effectLst/>
          </c:spPr>
        </c:majorGridlines>
        <c:numFmt formatCode="General" sourceLinked="1"/>
        <c:majorTickMark val="none"/>
        <c:minorTickMark val="none"/>
        <c:tickLblPos val="low"/>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500" b="0" i="0" u="none" strike="noStrike" kern="1200" baseline="0">
                <a:solidFill>
                  <a:sysClr val="windowText" lastClr="000000"/>
                </a:solidFill>
                <a:latin typeface="+mn-lt"/>
                <a:ea typeface="+mn-ea"/>
                <a:cs typeface="Times New Roman" panose="02020603050405020304" pitchFamily="18" charset="0"/>
              </a:defRPr>
            </a:pPr>
            <a:endParaRPr lang="ru-RU"/>
          </a:p>
        </c:txPr>
        <c:crossAx val="2058651087"/>
        <c:crosses val="autoZero"/>
        <c:auto val="1"/>
        <c:lblAlgn val="ctr"/>
        <c:lblOffset val="100"/>
        <c:noMultiLvlLbl val="0"/>
      </c:catAx>
      <c:valAx>
        <c:axId val="20586510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ysClr val="window" lastClr="FFFFFF">
                <a:lumMod val="65000"/>
              </a:sys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Times New Roman" panose="02020603050405020304" pitchFamily="18" charset="0"/>
              </a:defRPr>
            </a:pPr>
            <a:endParaRPr lang="ru-RU"/>
          </a:p>
        </c:txPr>
        <c:crossAx val="2058657743"/>
        <c:crosses val="autoZero"/>
        <c:crossBetween val="between"/>
      </c:valAx>
      <c:valAx>
        <c:axId val="465274799"/>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Times New Roman" panose="02020603050405020304" pitchFamily="18" charset="0"/>
              </a:defRPr>
            </a:pPr>
            <a:endParaRPr lang="ru-RU"/>
          </a:p>
        </c:txPr>
        <c:crossAx val="465276463"/>
        <c:crosses val="max"/>
        <c:crossBetween val="between"/>
      </c:valAx>
      <c:catAx>
        <c:axId val="465276463"/>
        <c:scaling>
          <c:orientation val="minMax"/>
        </c:scaling>
        <c:delete val="1"/>
        <c:axPos val="b"/>
        <c:numFmt formatCode="General" sourceLinked="1"/>
        <c:majorTickMark val="out"/>
        <c:minorTickMark val="none"/>
        <c:tickLblPos val="nextTo"/>
        <c:crossAx val="465274799"/>
        <c:crosses val="autoZero"/>
        <c:auto val="1"/>
        <c:lblAlgn val="ctr"/>
        <c:lblOffset val="100"/>
        <c:noMultiLvlLbl val="0"/>
      </c:catAx>
      <c:spPr>
        <a:noFill/>
        <a:ln>
          <a:noFill/>
        </a:ln>
        <a:effectLst/>
      </c:spPr>
    </c:plotArea>
    <c:plotVisOnly val="1"/>
    <c:dispBlanksAs val="gap"/>
    <c:showDLblsOverMax val="0"/>
    <c:extLst/>
  </c:chart>
  <c:spPr>
    <a:solidFill>
      <a:schemeClr val="bg1"/>
    </a:solidFill>
    <a:ln w="9525" cap="flat" cmpd="sng" algn="ctr">
      <a:solidFill>
        <a:schemeClr val="tx1">
          <a:lumMod val="15000"/>
          <a:lumOff val="85000"/>
        </a:schemeClr>
      </a:solidFill>
      <a:round/>
    </a:ln>
    <a:effectLst/>
  </c:spPr>
  <c:txPr>
    <a:bodyPr/>
    <a:lstStyle/>
    <a:p>
      <a:pPr>
        <a:defRPr sz="500">
          <a:solidFill>
            <a:sysClr val="windowText" lastClr="000000"/>
          </a:solidFill>
          <a:latin typeface="+mn-lt"/>
          <a:cs typeface="Times New Roman" panose="02020603050405020304" pitchFamily="18" charset="0"/>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0.87692</cdr:x>
      <cdr:y>0.45133</cdr:y>
    </cdr:from>
    <cdr:to>
      <cdr:x>0.95535</cdr:x>
      <cdr:y>0.50416</cdr:y>
    </cdr:to>
    <cdr:sp macro="" textlink="">
      <cdr:nvSpPr>
        <cdr:cNvPr id="2" name="TextBox 9">
          <a:extLst xmlns:a="http://schemas.openxmlformats.org/drawingml/2006/main">
            <a:ext uri="{FF2B5EF4-FFF2-40B4-BE49-F238E27FC236}">
              <a16:creationId xmlns:a16="http://schemas.microsoft.com/office/drawing/2014/main" id="{22B5D735-A516-4865-AB00-F636C9976738}"/>
            </a:ext>
          </a:extLst>
        </cdr:cNvPr>
        <cdr:cNvSpPr txBox="1"/>
      </cdr:nvSpPr>
      <cdr:spPr>
        <a:xfrm xmlns:a="http://schemas.openxmlformats.org/drawingml/2006/main">
          <a:off x="6842261" y="2103417"/>
          <a:ext cx="612000" cy="246221"/>
        </a:xfrm>
        <a:prstGeom xmlns:a="http://schemas.openxmlformats.org/drawingml/2006/main" prst="rect">
          <a:avLst/>
        </a:prstGeom>
        <a:solidFill xmlns:a="http://schemas.openxmlformats.org/drawingml/2006/main">
          <a:schemeClr val="bg1">
            <a:lumMod val="65000"/>
          </a:schemeClr>
        </a:solidFill>
      </cdr:spPr>
      <cdr:txBody>
        <a:bodyPr xmlns:a="http://schemas.openxmlformats.org/drawingml/2006/main" wrap="square" lIns="0" tIns="0" rIns="0" bIns="0" rtlCol="0" anchor="ctr" anchorCtr="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600" b="1" dirty="0">
              <a:solidFill>
                <a:schemeClr val="bg1"/>
              </a:solidFill>
              <a:latin typeface="Times New Roman" panose="02020603050405020304" pitchFamily="18" charset="0"/>
              <a:cs typeface="Times New Roman" panose="02020603050405020304" pitchFamily="18" charset="0"/>
            </a:rPr>
            <a:t>2 474,5</a:t>
          </a:r>
        </a:p>
      </cdr:txBody>
    </cdr:sp>
  </cdr:relSizeAnchor>
  <cdr:relSizeAnchor xmlns:cdr="http://schemas.openxmlformats.org/drawingml/2006/chartDrawing">
    <cdr:from>
      <cdr:x>0.87412</cdr:x>
      <cdr:y>0.71492</cdr:y>
    </cdr:from>
    <cdr:to>
      <cdr:x>0.95263</cdr:x>
      <cdr:y>0.76775</cdr:y>
    </cdr:to>
    <cdr:sp macro="" textlink="">
      <cdr:nvSpPr>
        <cdr:cNvPr id="3" name="TextBox 10">
          <a:extLst xmlns:a="http://schemas.openxmlformats.org/drawingml/2006/main">
            <a:ext uri="{FF2B5EF4-FFF2-40B4-BE49-F238E27FC236}">
              <a16:creationId xmlns:a16="http://schemas.microsoft.com/office/drawing/2014/main" id="{61D3B677-5DCB-4C31-80C3-A2C7637DB990}"/>
            </a:ext>
          </a:extLst>
        </cdr:cNvPr>
        <cdr:cNvSpPr txBox="1"/>
      </cdr:nvSpPr>
      <cdr:spPr>
        <a:xfrm xmlns:a="http://schemas.openxmlformats.org/drawingml/2006/main">
          <a:off x="6820458" y="3331861"/>
          <a:ext cx="612559" cy="246221"/>
        </a:xfrm>
        <a:prstGeom xmlns:a="http://schemas.openxmlformats.org/drawingml/2006/main" prst="rect">
          <a:avLst/>
        </a:prstGeom>
        <a:solidFill xmlns:a="http://schemas.openxmlformats.org/drawingml/2006/main">
          <a:srgbClr val="4472C4"/>
        </a:solidFill>
      </cdr:spPr>
      <cdr:txBody>
        <a:bodyPr xmlns:a="http://schemas.openxmlformats.org/drawingml/2006/main" wrap="square" lIns="0" tIns="0" rIns="0" bIns="0" rtlCol="0" anchor="ctr" anchorCtr="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600" b="1" dirty="0">
              <a:solidFill>
                <a:schemeClr val="bg1"/>
              </a:solidFill>
              <a:latin typeface="Times New Roman" panose="02020603050405020304" pitchFamily="18" charset="0"/>
              <a:cs typeface="Times New Roman" panose="02020603050405020304" pitchFamily="18" charset="0"/>
            </a:rPr>
            <a:t>1 371,5</a:t>
          </a:r>
        </a:p>
      </cdr:txBody>
    </cdr:sp>
  </cdr:relSizeAnchor>
  <cdr:relSizeAnchor xmlns:cdr="http://schemas.openxmlformats.org/drawingml/2006/chartDrawing">
    <cdr:from>
      <cdr:x>0.27218</cdr:x>
      <cdr:y>0.65442</cdr:y>
    </cdr:from>
    <cdr:to>
      <cdr:x>0.3449</cdr:x>
      <cdr:y>0.68744</cdr:y>
    </cdr:to>
    <cdr:sp macro="" textlink="">
      <cdr:nvSpPr>
        <cdr:cNvPr id="4" name="TextBox 11">
          <a:extLst xmlns:a="http://schemas.openxmlformats.org/drawingml/2006/main">
            <a:ext uri="{FF2B5EF4-FFF2-40B4-BE49-F238E27FC236}">
              <a16:creationId xmlns:a16="http://schemas.microsoft.com/office/drawing/2014/main" id="{BECFD13F-FBAA-41C5-9C80-5B37202EBB22}"/>
            </a:ext>
          </a:extLst>
        </cdr:cNvPr>
        <cdr:cNvSpPr txBox="1"/>
      </cdr:nvSpPr>
      <cdr:spPr>
        <a:xfrm xmlns:a="http://schemas.openxmlformats.org/drawingml/2006/main">
          <a:off x="2123747" y="3049904"/>
          <a:ext cx="567407" cy="153888"/>
        </a:xfrm>
        <a:prstGeom xmlns:a="http://schemas.openxmlformats.org/drawingml/2006/main" prst="rect">
          <a:avLst/>
        </a:prstGeom>
        <a:solidFill xmlns:a="http://schemas.openxmlformats.org/drawingml/2006/main">
          <a:schemeClr val="bg1">
            <a:lumMod val="65000"/>
          </a:schemeClr>
        </a:solidFill>
      </cdr:spPr>
      <cdr:txBody>
        <a:bodyPr xmlns:a="http://schemas.openxmlformats.org/drawingml/2006/main" wrap="square" lIns="0" tIns="0" rIns="0" bIns="0" rtlCol="0" anchor="ctr" anchorCtr="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solidFill>
                <a:schemeClr val="bg1"/>
              </a:solidFill>
              <a:latin typeface="Times New Roman" panose="02020603050405020304" pitchFamily="18" charset="0"/>
              <a:cs typeface="Times New Roman" panose="02020603050405020304" pitchFamily="18" charset="0"/>
            </a:rPr>
            <a:t>1 0</a:t>
          </a:r>
          <a:r>
            <a:rPr lang="ru-RU" sz="1000" b="1" dirty="0">
              <a:solidFill>
                <a:schemeClr val="bg1"/>
              </a:solidFill>
              <a:latin typeface="Times New Roman" panose="02020603050405020304" pitchFamily="18" charset="0"/>
              <a:cs typeface="Times New Roman" panose="02020603050405020304" pitchFamily="18" charset="0"/>
            </a:rPr>
            <a:t>96,0</a:t>
          </a:r>
        </a:p>
      </cdr:txBody>
    </cdr:sp>
  </cdr:relSizeAnchor>
  <cdr:relSizeAnchor xmlns:cdr="http://schemas.openxmlformats.org/drawingml/2006/chartDrawing">
    <cdr:from>
      <cdr:x>0.27556</cdr:x>
      <cdr:y>0.76613</cdr:y>
    </cdr:from>
    <cdr:to>
      <cdr:x>0.34828</cdr:x>
      <cdr:y>0.8008</cdr:y>
    </cdr:to>
    <cdr:sp macro="" textlink="">
      <cdr:nvSpPr>
        <cdr:cNvPr id="5" name="TextBox 12">
          <a:extLst xmlns:a="http://schemas.openxmlformats.org/drawingml/2006/main">
            <a:ext uri="{FF2B5EF4-FFF2-40B4-BE49-F238E27FC236}">
              <a16:creationId xmlns:a16="http://schemas.microsoft.com/office/drawing/2014/main" id="{5D7AB451-5A9F-499D-B031-9077D9CD6B7A}"/>
            </a:ext>
          </a:extLst>
        </cdr:cNvPr>
        <cdr:cNvSpPr txBox="1"/>
      </cdr:nvSpPr>
      <cdr:spPr>
        <a:xfrm xmlns:a="http://schemas.openxmlformats.org/drawingml/2006/main">
          <a:off x="2150123" y="3570530"/>
          <a:ext cx="567407" cy="161583"/>
        </a:xfrm>
        <a:prstGeom xmlns:a="http://schemas.openxmlformats.org/drawingml/2006/main" prst="rect">
          <a:avLst/>
        </a:prstGeom>
        <a:solidFill xmlns:a="http://schemas.openxmlformats.org/drawingml/2006/main">
          <a:srgbClr val="4472C4"/>
        </a:solidFill>
      </cdr:spPr>
      <cdr:txBody>
        <a:bodyPr xmlns:a="http://schemas.openxmlformats.org/drawingml/2006/main" wrap="square" lIns="0" tIns="0" rIns="0" bIns="0" rtlCol="0" anchor="ctr" anchorCtr="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50" b="1" dirty="0">
              <a:solidFill>
                <a:schemeClr val="bg1"/>
              </a:solidFill>
              <a:latin typeface="Times New Roman" panose="02020603050405020304" pitchFamily="18" charset="0"/>
              <a:cs typeface="Times New Roman" panose="02020603050405020304" pitchFamily="18" charset="0"/>
            </a:rPr>
            <a:t>340</a:t>
          </a:r>
          <a:r>
            <a:rPr lang="ru-RU" sz="1050" b="1" dirty="0">
              <a:solidFill>
                <a:schemeClr val="bg1"/>
              </a:solidFill>
              <a:latin typeface="Times New Roman" panose="02020603050405020304" pitchFamily="18" charset="0"/>
              <a:cs typeface="Times New Roman" panose="02020603050405020304" pitchFamily="18" charset="0"/>
            </a:rPr>
            <a:t>,</a:t>
          </a:r>
          <a:r>
            <a:rPr lang="en-US" sz="1050" b="1" dirty="0">
              <a:solidFill>
                <a:schemeClr val="bg1"/>
              </a:solidFill>
              <a:latin typeface="Times New Roman" panose="02020603050405020304" pitchFamily="18" charset="0"/>
              <a:cs typeface="Times New Roman" panose="02020603050405020304" pitchFamily="18" charset="0"/>
            </a:rPr>
            <a:t>1</a:t>
          </a:r>
          <a:endParaRPr lang="ru-RU" sz="1050" b="1" dirty="0">
            <a:solidFill>
              <a:schemeClr val="bg1"/>
            </a:solidFill>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4"/>
            <a:ext cx="2946400" cy="495302"/>
          </a:xfrm>
          <a:prstGeom prst="rect">
            <a:avLst/>
          </a:prstGeom>
        </p:spPr>
        <p:txBody>
          <a:bodyPr vert="horz" lIns="91725" tIns="45863" rIns="91725" bIns="45863" rtlCol="0"/>
          <a:lstStyle>
            <a:lvl1pPr algn="l">
              <a:defRPr sz="1200"/>
            </a:lvl1pPr>
          </a:lstStyle>
          <a:p>
            <a:endParaRPr lang="ru-RU"/>
          </a:p>
        </p:txBody>
      </p:sp>
      <p:sp>
        <p:nvSpPr>
          <p:cNvPr id="3" name="Дата 2"/>
          <p:cNvSpPr>
            <a:spLocks noGrp="1"/>
          </p:cNvSpPr>
          <p:nvPr>
            <p:ph type="dt" sz="quarter" idx="1"/>
          </p:nvPr>
        </p:nvSpPr>
        <p:spPr>
          <a:xfrm>
            <a:off x="3849689" y="4"/>
            <a:ext cx="2946400" cy="495302"/>
          </a:xfrm>
          <a:prstGeom prst="rect">
            <a:avLst/>
          </a:prstGeom>
        </p:spPr>
        <p:txBody>
          <a:bodyPr vert="horz" lIns="91725" tIns="45863" rIns="91725" bIns="45863" rtlCol="0"/>
          <a:lstStyle>
            <a:lvl1pPr algn="r">
              <a:defRPr sz="1200"/>
            </a:lvl1pPr>
          </a:lstStyle>
          <a:p>
            <a:fld id="{CDAD7053-2B59-4710-BA25-69F245A21003}" type="datetimeFigureOut">
              <a:rPr lang="ru-RU" smtClean="0"/>
              <a:t>21.04.2022</a:t>
            </a:fld>
            <a:endParaRPr lang="ru-RU"/>
          </a:p>
        </p:txBody>
      </p:sp>
      <p:sp>
        <p:nvSpPr>
          <p:cNvPr id="4" name="Нижний колонтитул 3"/>
          <p:cNvSpPr>
            <a:spLocks noGrp="1"/>
          </p:cNvSpPr>
          <p:nvPr>
            <p:ph type="ftr" sz="quarter" idx="2"/>
          </p:nvPr>
        </p:nvSpPr>
        <p:spPr>
          <a:xfrm>
            <a:off x="2" y="9378955"/>
            <a:ext cx="2946400" cy="495302"/>
          </a:xfrm>
          <a:prstGeom prst="rect">
            <a:avLst/>
          </a:prstGeom>
        </p:spPr>
        <p:txBody>
          <a:bodyPr vert="horz" lIns="91725" tIns="45863" rIns="91725" bIns="45863" rtlCol="0" anchor="b"/>
          <a:lstStyle>
            <a:lvl1pPr algn="l">
              <a:defRPr sz="1200"/>
            </a:lvl1pPr>
          </a:lstStyle>
          <a:p>
            <a:endParaRPr lang="ru-RU"/>
          </a:p>
        </p:txBody>
      </p:sp>
      <p:sp>
        <p:nvSpPr>
          <p:cNvPr id="5" name="Номер слайда 4"/>
          <p:cNvSpPr>
            <a:spLocks noGrp="1"/>
          </p:cNvSpPr>
          <p:nvPr>
            <p:ph type="sldNum" sz="quarter" idx="3"/>
          </p:nvPr>
        </p:nvSpPr>
        <p:spPr>
          <a:xfrm>
            <a:off x="3849689" y="9378955"/>
            <a:ext cx="2946400" cy="495302"/>
          </a:xfrm>
          <a:prstGeom prst="rect">
            <a:avLst/>
          </a:prstGeom>
        </p:spPr>
        <p:txBody>
          <a:bodyPr vert="horz" lIns="91725" tIns="45863" rIns="91725" bIns="45863" rtlCol="0" anchor="b"/>
          <a:lstStyle>
            <a:lvl1pPr algn="r">
              <a:defRPr sz="1200"/>
            </a:lvl1pPr>
          </a:lstStyle>
          <a:p>
            <a:fld id="{1134A0B8-2446-4696-8FF9-4F52FFB34EE3}" type="slidenum">
              <a:rPr lang="ru-RU" smtClean="0"/>
              <a:t>‹#›</a:t>
            </a:fld>
            <a:endParaRPr lang="ru-RU"/>
          </a:p>
        </p:txBody>
      </p:sp>
    </p:spTree>
    <p:extLst>
      <p:ext uri="{BB962C8B-B14F-4D97-AF65-F5344CB8AC3E}">
        <p14:creationId xmlns:p14="http://schemas.microsoft.com/office/powerpoint/2010/main" val="1312149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45769" cy="495788"/>
          </a:xfrm>
          <a:prstGeom prst="rect">
            <a:avLst/>
          </a:prstGeom>
        </p:spPr>
        <p:txBody>
          <a:bodyPr vert="horz" lIns="91725" tIns="45863" rIns="91725" bIns="45863" rtlCol="0"/>
          <a:lstStyle>
            <a:lvl1pPr algn="l">
              <a:defRPr sz="1200"/>
            </a:lvl1pPr>
          </a:lstStyle>
          <a:p>
            <a:endParaRPr lang="ru-RU"/>
          </a:p>
        </p:txBody>
      </p:sp>
      <p:sp>
        <p:nvSpPr>
          <p:cNvPr id="3" name="Дата 2"/>
          <p:cNvSpPr>
            <a:spLocks noGrp="1"/>
          </p:cNvSpPr>
          <p:nvPr>
            <p:ph type="dt" idx="1"/>
          </p:nvPr>
        </p:nvSpPr>
        <p:spPr>
          <a:xfrm>
            <a:off x="3850814" y="2"/>
            <a:ext cx="2945768" cy="495788"/>
          </a:xfrm>
          <a:prstGeom prst="rect">
            <a:avLst/>
          </a:prstGeom>
        </p:spPr>
        <p:txBody>
          <a:bodyPr vert="horz" lIns="91725" tIns="45863" rIns="91725" bIns="45863" rtlCol="0"/>
          <a:lstStyle>
            <a:lvl1pPr algn="r">
              <a:defRPr sz="1200"/>
            </a:lvl1pPr>
          </a:lstStyle>
          <a:p>
            <a:fld id="{A1C82766-E58C-4075-BADC-8C60681FBE6C}" type="datetimeFigureOut">
              <a:rPr lang="ru-RU" smtClean="0"/>
              <a:t>21.04.2022</a:t>
            </a:fld>
            <a:endParaRPr lang="ru-RU"/>
          </a:p>
        </p:txBody>
      </p:sp>
      <p:sp>
        <p:nvSpPr>
          <p:cNvPr id="4" name="Образ слайда 3"/>
          <p:cNvSpPr>
            <a:spLocks noGrp="1" noRot="1" noChangeAspect="1"/>
          </p:cNvSpPr>
          <p:nvPr>
            <p:ph type="sldImg" idx="2"/>
          </p:nvPr>
        </p:nvSpPr>
        <p:spPr>
          <a:xfrm>
            <a:off x="1179513" y="1235075"/>
            <a:ext cx="4438650" cy="3328988"/>
          </a:xfrm>
          <a:prstGeom prst="rect">
            <a:avLst/>
          </a:prstGeom>
          <a:noFill/>
          <a:ln w="12700">
            <a:solidFill>
              <a:prstClr val="black"/>
            </a:solidFill>
          </a:ln>
        </p:spPr>
        <p:txBody>
          <a:bodyPr vert="horz" lIns="91725" tIns="45863" rIns="91725" bIns="45863" rtlCol="0" anchor="ctr"/>
          <a:lstStyle/>
          <a:p>
            <a:endParaRPr lang="ru-RU"/>
          </a:p>
        </p:txBody>
      </p:sp>
      <p:sp>
        <p:nvSpPr>
          <p:cNvPr id="5" name="Заметки 4"/>
          <p:cNvSpPr>
            <a:spLocks noGrp="1"/>
          </p:cNvSpPr>
          <p:nvPr>
            <p:ph type="body" sz="quarter" idx="3"/>
          </p:nvPr>
        </p:nvSpPr>
        <p:spPr>
          <a:xfrm>
            <a:off x="679879" y="4752649"/>
            <a:ext cx="5437921" cy="3887899"/>
          </a:xfrm>
          <a:prstGeom prst="rect">
            <a:avLst/>
          </a:prstGeom>
        </p:spPr>
        <p:txBody>
          <a:bodyPr vert="horz" lIns="91725" tIns="45863" rIns="91725" bIns="45863"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2" y="9378465"/>
            <a:ext cx="2945769" cy="495787"/>
          </a:xfrm>
          <a:prstGeom prst="rect">
            <a:avLst/>
          </a:prstGeom>
        </p:spPr>
        <p:txBody>
          <a:bodyPr vert="horz" lIns="91725" tIns="45863" rIns="91725" bIns="45863" rtlCol="0" anchor="b"/>
          <a:lstStyle>
            <a:lvl1pPr algn="l">
              <a:defRPr sz="1200"/>
            </a:lvl1pPr>
          </a:lstStyle>
          <a:p>
            <a:endParaRPr lang="ru-RU"/>
          </a:p>
        </p:txBody>
      </p:sp>
      <p:sp>
        <p:nvSpPr>
          <p:cNvPr id="7" name="Номер слайда 6"/>
          <p:cNvSpPr>
            <a:spLocks noGrp="1"/>
          </p:cNvSpPr>
          <p:nvPr>
            <p:ph type="sldNum" sz="quarter" idx="5"/>
          </p:nvPr>
        </p:nvSpPr>
        <p:spPr>
          <a:xfrm>
            <a:off x="3850814" y="9378465"/>
            <a:ext cx="2945768" cy="495787"/>
          </a:xfrm>
          <a:prstGeom prst="rect">
            <a:avLst/>
          </a:prstGeom>
        </p:spPr>
        <p:txBody>
          <a:bodyPr vert="horz" lIns="91725" tIns="45863" rIns="91725" bIns="45863" rtlCol="0" anchor="b"/>
          <a:lstStyle>
            <a:lvl1pPr algn="r">
              <a:defRPr sz="1200"/>
            </a:lvl1pPr>
          </a:lstStyle>
          <a:p>
            <a:fld id="{ECE1BBEC-112A-4BA0-A6F9-89C05B0071E7}" type="slidenum">
              <a:rPr lang="ru-RU" smtClean="0"/>
              <a:t>‹#›</a:t>
            </a:fld>
            <a:endParaRPr lang="ru-RU"/>
          </a:p>
        </p:txBody>
      </p:sp>
    </p:spTree>
    <p:extLst>
      <p:ext uri="{BB962C8B-B14F-4D97-AF65-F5344CB8AC3E}">
        <p14:creationId xmlns:p14="http://schemas.microsoft.com/office/powerpoint/2010/main" val="812963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CE1BBEC-112A-4BA0-A6F9-89C05B0071E7}" type="slidenum">
              <a:rPr lang="ru-RU" smtClean="0"/>
              <a:t>8</a:t>
            </a:fld>
            <a:endParaRPr lang="ru-RU"/>
          </a:p>
        </p:txBody>
      </p:sp>
    </p:spTree>
    <p:extLst>
      <p:ext uri="{BB962C8B-B14F-4D97-AF65-F5344CB8AC3E}">
        <p14:creationId xmlns:p14="http://schemas.microsoft.com/office/powerpoint/2010/main" val="217378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C3B7B3F1-2D84-4241-B696-4AC323CEC05F}" type="datetime1">
              <a:rPr lang="ru-RU" smtClean="0"/>
              <a:t>21.04.2022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7890FD-3AC2-4427-B46F-541D43590235}" type="slidenum">
              <a:rPr lang="ru-RU" smtClean="0"/>
              <a:t>‹#›</a:t>
            </a:fld>
            <a:endParaRPr lang="ru-RU"/>
          </a:p>
        </p:txBody>
      </p:sp>
    </p:spTree>
    <p:extLst>
      <p:ext uri="{BB962C8B-B14F-4D97-AF65-F5344CB8AC3E}">
        <p14:creationId xmlns:p14="http://schemas.microsoft.com/office/powerpoint/2010/main" val="377959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302532D-E49D-4EC4-BDB4-F8A5717F2DFF}" type="datetime1">
              <a:rPr lang="ru-RU" smtClean="0"/>
              <a:t>21.04.2022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7890FD-3AC2-4427-B46F-541D43590235}" type="slidenum">
              <a:rPr lang="ru-RU" smtClean="0"/>
              <a:t>‹#›</a:t>
            </a:fld>
            <a:endParaRPr lang="ru-RU"/>
          </a:p>
        </p:txBody>
      </p:sp>
    </p:spTree>
    <p:extLst>
      <p:ext uri="{BB962C8B-B14F-4D97-AF65-F5344CB8AC3E}">
        <p14:creationId xmlns:p14="http://schemas.microsoft.com/office/powerpoint/2010/main" val="314830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AF8E8112-CEBC-4609-AC29-4A2EAAE70C0C}" type="datetime1">
              <a:rPr lang="ru-RU" smtClean="0"/>
              <a:t>21.04.2022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fld id="{581CE82E-43D0-46DF-957B-FE51D4BBF00D}" type="slidenum">
              <a:rPr lang="ru-RU" smtClean="0"/>
              <a:pPr/>
              <a:t>‹#›</a:t>
            </a:fld>
            <a:endParaRPr lang="ru-RU"/>
          </a:p>
        </p:txBody>
      </p:sp>
    </p:spTree>
    <p:extLst>
      <p:ext uri="{BB962C8B-B14F-4D97-AF65-F5344CB8AC3E}">
        <p14:creationId xmlns:p14="http://schemas.microsoft.com/office/powerpoint/2010/main" val="1946470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2A71C0C-B3F1-4975-8AD6-AD249CF3A419}" type="datetime1">
              <a:rPr lang="ru-RU" smtClean="0">
                <a:solidFill>
                  <a:prstClr val="black">
                    <a:tint val="75000"/>
                  </a:prstClr>
                </a:solidFill>
              </a:rPr>
              <a:t>21.04.2022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89008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08720"/>
            <a:ext cx="8244408" cy="720080"/>
          </a:xfr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C5CC824-5CEF-4B02-AC23-D814A68AD6CB}" type="datetime1">
              <a:rPr lang="ru-RU" smtClean="0">
                <a:solidFill>
                  <a:prstClr val="black">
                    <a:tint val="75000"/>
                  </a:prstClr>
                </a:solidFill>
              </a:rPr>
              <a:t>21.04.2022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45223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5EF4329-CA9F-4EE7-A1EC-A3BD24FE28CF}" type="datetime1">
              <a:rPr lang="ru-RU" smtClean="0">
                <a:solidFill>
                  <a:prstClr val="black">
                    <a:tint val="75000"/>
                  </a:prstClr>
                </a:solidFill>
              </a:rPr>
              <a:t>21.04.2022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14595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314DADE-C95F-4B4E-9D44-12A17786299B}" type="datetime1">
              <a:rPr lang="ru-RU" smtClean="0">
                <a:solidFill>
                  <a:prstClr val="black">
                    <a:tint val="75000"/>
                  </a:prstClr>
                </a:solidFill>
              </a:rPr>
              <a:t>21.04.2022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5101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A81389F-B633-446C-8194-6BA6197E4642}" type="datetime1">
              <a:rPr lang="ru-RU" smtClean="0">
                <a:solidFill>
                  <a:prstClr val="black">
                    <a:tint val="75000"/>
                  </a:prstClr>
                </a:solidFill>
              </a:rPr>
              <a:t>21.04.2022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38140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993AAB1-3569-442A-949F-D2D05D909BBE}" type="datetime1">
              <a:rPr lang="ru-RU" smtClean="0">
                <a:solidFill>
                  <a:prstClr val="black">
                    <a:tint val="75000"/>
                  </a:prstClr>
                </a:solidFill>
              </a:rPr>
              <a:t>21.04.2022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39824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8CAF81-0404-4695-996C-47A299940CF5}" type="datetime1">
              <a:rPr lang="ru-RU" smtClean="0">
                <a:solidFill>
                  <a:prstClr val="black">
                    <a:tint val="75000"/>
                  </a:prstClr>
                </a:solidFill>
              </a:rPr>
              <a:t>21.04.2022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67783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F6A718D-2163-4453-8B47-89ED0F1E7D3F}" type="datetime1">
              <a:rPr lang="ru-RU" smtClean="0">
                <a:solidFill>
                  <a:prstClr val="black">
                    <a:tint val="75000"/>
                  </a:prstClr>
                </a:solidFill>
              </a:rPr>
              <a:t>21.04.2022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535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B6CE15-8C5F-490A-B40B-B613828E638C}" type="datetime1">
              <a:rPr lang="ru-RU" smtClean="0"/>
              <a:t>21.04.2022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7890FD-3AC2-4427-B46F-541D43590235}" type="slidenum">
              <a:rPr lang="ru-RU" smtClean="0"/>
              <a:t>‹#›</a:t>
            </a:fld>
            <a:endParaRPr lang="ru-RU"/>
          </a:p>
        </p:txBody>
      </p:sp>
    </p:spTree>
    <p:extLst>
      <p:ext uri="{BB962C8B-B14F-4D97-AF65-F5344CB8AC3E}">
        <p14:creationId xmlns:p14="http://schemas.microsoft.com/office/powerpoint/2010/main" val="3272121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327C817-3B1A-4ABA-9B82-192FD2C32CF5}" type="datetime1">
              <a:rPr lang="ru-RU" smtClean="0">
                <a:solidFill>
                  <a:prstClr val="black">
                    <a:tint val="75000"/>
                  </a:prstClr>
                </a:solidFill>
              </a:rPr>
              <a:t>21.04.2022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6415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4069D13-E257-486A-B987-3AD991C856B8}" type="datetime1">
              <a:rPr lang="ru-RU" smtClean="0">
                <a:solidFill>
                  <a:prstClr val="black">
                    <a:tint val="75000"/>
                  </a:prstClr>
                </a:solidFill>
              </a:rPr>
              <a:t>21.04.2022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78345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82F009A-B30F-45D4-89F4-D519D1F4A8EA}" type="datetime1">
              <a:rPr lang="ru-RU" smtClean="0">
                <a:solidFill>
                  <a:prstClr val="black">
                    <a:tint val="75000"/>
                  </a:prstClr>
                </a:solidFill>
              </a:rPr>
              <a:t>21.04.2022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99700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Сравнение">
    <p:spTree>
      <p:nvGrpSpPr>
        <p:cNvPr id="1" name=""/>
        <p:cNvGrpSpPr/>
        <p:nvPr/>
      </p:nvGrpSpPr>
      <p:grpSpPr>
        <a:xfrm>
          <a:off x="0" y="0"/>
          <a:ext cx="0" cy="0"/>
          <a:chOff x="0" y="0"/>
          <a:chExt cx="0" cy="0"/>
        </a:xfrm>
      </p:grpSpPr>
      <p:sp>
        <p:nvSpPr>
          <p:cNvPr id="2" name="Прямоугольник 1"/>
          <p:cNvSpPr/>
          <p:nvPr userDrawn="1"/>
        </p:nvSpPr>
        <p:spPr>
          <a:xfrm>
            <a:off x="540728" y="0"/>
            <a:ext cx="464526" cy="379413"/>
          </a:xfrm>
          <a:prstGeom prst="rect">
            <a:avLst/>
          </a:prstGeom>
        </p:spPr>
        <p:txBody>
          <a:bodyPr wrap="none">
            <a:normAutofit lnSpcReduction="10000"/>
          </a:bodyPr>
          <a:lstStyle/>
          <a:p>
            <a:pPr eaLnBrk="1" hangingPunct="1">
              <a:defRPr/>
            </a:pPr>
            <a:r>
              <a:rPr lang="ru-RU" sz="2000" dirty="0">
                <a:solidFill>
                  <a:srgbClr val="53548A">
                    <a:lumMod val="20000"/>
                    <a:lumOff val="80000"/>
                  </a:srgbClr>
                </a:solidFill>
                <a:latin typeface="Times New Roman" pitchFamily="18" charset="0"/>
                <a:cs typeface="Times New Roman" pitchFamily="18" charset="0"/>
              </a:rPr>
              <a:t>М</a:t>
            </a:r>
            <a:endParaRPr lang="ru-RU" sz="2400" dirty="0">
              <a:solidFill>
                <a:prstClr val="black"/>
              </a:solidFill>
            </a:endParaRPr>
          </a:p>
        </p:txBody>
      </p:sp>
      <p:sp>
        <p:nvSpPr>
          <p:cNvPr id="6" name="Прямоугольник 5"/>
          <p:cNvSpPr/>
          <p:nvPr/>
        </p:nvSpPr>
        <p:spPr bwMode="invGray">
          <a:xfrm>
            <a:off x="9085385" y="-1587"/>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7" name="Прямоугольник 6"/>
          <p:cNvSpPr/>
          <p:nvPr/>
        </p:nvSpPr>
        <p:spPr bwMode="invGray">
          <a:xfrm>
            <a:off x="9044355" y="-1587"/>
            <a:ext cx="2784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8" name="Прямоугольник 7"/>
          <p:cNvSpPr/>
          <p:nvPr/>
        </p:nvSpPr>
        <p:spPr bwMode="invGray">
          <a:xfrm>
            <a:off x="9025306" y="-1587"/>
            <a:ext cx="8792"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9" name="Прямоугольник 8"/>
          <p:cNvSpPr/>
          <p:nvPr/>
        </p:nvSpPr>
        <p:spPr bwMode="invGray">
          <a:xfrm>
            <a:off x="8976948" y="-1587"/>
            <a:ext cx="26377"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10" name="Прямоугольник 9"/>
          <p:cNvSpPr/>
          <p:nvPr/>
        </p:nvSpPr>
        <p:spPr bwMode="invGray">
          <a:xfrm>
            <a:off x="8915401" y="0"/>
            <a:ext cx="5568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11" name="Прямоугольник 10"/>
          <p:cNvSpPr/>
          <p:nvPr/>
        </p:nvSpPr>
        <p:spPr bwMode="invGray">
          <a:xfrm>
            <a:off x="8875836" y="0"/>
            <a:ext cx="586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12" name="Прямоугольник 11"/>
          <p:cNvSpPr/>
          <p:nvPr userDrawn="1"/>
        </p:nvSpPr>
        <p:spPr>
          <a:xfrm>
            <a:off x="540728" y="0"/>
            <a:ext cx="464526" cy="379413"/>
          </a:xfrm>
          <a:prstGeom prst="rect">
            <a:avLst/>
          </a:prstGeom>
        </p:spPr>
        <p:txBody>
          <a:bodyPr wrap="none">
            <a:normAutofit lnSpcReduction="10000"/>
          </a:bodyPr>
          <a:lstStyle/>
          <a:p>
            <a:pPr eaLnBrk="1" hangingPunct="1">
              <a:defRPr/>
            </a:pPr>
            <a:r>
              <a:rPr lang="ru-RU" sz="2000" dirty="0">
                <a:solidFill>
                  <a:srgbClr val="53548A">
                    <a:lumMod val="20000"/>
                    <a:lumOff val="80000"/>
                  </a:srgbClr>
                </a:solidFill>
                <a:latin typeface="Times New Roman" pitchFamily="18" charset="0"/>
                <a:cs typeface="Times New Roman" pitchFamily="18" charset="0"/>
              </a:rPr>
              <a:t>М</a:t>
            </a:r>
            <a:endParaRPr lang="ru-RU" sz="2400" dirty="0">
              <a:solidFill>
                <a:prstClr val="black"/>
              </a:solidFill>
            </a:endParaRPr>
          </a:p>
        </p:txBody>
      </p:sp>
      <p:sp>
        <p:nvSpPr>
          <p:cNvPr id="16" name="TextBox 15"/>
          <p:cNvSpPr txBox="1">
            <a:spLocks noChangeArrowheads="1"/>
          </p:cNvSpPr>
          <p:nvPr userDrawn="1"/>
        </p:nvSpPr>
        <p:spPr bwMode="auto">
          <a:xfrm>
            <a:off x="8540751" y="14288"/>
            <a:ext cx="4365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fld id="{467B618A-12D4-467B-BFF8-02F1D7CD1DD7}" type="slidenum">
              <a:rPr lang="ru-RU" sz="2400" smtClean="0">
                <a:solidFill>
                  <a:prstClr val="white"/>
                </a:solidFill>
              </a:rPr>
              <a:pPr algn="ctr" eaLnBrk="1" hangingPunct="1">
                <a:defRPr/>
              </a:pPr>
              <a:t>‹#›</a:t>
            </a:fld>
            <a:endParaRPr lang="ru-RU" sz="2400" dirty="0">
              <a:solidFill>
                <a:prstClr val="white"/>
              </a:solidFill>
            </a:endParaRPr>
          </a:p>
        </p:txBody>
      </p:sp>
    </p:spTree>
    <p:extLst>
      <p:ext uri="{BB962C8B-B14F-4D97-AF65-F5344CB8AC3E}">
        <p14:creationId xmlns:p14="http://schemas.microsoft.com/office/powerpoint/2010/main" val="1405685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7807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08720"/>
            <a:ext cx="8244408" cy="720080"/>
          </a:xfrm>
        </p:spPr>
        <p:txBody>
          <a:bodyPr/>
          <a:lstStyle/>
          <a:p>
            <a:r>
              <a:rPr lang="ru-RU"/>
              <a:t>Образец заголовка</a:t>
            </a:r>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60438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3692"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07967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54507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535113"/>
            <a:ext cx="4041775"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ru-RU"/>
              <a:t>Образец текста</a:t>
            </a:r>
          </a:p>
        </p:txBody>
      </p:sp>
      <p:sp>
        <p:nvSpPr>
          <p:cNvPr id="6" name="Содержимое 5"/>
          <p:cNvSpPr>
            <a:spLocks noGrp="1"/>
          </p:cNvSpPr>
          <p:nvPr>
            <p:ph sz="quarter" idx="4"/>
          </p:nvPr>
        </p:nvSpPr>
        <p:spPr>
          <a:xfrm>
            <a:off x="4645026" y="2174875"/>
            <a:ext cx="4041775"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85839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914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32745DD-698D-45E4-998E-C76842661CB4}" type="datetime1">
              <a:rPr lang="ru-RU" smtClean="0"/>
              <a:t>21.04.2022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7890FD-3AC2-4427-B46F-541D43590235}" type="slidenum">
              <a:rPr lang="ru-RU" smtClean="0"/>
              <a:t>‹#›</a:t>
            </a:fld>
            <a:endParaRPr lang="ru-RU"/>
          </a:p>
        </p:txBody>
      </p:sp>
    </p:spTree>
    <p:extLst>
      <p:ext uri="{BB962C8B-B14F-4D97-AF65-F5344CB8AC3E}">
        <p14:creationId xmlns:p14="http://schemas.microsoft.com/office/powerpoint/2010/main" val="1372678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22881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1846" b="1"/>
            </a:lvl1pPr>
          </a:lstStyle>
          <a:p>
            <a:r>
              <a:rPr lang="ru-RU"/>
              <a:t>Образец заголовка</a:t>
            </a:r>
          </a:p>
        </p:txBody>
      </p:sp>
      <p:sp>
        <p:nvSpPr>
          <p:cNvPr id="3" name="Содержимое 2"/>
          <p:cNvSpPr>
            <a:spLocks noGrp="1"/>
          </p:cNvSpPr>
          <p:nvPr>
            <p:ph idx="1"/>
          </p:nvPr>
        </p:nvSpPr>
        <p:spPr>
          <a:xfrm>
            <a:off x="3575051" y="273052"/>
            <a:ext cx="5111750" cy="5853113"/>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2"/>
            <a:ext cx="3008313" cy="4691063"/>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ru-RU"/>
              <a:t>Образец текста</a:t>
            </a:r>
          </a:p>
        </p:txBody>
      </p:sp>
      <p:sp>
        <p:nvSpPr>
          <p:cNvPr id="5" name="Дата 4"/>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9756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1846"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ru-RU"/>
              <a:t>Вставка рисунка</a:t>
            </a:r>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ru-RU"/>
              <a:t>Образец текста</a:t>
            </a:r>
          </a:p>
        </p:txBody>
      </p:sp>
      <p:sp>
        <p:nvSpPr>
          <p:cNvPr id="5" name="Дата 4"/>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19992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2021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82901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Сравнение">
    <p:spTree>
      <p:nvGrpSpPr>
        <p:cNvPr id="1" name=""/>
        <p:cNvGrpSpPr/>
        <p:nvPr/>
      </p:nvGrpSpPr>
      <p:grpSpPr>
        <a:xfrm>
          <a:off x="0" y="0"/>
          <a:ext cx="0" cy="0"/>
          <a:chOff x="0" y="0"/>
          <a:chExt cx="0" cy="0"/>
        </a:xfrm>
      </p:grpSpPr>
      <p:sp>
        <p:nvSpPr>
          <p:cNvPr id="2" name="Прямоугольник 1"/>
          <p:cNvSpPr/>
          <p:nvPr userDrawn="1"/>
        </p:nvSpPr>
        <p:spPr>
          <a:xfrm>
            <a:off x="540728" y="2"/>
            <a:ext cx="464526" cy="379413"/>
          </a:xfrm>
          <a:prstGeom prst="rect">
            <a:avLst/>
          </a:prstGeom>
        </p:spPr>
        <p:txBody>
          <a:bodyPr wrap="none">
            <a:normAutofit/>
          </a:bodyPr>
          <a:lstStyle/>
          <a:p>
            <a:pPr eaLnBrk="1" hangingPunct="1">
              <a:defRPr/>
            </a:pPr>
            <a:r>
              <a:rPr lang="ru-RU" sz="1846" dirty="0">
                <a:solidFill>
                  <a:srgbClr val="53548A">
                    <a:lumMod val="20000"/>
                    <a:lumOff val="80000"/>
                  </a:srgbClr>
                </a:solidFill>
                <a:latin typeface="Times New Roman" pitchFamily="18" charset="0"/>
                <a:cs typeface="Times New Roman" pitchFamily="18" charset="0"/>
              </a:rPr>
              <a:t>М</a:t>
            </a:r>
            <a:endParaRPr lang="ru-RU" sz="2215" dirty="0">
              <a:solidFill>
                <a:prstClr val="black"/>
              </a:solidFill>
            </a:endParaRPr>
          </a:p>
        </p:txBody>
      </p:sp>
      <p:sp>
        <p:nvSpPr>
          <p:cNvPr id="6" name="Прямоугольник 5"/>
          <p:cNvSpPr/>
          <p:nvPr/>
        </p:nvSpPr>
        <p:spPr bwMode="invGray">
          <a:xfrm>
            <a:off x="9085385" y="-1587"/>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215" dirty="0">
              <a:solidFill>
                <a:prstClr val="white"/>
              </a:solidFill>
            </a:endParaRPr>
          </a:p>
        </p:txBody>
      </p:sp>
      <p:sp>
        <p:nvSpPr>
          <p:cNvPr id="7" name="Прямоугольник 6"/>
          <p:cNvSpPr/>
          <p:nvPr/>
        </p:nvSpPr>
        <p:spPr bwMode="invGray">
          <a:xfrm>
            <a:off x="9044356" y="-1587"/>
            <a:ext cx="2784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215" dirty="0">
              <a:solidFill>
                <a:prstClr val="white"/>
              </a:solidFill>
            </a:endParaRPr>
          </a:p>
        </p:txBody>
      </p:sp>
      <p:sp>
        <p:nvSpPr>
          <p:cNvPr id="8" name="Прямоугольник 7"/>
          <p:cNvSpPr/>
          <p:nvPr/>
        </p:nvSpPr>
        <p:spPr bwMode="invGray">
          <a:xfrm>
            <a:off x="9025307" y="-1587"/>
            <a:ext cx="8792"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215" dirty="0">
              <a:solidFill>
                <a:prstClr val="white"/>
              </a:solidFill>
            </a:endParaRPr>
          </a:p>
        </p:txBody>
      </p:sp>
      <p:sp>
        <p:nvSpPr>
          <p:cNvPr id="9" name="Прямоугольник 8"/>
          <p:cNvSpPr/>
          <p:nvPr/>
        </p:nvSpPr>
        <p:spPr bwMode="invGray">
          <a:xfrm>
            <a:off x="8976949" y="-1587"/>
            <a:ext cx="26377"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215" dirty="0">
              <a:solidFill>
                <a:prstClr val="white"/>
              </a:solidFill>
            </a:endParaRPr>
          </a:p>
        </p:txBody>
      </p:sp>
      <p:sp>
        <p:nvSpPr>
          <p:cNvPr id="10" name="Прямоугольник 9"/>
          <p:cNvSpPr/>
          <p:nvPr/>
        </p:nvSpPr>
        <p:spPr bwMode="invGray">
          <a:xfrm>
            <a:off x="8915402" y="0"/>
            <a:ext cx="5568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215" dirty="0">
              <a:solidFill>
                <a:prstClr val="white"/>
              </a:solidFill>
            </a:endParaRPr>
          </a:p>
        </p:txBody>
      </p:sp>
      <p:sp>
        <p:nvSpPr>
          <p:cNvPr id="11" name="Прямоугольник 10"/>
          <p:cNvSpPr/>
          <p:nvPr/>
        </p:nvSpPr>
        <p:spPr bwMode="invGray">
          <a:xfrm>
            <a:off x="8875837" y="0"/>
            <a:ext cx="586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215" dirty="0">
              <a:solidFill>
                <a:prstClr val="white"/>
              </a:solidFill>
            </a:endParaRPr>
          </a:p>
        </p:txBody>
      </p:sp>
      <p:sp>
        <p:nvSpPr>
          <p:cNvPr id="12" name="Прямоугольник 11"/>
          <p:cNvSpPr/>
          <p:nvPr userDrawn="1"/>
        </p:nvSpPr>
        <p:spPr>
          <a:xfrm>
            <a:off x="540728" y="2"/>
            <a:ext cx="464526" cy="379413"/>
          </a:xfrm>
          <a:prstGeom prst="rect">
            <a:avLst/>
          </a:prstGeom>
        </p:spPr>
        <p:txBody>
          <a:bodyPr wrap="none">
            <a:normAutofit/>
          </a:bodyPr>
          <a:lstStyle/>
          <a:p>
            <a:pPr eaLnBrk="1" hangingPunct="1">
              <a:defRPr/>
            </a:pPr>
            <a:r>
              <a:rPr lang="ru-RU" sz="1846" dirty="0">
                <a:solidFill>
                  <a:srgbClr val="53548A">
                    <a:lumMod val="20000"/>
                    <a:lumOff val="80000"/>
                  </a:srgbClr>
                </a:solidFill>
                <a:latin typeface="Times New Roman" pitchFamily="18" charset="0"/>
                <a:cs typeface="Times New Roman" pitchFamily="18" charset="0"/>
              </a:rPr>
              <a:t>М</a:t>
            </a:r>
            <a:endParaRPr lang="ru-RU" sz="2215" dirty="0">
              <a:solidFill>
                <a:prstClr val="black"/>
              </a:solidFill>
            </a:endParaRPr>
          </a:p>
        </p:txBody>
      </p:sp>
      <p:sp>
        <p:nvSpPr>
          <p:cNvPr id="16" name="TextBox 15"/>
          <p:cNvSpPr txBox="1">
            <a:spLocks noChangeArrowheads="1"/>
          </p:cNvSpPr>
          <p:nvPr userDrawn="1"/>
        </p:nvSpPr>
        <p:spPr bwMode="auto">
          <a:xfrm>
            <a:off x="8540752" y="14289"/>
            <a:ext cx="436563"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fld id="{467B618A-12D4-467B-BFF8-02F1D7CD1DD7}" type="slidenum">
              <a:rPr lang="ru-RU" sz="2215" smtClean="0">
                <a:solidFill>
                  <a:prstClr val="white"/>
                </a:solidFill>
              </a:rPr>
              <a:pPr algn="ctr" eaLnBrk="1" hangingPunct="1">
                <a:defRPr/>
              </a:pPr>
              <a:t>‹#›</a:t>
            </a:fld>
            <a:endParaRPr lang="ru-RU" sz="2215" dirty="0">
              <a:solidFill>
                <a:prstClr val="white"/>
              </a:solidFill>
            </a:endParaRPr>
          </a:p>
        </p:txBody>
      </p:sp>
    </p:spTree>
    <p:extLst>
      <p:ext uri="{BB962C8B-B14F-4D97-AF65-F5344CB8AC3E}">
        <p14:creationId xmlns:p14="http://schemas.microsoft.com/office/powerpoint/2010/main" val="3882002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6166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08720"/>
            <a:ext cx="8244408" cy="720080"/>
          </a:xfrm>
        </p:spPr>
        <p:txBody>
          <a:bodyPr/>
          <a:lstStyle/>
          <a:p>
            <a:r>
              <a:rPr lang="ru-RU"/>
              <a:t>Образец заголовка</a:t>
            </a:r>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7980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3692"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26073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8859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039FBF6-AD5B-4E46-8755-ED4B345FA312}" type="datetime1">
              <a:rPr lang="ru-RU" smtClean="0"/>
              <a:t>21.04.2022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7890FD-3AC2-4427-B46F-541D43590235}" type="slidenum">
              <a:rPr lang="ru-RU" smtClean="0"/>
              <a:t>‹#›</a:t>
            </a:fld>
            <a:endParaRPr lang="ru-RU"/>
          </a:p>
        </p:txBody>
      </p:sp>
    </p:spTree>
    <p:extLst>
      <p:ext uri="{BB962C8B-B14F-4D97-AF65-F5344CB8AC3E}">
        <p14:creationId xmlns:p14="http://schemas.microsoft.com/office/powerpoint/2010/main" val="603709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535113"/>
            <a:ext cx="4041775"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ru-RU"/>
              <a:t>Образец текста</a:t>
            </a:r>
          </a:p>
        </p:txBody>
      </p:sp>
      <p:sp>
        <p:nvSpPr>
          <p:cNvPr id="6" name="Содержимое 5"/>
          <p:cNvSpPr>
            <a:spLocks noGrp="1"/>
          </p:cNvSpPr>
          <p:nvPr>
            <p:ph sz="quarter" idx="4"/>
          </p:nvPr>
        </p:nvSpPr>
        <p:spPr>
          <a:xfrm>
            <a:off x="4645026" y="2174875"/>
            <a:ext cx="4041775"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213492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37592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9202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1846" b="1"/>
            </a:lvl1pPr>
          </a:lstStyle>
          <a:p>
            <a:r>
              <a:rPr lang="ru-RU"/>
              <a:t>Образец заголовка</a:t>
            </a:r>
          </a:p>
        </p:txBody>
      </p:sp>
      <p:sp>
        <p:nvSpPr>
          <p:cNvPr id="3" name="Содержимое 2"/>
          <p:cNvSpPr>
            <a:spLocks noGrp="1"/>
          </p:cNvSpPr>
          <p:nvPr>
            <p:ph idx="1"/>
          </p:nvPr>
        </p:nvSpPr>
        <p:spPr>
          <a:xfrm>
            <a:off x="3575051" y="273052"/>
            <a:ext cx="5111750" cy="5853113"/>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2"/>
            <a:ext cx="3008313" cy="4691063"/>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ru-RU"/>
              <a:t>Образец текста</a:t>
            </a:r>
          </a:p>
        </p:txBody>
      </p:sp>
      <p:sp>
        <p:nvSpPr>
          <p:cNvPr id="5" name="Дата 4"/>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46492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1846"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ru-RU"/>
              <a:t>Вставка рисунка</a:t>
            </a:r>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ru-RU"/>
              <a:t>Образец текста</a:t>
            </a:r>
          </a:p>
        </p:txBody>
      </p:sp>
      <p:sp>
        <p:nvSpPr>
          <p:cNvPr id="5" name="Дата 4"/>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6749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5824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EA25CA-C134-424A-B14B-560D942C68A7}" type="datetimeFigureOut">
              <a:rPr lang="ru-RU" smtClean="0">
                <a:solidFill>
                  <a:prstClr val="black">
                    <a:tint val="75000"/>
                  </a:prstClr>
                </a:solidFill>
              </a:rPr>
              <a:pPr/>
              <a:t>21.04.2022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27C4502-9A58-4B0D-A183-A2C94C65343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34961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Сравнение">
    <p:spTree>
      <p:nvGrpSpPr>
        <p:cNvPr id="1" name=""/>
        <p:cNvGrpSpPr/>
        <p:nvPr/>
      </p:nvGrpSpPr>
      <p:grpSpPr>
        <a:xfrm>
          <a:off x="0" y="0"/>
          <a:ext cx="0" cy="0"/>
          <a:chOff x="0" y="0"/>
          <a:chExt cx="0" cy="0"/>
        </a:xfrm>
      </p:grpSpPr>
      <p:sp>
        <p:nvSpPr>
          <p:cNvPr id="2" name="Прямоугольник 1"/>
          <p:cNvSpPr/>
          <p:nvPr userDrawn="1"/>
        </p:nvSpPr>
        <p:spPr>
          <a:xfrm>
            <a:off x="540728" y="2"/>
            <a:ext cx="464526" cy="379413"/>
          </a:xfrm>
          <a:prstGeom prst="rect">
            <a:avLst/>
          </a:prstGeom>
        </p:spPr>
        <p:txBody>
          <a:bodyPr wrap="none">
            <a:normAutofit/>
          </a:bodyPr>
          <a:lstStyle/>
          <a:p>
            <a:pPr eaLnBrk="1" hangingPunct="1">
              <a:defRPr/>
            </a:pPr>
            <a:r>
              <a:rPr lang="ru-RU" sz="1846" dirty="0">
                <a:solidFill>
                  <a:srgbClr val="53548A">
                    <a:lumMod val="20000"/>
                    <a:lumOff val="80000"/>
                  </a:srgbClr>
                </a:solidFill>
                <a:latin typeface="Times New Roman" pitchFamily="18" charset="0"/>
                <a:cs typeface="Times New Roman" pitchFamily="18" charset="0"/>
              </a:rPr>
              <a:t>М</a:t>
            </a:r>
            <a:endParaRPr lang="ru-RU" sz="2215" dirty="0">
              <a:solidFill>
                <a:prstClr val="black"/>
              </a:solidFill>
            </a:endParaRPr>
          </a:p>
        </p:txBody>
      </p:sp>
      <p:sp>
        <p:nvSpPr>
          <p:cNvPr id="6" name="Прямоугольник 5"/>
          <p:cNvSpPr/>
          <p:nvPr/>
        </p:nvSpPr>
        <p:spPr bwMode="invGray">
          <a:xfrm>
            <a:off x="9085385" y="-1587"/>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215" dirty="0">
              <a:solidFill>
                <a:prstClr val="white"/>
              </a:solidFill>
            </a:endParaRPr>
          </a:p>
        </p:txBody>
      </p:sp>
      <p:sp>
        <p:nvSpPr>
          <p:cNvPr id="7" name="Прямоугольник 6"/>
          <p:cNvSpPr/>
          <p:nvPr/>
        </p:nvSpPr>
        <p:spPr bwMode="invGray">
          <a:xfrm>
            <a:off x="9044356" y="-1587"/>
            <a:ext cx="2784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215" dirty="0">
              <a:solidFill>
                <a:prstClr val="white"/>
              </a:solidFill>
            </a:endParaRPr>
          </a:p>
        </p:txBody>
      </p:sp>
      <p:sp>
        <p:nvSpPr>
          <p:cNvPr id="8" name="Прямоугольник 7"/>
          <p:cNvSpPr/>
          <p:nvPr/>
        </p:nvSpPr>
        <p:spPr bwMode="invGray">
          <a:xfrm>
            <a:off x="9025307" y="-1587"/>
            <a:ext cx="8792"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215" dirty="0">
              <a:solidFill>
                <a:prstClr val="white"/>
              </a:solidFill>
            </a:endParaRPr>
          </a:p>
        </p:txBody>
      </p:sp>
      <p:sp>
        <p:nvSpPr>
          <p:cNvPr id="9" name="Прямоугольник 8"/>
          <p:cNvSpPr/>
          <p:nvPr/>
        </p:nvSpPr>
        <p:spPr bwMode="invGray">
          <a:xfrm>
            <a:off x="8976949" y="-1587"/>
            <a:ext cx="26377"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215" dirty="0">
              <a:solidFill>
                <a:prstClr val="white"/>
              </a:solidFill>
            </a:endParaRPr>
          </a:p>
        </p:txBody>
      </p:sp>
      <p:sp>
        <p:nvSpPr>
          <p:cNvPr id="10" name="Прямоугольник 9"/>
          <p:cNvSpPr/>
          <p:nvPr/>
        </p:nvSpPr>
        <p:spPr bwMode="invGray">
          <a:xfrm>
            <a:off x="8915402" y="0"/>
            <a:ext cx="5568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215" dirty="0">
              <a:solidFill>
                <a:prstClr val="white"/>
              </a:solidFill>
            </a:endParaRPr>
          </a:p>
        </p:txBody>
      </p:sp>
      <p:sp>
        <p:nvSpPr>
          <p:cNvPr id="11" name="Прямоугольник 10"/>
          <p:cNvSpPr/>
          <p:nvPr/>
        </p:nvSpPr>
        <p:spPr bwMode="invGray">
          <a:xfrm>
            <a:off x="8875837" y="0"/>
            <a:ext cx="586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215" dirty="0">
              <a:solidFill>
                <a:prstClr val="white"/>
              </a:solidFill>
            </a:endParaRPr>
          </a:p>
        </p:txBody>
      </p:sp>
      <p:sp>
        <p:nvSpPr>
          <p:cNvPr id="12" name="Прямоугольник 11"/>
          <p:cNvSpPr/>
          <p:nvPr userDrawn="1"/>
        </p:nvSpPr>
        <p:spPr>
          <a:xfrm>
            <a:off x="540728" y="2"/>
            <a:ext cx="464526" cy="379413"/>
          </a:xfrm>
          <a:prstGeom prst="rect">
            <a:avLst/>
          </a:prstGeom>
        </p:spPr>
        <p:txBody>
          <a:bodyPr wrap="none">
            <a:normAutofit/>
          </a:bodyPr>
          <a:lstStyle/>
          <a:p>
            <a:pPr eaLnBrk="1" hangingPunct="1">
              <a:defRPr/>
            </a:pPr>
            <a:r>
              <a:rPr lang="ru-RU" sz="1846" dirty="0">
                <a:solidFill>
                  <a:srgbClr val="53548A">
                    <a:lumMod val="20000"/>
                    <a:lumOff val="80000"/>
                  </a:srgbClr>
                </a:solidFill>
                <a:latin typeface="Times New Roman" pitchFamily="18" charset="0"/>
                <a:cs typeface="Times New Roman" pitchFamily="18" charset="0"/>
              </a:rPr>
              <a:t>М</a:t>
            </a:r>
            <a:endParaRPr lang="ru-RU" sz="2215" dirty="0">
              <a:solidFill>
                <a:prstClr val="black"/>
              </a:solidFill>
            </a:endParaRPr>
          </a:p>
        </p:txBody>
      </p:sp>
      <p:sp>
        <p:nvSpPr>
          <p:cNvPr id="16" name="TextBox 15"/>
          <p:cNvSpPr txBox="1">
            <a:spLocks noChangeArrowheads="1"/>
          </p:cNvSpPr>
          <p:nvPr userDrawn="1"/>
        </p:nvSpPr>
        <p:spPr bwMode="auto">
          <a:xfrm>
            <a:off x="8540752" y="14289"/>
            <a:ext cx="436563"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fld id="{467B618A-12D4-467B-BFF8-02F1D7CD1DD7}" type="slidenum">
              <a:rPr lang="ru-RU" sz="2215" smtClean="0">
                <a:solidFill>
                  <a:prstClr val="white"/>
                </a:solidFill>
              </a:rPr>
              <a:pPr algn="ctr" eaLnBrk="1" hangingPunct="1">
                <a:defRPr/>
              </a:pPr>
              <a:t>‹#›</a:t>
            </a:fld>
            <a:endParaRPr lang="ru-RU" sz="2215" dirty="0">
              <a:solidFill>
                <a:prstClr val="white"/>
              </a:solidFill>
            </a:endParaRPr>
          </a:p>
        </p:txBody>
      </p:sp>
    </p:spTree>
    <p:extLst>
      <p:ext uri="{BB962C8B-B14F-4D97-AF65-F5344CB8AC3E}">
        <p14:creationId xmlns:p14="http://schemas.microsoft.com/office/powerpoint/2010/main" val="416630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677CC9C-023C-42C5-81E4-9CDDE90C3AD9}" type="datetime1">
              <a:rPr lang="ru-RU" smtClean="0"/>
              <a:t>21.04.2022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7890FD-3AC2-4427-B46F-541D43590235}" type="slidenum">
              <a:rPr lang="ru-RU" smtClean="0"/>
              <a:t>‹#›</a:t>
            </a:fld>
            <a:endParaRPr lang="ru-RU"/>
          </a:p>
        </p:txBody>
      </p:sp>
    </p:spTree>
    <p:extLst>
      <p:ext uri="{BB962C8B-B14F-4D97-AF65-F5344CB8AC3E}">
        <p14:creationId xmlns:p14="http://schemas.microsoft.com/office/powerpoint/2010/main" val="190663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01C1691-78FA-4460-9354-4C6C70BA836F}" type="datetime1">
              <a:rPr lang="ru-RU" smtClean="0"/>
              <a:t>21.04.2022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7890FD-3AC2-4427-B46F-541D43590235}" type="slidenum">
              <a:rPr lang="ru-RU" smtClean="0"/>
              <a:t>‹#›</a:t>
            </a:fld>
            <a:endParaRPr lang="ru-RU"/>
          </a:p>
        </p:txBody>
      </p:sp>
    </p:spTree>
    <p:extLst>
      <p:ext uri="{BB962C8B-B14F-4D97-AF65-F5344CB8AC3E}">
        <p14:creationId xmlns:p14="http://schemas.microsoft.com/office/powerpoint/2010/main" val="206039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6B7E7A-E4B0-4577-A099-936A5070DEF6}" type="datetime1">
              <a:rPr lang="ru-RU" smtClean="0"/>
              <a:t>21.04.2022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7890FD-3AC2-4427-B46F-541D43590235}" type="slidenum">
              <a:rPr lang="ru-RU" smtClean="0"/>
              <a:t>‹#›</a:t>
            </a:fld>
            <a:endParaRPr lang="ru-RU"/>
          </a:p>
        </p:txBody>
      </p:sp>
    </p:spTree>
    <p:extLst>
      <p:ext uri="{BB962C8B-B14F-4D97-AF65-F5344CB8AC3E}">
        <p14:creationId xmlns:p14="http://schemas.microsoft.com/office/powerpoint/2010/main" val="228849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8CAC4F7-14DE-40D5-BA54-8744D54AEF78}" type="datetime1">
              <a:rPr lang="ru-RU" smtClean="0"/>
              <a:t>21.04.2022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7890FD-3AC2-4427-B46F-541D43590235}" type="slidenum">
              <a:rPr lang="ru-RU" smtClean="0"/>
              <a:t>‹#›</a:t>
            </a:fld>
            <a:endParaRPr lang="ru-RU"/>
          </a:p>
        </p:txBody>
      </p:sp>
    </p:spTree>
    <p:extLst>
      <p:ext uri="{BB962C8B-B14F-4D97-AF65-F5344CB8AC3E}">
        <p14:creationId xmlns:p14="http://schemas.microsoft.com/office/powerpoint/2010/main" val="170072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69181545-A247-4B54-A534-406B97DFDA8D}" type="datetime1">
              <a:rPr lang="ru-RU" smtClean="0"/>
              <a:t>21.04.2022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7890FD-3AC2-4427-B46F-541D43590235}" type="slidenum">
              <a:rPr lang="ru-RU" smtClean="0"/>
              <a:t>‹#›</a:t>
            </a:fld>
            <a:endParaRPr lang="ru-RU"/>
          </a:p>
        </p:txBody>
      </p:sp>
    </p:spTree>
    <p:extLst>
      <p:ext uri="{BB962C8B-B14F-4D97-AF65-F5344CB8AC3E}">
        <p14:creationId xmlns:p14="http://schemas.microsoft.com/office/powerpoint/2010/main" val="327303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B9CE772-0B69-4C61-B2B1-A6D127E9BDA3}" type="datetime1">
              <a:rPr lang="ru-RU" smtClean="0"/>
              <a:t>21.04.2022</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7890FD-3AC2-4427-B46F-541D43590235}" type="slidenum">
              <a:rPr lang="ru-RU" smtClean="0"/>
              <a:t>‹#›</a:t>
            </a:fld>
            <a:endParaRPr lang="ru-RU"/>
          </a:p>
        </p:txBody>
      </p:sp>
    </p:spTree>
    <p:extLst>
      <p:ext uri="{BB962C8B-B14F-4D97-AF65-F5344CB8AC3E}">
        <p14:creationId xmlns:p14="http://schemas.microsoft.com/office/powerpoint/2010/main" val="67528567"/>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391CD9CA-264A-4C96-AAD2-0E15BB156F47}" type="datetime1">
              <a:rPr lang="ru-RU" smtClean="0">
                <a:solidFill>
                  <a:prstClr val="black">
                    <a:tint val="75000"/>
                  </a:prstClr>
                </a:solidFill>
                <a:latin typeface="Times New Roman" pitchFamily="18" charset="0"/>
              </a:rPr>
              <a:t>21.04.2022</a:t>
            </a:fld>
            <a:endParaRPr lang="ru-RU">
              <a:solidFill>
                <a:prstClr val="black">
                  <a:tint val="75000"/>
                </a:prstClr>
              </a:solidFill>
              <a:latin typeface="Times New Roman" pitchFamily="18"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ru-RU">
              <a:solidFill>
                <a:prstClr val="black">
                  <a:tint val="75000"/>
                </a:prstClr>
              </a:solidFill>
              <a:latin typeface="Times New Roman" pitchFamily="18"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227C4502-9A58-4B0D-A183-A2C94C653439}" type="slidenum">
              <a:rPr lang="ru-RU" smtClean="0">
                <a:solidFill>
                  <a:prstClr val="black">
                    <a:tint val="75000"/>
                  </a:prstClr>
                </a:solidFill>
                <a:latin typeface="Times New Roman" pitchFamily="18" charset="0"/>
              </a:rPr>
              <a:pPr eaLnBrk="1" hangingPunct="1"/>
              <a:t>‹#›</a:t>
            </a:fld>
            <a:endParaRPr lang="ru-RU">
              <a:solidFill>
                <a:prstClr val="black">
                  <a:tint val="75000"/>
                </a:prstClr>
              </a:solidFill>
              <a:latin typeface="Times New Roman" pitchFamily="18" charset="0"/>
            </a:endParaRPr>
          </a:p>
        </p:txBody>
      </p:sp>
      <p:sp>
        <p:nvSpPr>
          <p:cNvPr id="8" name="AutoShape 2"/>
          <p:cNvSpPr>
            <a:spLocks noChangeArrowheads="1"/>
          </p:cNvSpPr>
          <p:nvPr/>
        </p:nvSpPr>
        <p:spPr bwMode="auto">
          <a:xfrm>
            <a:off x="0" y="908720"/>
            <a:ext cx="8820472" cy="720080"/>
          </a:xfrm>
          <a:prstGeom prst="rect">
            <a:avLst/>
          </a:prstGeom>
          <a:gradFill>
            <a:gsLst>
              <a:gs pos="0">
                <a:srgbClr val="C00000"/>
              </a:gs>
              <a:gs pos="23000">
                <a:schemeClr val="accent2">
                  <a:lumMod val="89000"/>
                </a:schemeClr>
              </a:gs>
              <a:gs pos="69000">
                <a:schemeClr val="accent2">
                  <a:lumMod val="75000"/>
                </a:schemeClr>
              </a:gs>
              <a:gs pos="97000">
                <a:schemeClr val="accent2">
                  <a:lumMod val="70000"/>
                </a:schemeClr>
              </a:gs>
            </a:gsLst>
            <a:lin ang="0" scaled="0"/>
          </a:gradFill>
          <a:ln w="9525">
            <a:noFill/>
            <a:miter lim="800000"/>
            <a:headEnd/>
            <a:tailEnd/>
          </a:ln>
        </p:spPr>
        <p:txBody>
          <a:bodyPr anchor="b"/>
          <a:lstStyle/>
          <a:p>
            <a:pPr algn="ctr" eaLnBrk="1" hangingPunct="1"/>
            <a:endParaRPr lang="ru-RU" sz="2400" b="1" dirty="0">
              <a:solidFill>
                <a:srgbClr val="FFFFFF"/>
              </a:solidFill>
              <a:latin typeface="Times New Roman" pitchFamily="18" charset="0"/>
            </a:endParaRPr>
          </a:p>
        </p:txBody>
      </p:sp>
      <p:pic>
        <p:nvPicPr>
          <p:cNvPr id="9" name="Рисунок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0" y="20943"/>
            <a:ext cx="2313062" cy="759195"/>
          </a:xfrm>
          <a:prstGeom prst="rect">
            <a:avLst/>
          </a:prstGeom>
        </p:spPr>
      </p:pic>
      <p:sp>
        <p:nvSpPr>
          <p:cNvPr id="2" name="Заголовок 1"/>
          <p:cNvSpPr>
            <a:spLocks noGrp="1"/>
          </p:cNvSpPr>
          <p:nvPr>
            <p:ph type="title"/>
          </p:nvPr>
        </p:nvSpPr>
        <p:spPr>
          <a:xfrm>
            <a:off x="0" y="908720"/>
            <a:ext cx="8820472" cy="720080"/>
          </a:xfrm>
          <a:prstGeom prst="rect">
            <a:avLst/>
          </a:prstGeom>
        </p:spPr>
        <p:txBody>
          <a:bodyPr vert="horz" lIns="91440" tIns="45720" rIns="91440" bIns="45720" rtlCol="0" anchor="ctr">
            <a:noAutofit/>
          </a:bodyPr>
          <a:lstStyle/>
          <a:p>
            <a:r>
              <a:rPr lang="ru-RU" dirty="0"/>
              <a:t>Образец заголовка</a:t>
            </a:r>
          </a:p>
        </p:txBody>
      </p:sp>
    </p:spTree>
    <p:extLst>
      <p:ext uri="{BB962C8B-B14F-4D97-AF65-F5344CB8AC3E}">
        <p14:creationId xmlns:p14="http://schemas.microsoft.com/office/powerpoint/2010/main" val="254197554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Lst>
  <p:hf sldNum="0" hdr="0" ftr="0" dt="0"/>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eaLnBrk="1" hangingPunct="1"/>
            <a:fld id="{5BEA25CA-C134-424A-B14B-560D942C68A7}" type="datetimeFigureOut">
              <a:rPr lang="ru-RU" smtClean="0">
                <a:solidFill>
                  <a:prstClr val="black">
                    <a:tint val="75000"/>
                  </a:prstClr>
                </a:solidFill>
                <a:latin typeface="Times New Roman" pitchFamily="18" charset="0"/>
              </a:rPr>
              <a:pPr eaLnBrk="1" hangingPunct="1"/>
              <a:t>21.04.2022</a:t>
            </a:fld>
            <a:endParaRPr lang="ru-RU">
              <a:solidFill>
                <a:prstClr val="black">
                  <a:tint val="75000"/>
                </a:prstClr>
              </a:solidFill>
              <a:latin typeface="Times New Roman" pitchFamily="18" charset="0"/>
            </a:endParaRPr>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eaLnBrk="1" hangingPunct="1"/>
            <a:endParaRPr lang="ru-RU">
              <a:solidFill>
                <a:prstClr val="black">
                  <a:tint val="75000"/>
                </a:prstClr>
              </a:solidFill>
              <a:latin typeface="Times New Roman" pitchFamily="18" charset="0"/>
            </a:endParaRPr>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eaLnBrk="1" hangingPunct="1"/>
            <a:fld id="{227C4502-9A58-4B0D-A183-A2C94C653439}" type="slidenum">
              <a:rPr lang="ru-RU" smtClean="0">
                <a:solidFill>
                  <a:prstClr val="black">
                    <a:tint val="75000"/>
                  </a:prstClr>
                </a:solidFill>
                <a:latin typeface="Times New Roman" pitchFamily="18" charset="0"/>
              </a:rPr>
              <a:pPr eaLnBrk="1" hangingPunct="1"/>
              <a:t>‹#›</a:t>
            </a:fld>
            <a:endParaRPr lang="ru-RU">
              <a:solidFill>
                <a:prstClr val="black">
                  <a:tint val="75000"/>
                </a:prstClr>
              </a:solidFill>
              <a:latin typeface="Times New Roman" pitchFamily="18" charset="0"/>
            </a:endParaRPr>
          </a:p>
        </p:txBody>
      </p:sp>
      <p:sp>
        <p:nvSpPr>
          <p:cNvPr id="8" name="AutoShape 2"/>
          <p:cNvSpPr>
            <a:spLocks noChangeArrowheads="1"/>
          </p:cNvSpPr>
          <p:nvPr/>
        </p:nvSpPr>
        <p:spPr bwMode="auto">
          <a:xfrm>
            <a:off x="0" y="908720"/>
            <a:ext cx="8820472" cy="720080"/>
          </a:xfrm>
          <a:prstGeom prst="rect">
            <a:avLst/>
          </a:prstGeom>
          <a:gradFill>
            <a:gsLst>
              <a:gs pos="0">
                <a:srgbClr val="C00000"/>
              </a:gs>
              <a:gs pos="23000">
                <a:schemeClr val="accent2">
                  <a:lumMod val="89000"/>
                </a:schemeClr>
              </a:gs>
              <a:gs pos="69000">
                <a:schemeClr val="accent2">
                  <a:lumMod val="75000"/>
                </a:schemeClr>
              </a:gs>
              <a:gs pos="97000">
                <a:schemeClr val="accent2">
                  <a:lumMod val="70000"/>
                </a:schemeClr>
              </a:gs>
            </a:gsLst>
            <a:lin ang="0" scaled="0"/>
          </a:gradFill>
          <a:ln w="9525">
            <a:noFill/>
            <a:miter lim="800000"/>
            <a:headEnd/>
            <a:tailEnd/>
          </a:ln>
        </p:spPr>
        <p:txBody>
          <a:bodyPr anchor="b"/>
          <a:lstStyle/>
          <a:p>
            <a:pPr algn="ctr" eaLnBrk="1" hangingPunct="1"/>
            <a:endParaRPr lang="ru-RU" sz="2215" b="1" dirty="0">
              <a:solidFill>
                <a:srgbClr val="FFFFFF"/>
              </a:solidFill>
              <a:latin typeface="Times New Roman" pitchFamily="18" charset="0"/>
            </a:endParaRPr>
          </a:p>
        </p:txBody>
      </p:sp>
      <p:pic>
        <p:nvPicPr>
          <p:cNvPr id="9" name="Рисунок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0" y="20945"/>
            <a:ext cx="2313062" cy="759195"/>
          </a:xfrm>
          <a:prstGeom prst="rect">
            <a:avLst/>
          </a:prstGeom>
        </p:spPr>
      </p:pic>
      <p:sp>
        <p:nvSpPr>
          <p:cNvPr id="2" name="Заголовок 1"/>
          <p:cNvSpPr>
            <a:spLocks noGrp="1"/>
          </p:cNvSpPr>
          <p:nvPr>
            <p:ph type="title"/>
          </p:nvPr>
        </p:nvSpPr>
        <p:spPr>
          <a:xfrm>
            <a:off x="0" y="908720"/>
            <a:ext cx="8820472" cy="720080"/>
          </a:xfrm>
          <a:prstGeom prst="rect">
            <a:avLst/>
          </a:prstGeom>
        </p:spPr>
        <p:txBody>
          <a:bodyPr vert="horz" lIns="91440" tIns="45720" rIns="91440" bIns="45720" rtlCol="0" anchor="ctr">
            <a:noAutofit/>
          </a:bodyPr>
          <a:lstStyle/>
          <a:p>
            <a:r>
              <a:rPr lang="ru-RU" dirty="0"/>
              <a:t>Образец заголовка</a:t>
            </a:r>
          </a:p>
        </p:txBody>
      </p:sp>
    </p:spTree>
    <p:extLst>
      <p:ext uri="{BB962C8B-B14F-4D97-AF65-F5344CB8AC3E}">
        <p14:creationId xmlns:p14="http://schemas.microsoft.com/office/powerpoint/2010/main" val="2584208664"/>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Lst>
  <p:txStyles>
    <p:titleStyle>
      <a:lvl1pPr algn="l" defTabSz="844083" rtl="0" eaLnBrk="1" latinLnBrk="0" hangingPunct="1">
        <a:spcBef>
          <a:spcPct val="0"/>
        </a:spcBef>
        <a:buNone/>
        <a:defRPr sz="3323" b="1" kern="1200">
          <a:solidFill>
            <a:schemeClr val="bg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ru-RU"/>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eaLnBrk="1" hangingPunct="1"/>
            <a:fld id="{5BEA25CA-C134-424A-B14B-560D942C68A7}" type="datetimeFigureOut">
              <a:rPr lang="ru-RU" smtClean="0">
                <a:solidFill>
                  <a:prstClr val="black">
                    <a:tint val="75000"/>
                  </a:prstClr>
                </a:solidFill>
                <a:latin typeface="Times New Roman" pitchFamily="18" charset="0"/>
              </a:rPr>
              <a:pPr eaLnBrk="1" hangingPunct="1"/>
              <a:t>21.04.2022</a:t>
            </a:fld>
            <a:endParaRPr lang="ru-RU">
              <a:solidFill>
                <a:prstClr val="black">
                  <a:tint val="75000"/>
                </a:prstClr>
              </a:solidFill>
              <a:latin typeface="Times New Roman" pitchFamily="18" charset="0"/>
            </a:endParaRPr>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eaLnBrk="1" hangingPunct="1"/>
            <a:endParaRPr lang="ru-RU">
              <a:solidFill>
                <a:prstClr val="black">
                  <a:tint val="75000"/>
                </a:prstClr>
              </a:solidFill>
              <a:latin typeface="Times New Roman" pitchFamily="18" charset="0"/>
            </a:endParaRPr>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eaLnBrk="1" hangingPunct="1"/>
            <a:fld id="{227C4502-9A58-4B0D-A183-A2C94C653439}" type="slidenum">
              <a:rPr lang="ru-RU" smtClean="0">
                <a:solidFill>
                  <a:prstClr val="black">
                    <a:tint val="75000"/>
                  </a:prstClr>
                </a:solidFill>
                <a:latin typeface="Times New Roman" pitchFamily="18" charset="0"/>
              </a:rPr>
              <a:pPr eaLnBrk="1" hangingPunct="1"/>
              <a:t>‹#›</a:t>
            </a:fld>
            <a:endParaRPr lang="ru-RU">
              <a:solidFill>
                <a:prstClr val="black">
                  <a:tint val="75000"/>
                </a:prstClr>
              </a:solidFill>
              <a:latin typeface="Times New Roman" pitchFamily="18" charset="0"/>
            </a:endParaRPr>
          </a:p>
        </p:txBody>
      </p:sp>
      <p:sp>
        <p:nvSpPr>
          <p:cNvPr id="8" name="AutoShape 2"/>
          <p:cNvSpPr>
            <a:spLocks noChangeArrowheads="1"/>
          </p:cNvSpPr>
          <p:nvPr/>
        </p:nvSpPr>
        <p:spPr bwMode="auto">
          <a:xfrm>
            <a:off x="0" y="908720"/>
            <a:ext cx="8820472" cy="720080"/>
          </a:xfrm>
          <a:prstGeom prst="rect">
            <a:avLst/>
          </a:prstGeom>
          <a:gradFill>
            <a:gsLst>
              <a:gs pos="0">
                <a:srgbClr val="C00000"/>
              </a:gs>
              <a:gs pos="23000">
                <a:schemeClr val="accent2">
                  <a:lumMod val="89000"/>
                </a:schemeClr>
              </a:gs>
              <a:gs pos="69000">
                <a:schemeClr val="accent2">
                  <a:lumMod val="75000"/>
                </a:schemeClr>
              </a:gs>
              <a:gs pos="97000">
                <a:schemeClr val="accent2">
                  <a:lumMod val="70000"/>
                </a:schemeClr>
              </a:gs>
            </a:gsLst>
            <a:lin ang="0" scaled="0"/>
          </a:gradFill>
          <a:ln w="9525">
            <a:noFill/>
            <a:miter lim="800000"/>
            <a:headEnd/>
            <a:tailEnd/>
          </a:ln>
        </p:spPr>
        <p:txBody>
          <a:bodyPr anchor="b"/>
          <a:lstStyle/>
          <a:p>
            <a:pPr algn="ctr" eaLnBrk="1" hangingPunct="1"/>
            <a:endParaRPr lang="ru-RU" sz="2215" b="1" dirty="0">
              <a:solidFill>
                <a:srgbClr val="FFFFFF"/>
              </a:solidFill>
              <a:latin typeface="Times New Roman" pitchFamily="18" charset="0"/>
            </a:endParaRPr>
          </a:p>
        </p:txBody>
      </p:sp>
      <p:pic>
        <p:nvPicPr>
          <p:cNvPr id="9" name="Рисунок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0" y="20945"/>
            <a:ext cx="2313062" cy="759195"/>
          </a:xfrm>
          <a:prstGeom prst="rect">
            <a:avLst/>
          </a:prstGeom>
        </p:spPr>
      </p:pic>
      <p:sp>
        <p:nvSpPr>
          <p:cNvPr id="2" name="Заголовок 1"/>
          <p:cNvSpPr>
            <a:spLocks noGrp="1"/>
          </p:cNvSpPr>
          <p:nvPr>
            <p:ph type="title"/>
          </p:nvPr>
        </p:nvSpPr>
        <p:spPr>
          <a:xfrm>
            <a:off x="0" y="908720"/>
            <a:ext cx="8820472" cy="720080"/>
          </a:xfrm>
          <a:prstGeom prst="rect">
            <a:avLst/>
          </a:prstGeom>
        </p:spPr>
        <p:txBody>
          <a:bodyPr vert="horz" lIns="91440" tIns="45720" rIns="91440" bIns="45720" rtlCol="0" anchor="ctr">
            <a:noAutofit/>
          </a:bodyPr>
          <a:lstStyle/>
          <a:p>
            <a:r>
              <a:rPr lang="ru-RU" dirty="0"/>
              <a:t>Образец заголовка</a:t>
            </a:r>
          </a:p>
        </p:txBody>
      </p:sp>
    </p:spTree>
    <p:extLst>
      <p:ext uri="{BB962C8B-B14F-4D97-AF65-F5344CB8AC3E}">
        <p14:creationId xmlns:p14="http://schemas.microsoft.com/office/powerpoint/2010/main" val="4044974676"/>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 id="2147484310" r:id="rId12"/>
  </p:sldLayoutIdLst>
  <p:txStyles>
    <p:titleStyle>
      <a:lvl1pPr algn="l" defTabSz="844083" rtl="0" eaLnBrk="1" latinLnBrk="0" hangingPunct="1">
        <a:spcBef>
          <a:spcPct val="0"/>
        </a:spcBef>
        <a:buNone/>
        <a:defRPr sz="3323" b="1" kern="1200">
          <a:solidFill>
            <a:schemeClr val="bg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ru-RU"/>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384324"/>
            <a:ext cx="9144000" cy="47367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Заголовок 1"/>
          <p:cNvSpPr>
            <a:spLocks noGrp="1"/>
          </p:cNvSpPr>
          <p:nvPr>
            <p:ph type="ctrTitle"/>
          </p:nvPr>
        </p:nvSpPr>
        <p:spPr>
          <a:xfrm>
            <a:off x="2640190" y="2732669"/>
            <a:ext cx="6503810" cy="1144894"/>
          </a:xfrm>
        </p:spPr>
        <p:txBody>
          <a:bodyPr>
            <a:noAutofit/>
          </a:bodyPr>
          <a:lstStyle/>
          <a:p>
            <a:pPr>
              <a:lnSpc>
                <a:spcPct val="130000"/>
              </a:lnSpc>
            </a:pPr>
            <a:r>
              <a:rPr lang="ru-RU" sz="2800" b="1" dirty="0">
                <a:latin typeface="Tahoma" panose="020B0604030504040204" pitchFamily="34" charset="0"/>
                <a:ea typeface="Tahoma" panose="020B0604030504040204" pitchFamily="34" charset="0"/>
                <a:cs typeface="Tahoma" panose="020B0604030504040204" pitchFamily="34" charset="0"/>
              </a:rPr>
              <a:t>Финансовая самостоятельность регионов России в условиях глобальных вызовов</a:t>
            </a:r>
          </a:p>
        </p:txBody>
      </p:sp>
      <p:sp>
        <p:nvSpPr>
          <p:cNvPr id="8" name="Text Box 23"/>
          <p:cNvSpPr txBox="1">
            <a:spLocks noChangeArrowheads="1"/>
          </p:cNvSpPr>
          <p:nvPr/>
        </p:nvSpPr>
        <p:spPr bwMode="auto">
          <a:xfrm>
            <a:off x="627908" y="4771104"/>
            <a:ext cx="8516092" cy="1423467"/>
          </a:xfrm>
          <a:prstGeom prst="rect">
            <a:avLst/>
          </a:prstGeom>
          <a:noFill/>
          <a:ln w="9525">
            <a:noFill/>
            <a:miter lim="800000"/>
            <a:headEnd/>
            <a:tailEnd/>
          </a:ln>
          <a:effectLst/>
        </p:spPr>
        <p:txBody>
          <a:bodyPr wrap="square">
            <a:spAutoFit/>
          </a:bodyPr>
          <a:lstStyle/>
          <a:p>
            <a:pPr algn="ctr">
              <a:spcBef>
                <a:spcPts val="0"/>
              </a:spcBef>
              <a:spcAft>
                <a:spcPts val="300"/>
              </a:spcAft>
            </a:pPr>
            <a:r>
              <a:rPr lang="ru-RU" sz="2000" b="1" dirty="0">
                <a:latin typeface="Tahoma" pitchFamily="34" charset="0"/>
                <a:ea typeface="Tahoma" pitchFamily="34" charset="0"/>
                <a:cs typeface="Tahoma" pitchFamily="34" charset="0"/>
              </a:rPr>
              <a:t>Климанов Владимир Викторович</a:t>
            </a:r>
            <a:r>
              <a:rPr lang="ru-RU" sz="2000" dirty="0">
                <a:latin typeface="Tahoma" pitchFamily="34" charset="0"/>
                <a:ea typeface="Tahoma" pitchFamily="34" charset="0"/>
                <a:cs typeface="Tahoma" pitchFamily="34" charset="0"/>
              </a:rPr>
              <a:t> </a:t>
            </a:r>
          </a:p>
          <a:p>
            <a:pPr algn="ctr">
              <a:spcBef>
                <a:spcPts val="0"/>
              </a:spcBef>
            </a:pPr>
            <a:r>
              <a:rPr lang="ru-RU" sz="1600" dirty="0">
                <a:latin typeface="Tahoma" pitchFamily="34" charset="0"/>
                <a:ea typeface="Tahoma" pitchFamily="34" charset="0"/>
                <a:cs typeface="Tahoma" pitchFamily="34" charset="0"/>
              </a:rPr>
              <a:t>директор АНО «Институт реформирования общественных финансов»,</a:t>
            </a:r>
          </a:p>
          <a:p>
            <a:pPr algn="ctr">
              <a:spcBef>
                <a:spcPts val="0"/>
              </a:spcBef>
            </a:pPr>
            <a:r>
              <a:rPr lang="ru-RU" sz="1600" dirty="0">
                <a:latin typeface="Tahoma" pitchFamily="34" charset="0"/>
                <a:ea typeface="Tahoma" pitchFamily="34" charset="0"/>
                <a:cs typeface="Tahoma" pitchFamily="34" charset="0"/>
              </a:rPr>
              <a:t>директор Центра региональной политики РАНХИГС</a:t>
            </a:r>
          </a:p>
          <a:p>
            <a:pPr algn="ctr">
              <a:spcBef>
                <a:spcPts val="0"/>
              </a:spcBef>
            </a:pPr>
            <a:r>
              <a:rPr lang="en-US" sz="1600" i="1" dirty="0" err="1">
                <a:latin typeface="Tahoma" pitchFamily="34" charset="0"/>
                <a:ea typeface="Tahoma" pitchFamily="34" charset="0"/>
                <a:cs typeface="Tahoma" pitchFamily="34" charset="0"/>
              </a:rPr>
              <a:t>vvk</a:t>
            </a:r>
            <a:r>
              <a:rPr lang="ru-RU" sz="1600" i="1" dirty="0">
                <a:latin typeface="Tahoma" pitchFamily="34" charset="0"/>
                <a:ea typeface="Tahoma" pitchFamily="34" charset="0"/>
                <a:cs typeface="Tahoma" pitchFamily="34" charset="0"/>
              </a:rPr>
              <a:t>@</a:t>
            </a:r>
            <a:r>
              <a:rPr lang="en-US" sz="1600" i="1" dirty="0" err="1">
                <a:latin typeface="Tahoma" pitchFamily="34" charset="0"/>
                <a:ea typeface="Tahoma" pitchFamily="34" charset="0"/>
                <a:cs typeface="Tahoma" pitchFamily="34" charset="0"/>
              </a:rPr>
              <a:t>irof</a:t>
            </a:r>
            <a:r>
              <a:rPr lang="ru-RU" sz="1600" i="1" dirty="0">
                <a:latin typeface="Tahoma" pitchFamily="34" charset="0"/>
                <a:ea typeface="Tahoma" pitchFamily="34" charset="0"/>
                <a:cs typeface="Tahoma" pitchFamily="34" charset="0"/>
              </a:rPr>
              <a:t>.</a:t>
            </a:r>
            <a:r>
              <a:rPr lang="en-US" sz="1600" i="1" dirty="0" err="1">
                <a:latin typeface="Tahoma" pitchFamily="34" charset="0"/>
                <a:ea typeface="Tahoma" pitchFamily="34" charset="0"/>
                <a:cs typeface="Tahoma" pitchFamily="34" charset="0"/>
              </a:rPr>
              <a:t>ru</a:t>
            </a:r>
            <a:endParaRPr lang="ru-RU" sz="1600" dirty="0">
              <a:latin typeface="Tahoma" pitchFamily="34" charset="0"/>
              <a:ea typeface="Tahoma" pitchFamily="34" charset="0"/>
              <a:cs typeface="Tahoma" pitchFamily="34" charset="0"/>
            </a:endParaRPr>
          </a:p>
          <a:p>
            <a:pPr algn="ctr">
              <a:spcBef>
                <a:spcPts val="0"/>
              </a:spcBef>
            </a:pPr>
            <a:endParaRPr lang="ru-RU" sz="1600" i="1" dirty="0">
              <a:latin typeface="Tahoma" pitchFamily="34" charset="0"/>
              <a:ea typeface="Tahoma" pitchFamily="34" charset="0"/>
              <a:cs typeface="Tahoma" pitchFamily="34" charset="0"/>
            </a:endParaRPr>
          </a:p>
        </p:txBody>
      </p:sp>
      <p:sp>
        <p:nvSpPr>
          <p:cNvPr id="9" name="Прямоугольник 8"/>
          <p:cNvSpPr>
            <a:spLocks noChangeArrowheads="1"/>
          </p:cNvSpPr>
          <p:nvPr/>
        </p:nvSpPr>
        <p:spPr bwMode="auto">
          <a:xfrm flipH="1">
            <a:off x="0" y="2284106"/>
            <a:ext cx="2640190" cy="1537745"/>
          </a:xfrm>
          <a:prstGeom prst="rect">
            <a:avLst/>
          </a:prstGeom>
          <a:gradFill rotWithShape="1">
            <a:gsLst>
              <a:gs pos="0">
                <a:schemeClr val="accent5">
                  <a:lumMod val="50000"/>
                </a:schemeClr>
              </a:gs>
              <a:gs pos="50000">
                <a:schemeClr val="accent5">
                  <a:lumMod val="75000"/>
                </a:schemeClr>
              </a:gs>
              <a:gs pos="100000">
                <a:schemeClr val="accent5">
                  <a:lumMod val="60000"/>
                  <a:lumOff val="40000"/>
                </a:schemeClr>
              </a:gs>
            </a:gsLst>
            <a:lin ang="0" scaled="1"/>
          </a:gradFill>
          <a:ln w="9525" algn="ctr">
            <a:noFill/>
            <a:round/>
            <a:headEnd/>
            <a:tailEnd/>
          </a:ln>
        </p:spPr>
        <p:txBody>
          <a:bodyPr/>
          <a:lstStyle/>
          <a:p>
            <a:pPr defTabSz="1042988"/>
            <a:endParaRPr lang="ru-RU" dirty="0"/>
          </a:p>
        </p:txBody>
      </p:sp>
      <p:sp>
        <p:nvSpPr>
          <p:cNvPr id="7" name="Text Box 23">
            <a:extLst>
              <a:ext uri="{FF2B5EF4-FFF2-40B4-BE49-F238E27FC236}">
                <a16:creationId xmlns:a16="http://schemas.microsoft.com/office/drawing/2014/main" id="{19D10C2A-D44B-4DD7-A744-B2F855AD36B0}"/>
              </a:ext>
            </a:extLst>
          </p:cNvPr>
          <p:cNvSpPr txBox="1">
            <a:spLocks noChangeArrowheads="1"/>
          </p:cNvSpPr>
          <p:nvPr/>
        </p:nvSpPr>
        <p:spPr bwMode="auto">
          <a:xfrm>
            <a:off x="244659" y="355652"/>
            <a:ext cx="8899341" cy="307777"/>
          </a:xfrm>
          <a:prstGeom prst="rect">
            <a:avLst/>
          </a:prstGeom>
          <a:noFill/>
          <a:ln w="9525">
            <a:noFill/>
            <a:miter lim="800000"/>
            <a:headEnd/>
            <a:tailEnd/>
          </a:ln>
          <a:effectLst/>
        </p:spPr>
        <p:txBody>
          <a:bodyPr wrap="square">
            <a:spAutoFit/>
          </a:bodyPr>
          <a:lstStyle/>
          <a:p>
            <a:pPr algn="ctr">
              <a:spcBef>
                <a:spcPts val="600"/>
              </a:spcBef>
              <a:spcAft>
                <a:spcPts val="0"/>
              </a:spcAft>
            </a:pPr>
            <a:r>
              <a:rPr lang="ru-RU" sz="1400" dirty="0">
                <a:latin typeface="Tahoma" pitchFamily="34" charset="0"/>
                <a:ea typeface="Tahoma" pitchFamily="34" charset="0"/>
                <a:cs typeface="Tahoma" pitchFamily="34" charset="0"/>
              </a:rPr>
              <a:t>Десятые Васильевские чтения. 21 апреля 2022 г. </a:t>
            </a:r>
          </a:p>
        </p:txBody>
      </p:sp>
    </p:spTree>
    <p:extLst>
      <p:ext uri="{BB962C8B-B14F-4D97-AF65-F5344CB8AC3E}">
        <p14:creationId xmlns:p14="http://schemas.microsoft.com/office/powerpoint/2010/main" val="2021663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7"/>
          <p:cNvSpPr txBox="1">
            <a:spLocks/>
          </p:cNvSpPr>
          <p:nvPr/>
        </p:nvSpPr>
        <p:spPr>
          <a:xfrm>
            <a:off x="0" y="319564"/>
            <a:ext cx="9144000" cy="767465"/>
          </a:xfrm>
          <a:prstGeom prst="rect">
            <a:avLst/>
          </a:prstGeom>
          <a:solidFill>
            <a:schemeClr val="accent5">
              <a:lumMod val="50000"/>
            </a:schemeClr>
          </a:solidFill>
        </p:spPr>
        <p:txBody>
          <a:bodyPr vert="horz" lIns="91440" tIns="45720" rIns="91440" bIns="4572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ru-RU" sz="2400" dirty="0">
                <a:solidFill>
                  <a:schemeClr val="bg1"/>
                </a:solidFill>
                <a:latin typeface="+mn-lt"/>
              </a:rPr>
              <a:t>Доходы и расходы региональных бюджетов</a:t>
            </a:r>
          </a:p>
          <a:p>
            <a:pPr fontAlgn="auto">
              <a:spcAft>
                <a:spcPts val="0"/>
              </a:spcAft>
            </a:pPr>
            <a:r>
              <a:rPr lang="ru-RU" sz="2400" dirty="0">
                <a:solidFill>
                  <a:schemeClr val="bg1"/>
                </a:solidFill>
                <a:latin typeface="+mn-lt"/>
              </a:rPr>
              <a:t>в 2021 г. по сравнению с 2020 г. </a:t>
            </a:r>
            <a:r>
              <a:rPr lang="en-US" sz="2400" dirty="0">
                <a:solidFill>
                  <a:schemeClr val="bg1"/>
                </a:solidFill>
                <a:latin typeface="+mn-lt"/>
              </a:rPr>
              <a:t>(</a:t>
            </a:r>
            <a:r>
              <a:rPr lang="ru-RU" sz="2400" dirty="0">
                <a:solidFill>
                  <a:schemeClr val="bg1"/>
                </a:solidFill>
                <a:latin typeface="+mn-lt"/>
              </a:rPr>
              <a:t>прирост)</a:t>
            </a:r>
          </a:p>
        </p:txBody>
      </p:sp>
      <p:sp>
        <p:nvSpPr>
          <p:cNvPr id="32" name="Прямоугольник 31">
            <a:extLst>
              <a:ext uri="{FF2B5EF4-FFF2-40B4-BE49-F238E27FC236}">
                <a16:creationId xmlns:a16="http://schemas.microsoft.com/office/drawing/2014/main" id="{3099E360-5D8D-46EE-9018-7D843E99840C}"/>
              </a:ext>
            </a:extLst>
          </p:cNvPr>
          <p:cNvSpPr/>
          <p:nvPr/>
        </p:nvSpPr>
        <p:spPr>
          <a:xfrm>
            <a:off x="0" y="6492001"/>
            <a:ext cx="9144000" cy="365998"/>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sz="1050" dirty="0"/>
          </a:p>
        </p:txBody>
      </p:sp>
      <p:sp>
        <p:nvSpPr>
          <p:cNvPr id="31" name="TextBox 30">
            <a:extLst>
              <a:ext uri="{FF2B5EF4-FFF2-40B4-BE49-F238E27FC236}">
                <a16:creationId xmlns:a16="http://schemas.microsoft.com/office/drawing/2014/main" id="{7F8D768F-710A-44C6-871E-C096E4E15B61}"/>
              </a:ext>
            </a:extLst>
          </p:cNvPr>
          <p:cNvSpPr txBox="1"/>
          <p:nvPr/>
        </p:nvSpPr>
        <p:spPr>
          <a:xfrm>
            <a:off x="4944524" y="6497171"/>
            <a:ext cx="4199476" cy="307777"/>
          </a:xfrm>
          <a:prstGeom prst="rect">
            <a:avLst/>
          </a:prstGeom>
          <a:noFill/>
        </p:spPr>
        <p:txBody>
          <a:bodyPr wrap="square" rtlCol="0">
            <a:spAutoFit/>
          </a:bodyPr>
          <a:lstStyle/>
          <a:p>
            <a:pPr algn="r"/>
            <a:r>
              <a:rPr lang="ru-RU" sz="1400" i="1" dirty="0">
                <a:solidFill>
                  <a:schemeClr val="bg1"/>
                </a:solidFill>
                <a:latin typeface="+mj-lt"/>
              </a:rPr>
              <a:t>Рассчитано по данным Федерального казначейства</a:t>
            </a:r>
          </a:p>
        </p:txBody>
      </p:sp>
      <p:graphicFrame>
        <p:nvGraphicFramePr>
          <p:cNvPr id="7" name="Диаграмма 6">
            <a:extLst>
              <a:ext uri="{FF2B5EF4-FFF2-40B4-BE49-F238E27FC236}">
                <a16:creationId xmlns:a16="http://schemas.microsoft.com/office/drawing/2014/main" id="{7C88EE6B-155A-41C2-9DB8-416AFC70AED7}"/>
              </a:ext>
            </a:extLst>
          </p:cNvPr>
          <p:cNvGraphicFramePr/>
          <p:nvPr/>
        </p:nvGraphicFramePr>
        <p:xfrm>
          <a:off x="164969" y="1571813"/>
          <a:ext cx="8814061" cy="47199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1088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7"/>
          <p:cNvSpPr txBox="1">
            <a:spLocks/>
          </p:cNvSpPr>
          <p:nvPr/>
        </p:nvSpPr>
        <p:spPr>
          <a:xfrm>
            <a:off x="0" y="319564"/>
            <a:ext cx="9144000" cy="767465"/>
          </a:xfrm>
          <a:prstGeom prst="rect">
            <a:avLst/>
          </a:prstGeom>
          <a:solidFill>
            <a:schemeClr val="accent5">
              <a:lumMod val="50000"/>
            </a:schemeClr>
          </a:solidFill>
        </p:spPr>
        <p:txBody>
          <a:bodyPr vert="horz" lIns="91440" tIns="45720" rIns="91440" bIns="4572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ru-RU" sz="2400" dirty="0">
                <a:solidFill>
                  <a:schemeClr val="bg1"/>
                </a:solidFill>
                <a:latin typeface="+mn-lt"/>
              </a:rPr>
              <a:t>Прирост налога на прибыль и НДФЛ</a:t>
            </a:r>
          </a:p>
          <a:p>
            <a:pPr fontAlgn="auto">
              <a:spcAft>
                <a:spcPts val="0"/>
              </a:spcAft>
            </a:pPr>
            <a:r>
              <a:rPr lang="ru-RU" sz="2400" dirty="0">
                <a:solidFill>
                  <a:schemeClr val="bg1"/>
                </a:solidFill>
                <a:latin typeface="+mn-lt"/>
              </a:rPr>
              <a:t>в 2021 г. к исполнению 2020 г.</a:t>
            </a:r>
          </a:p>
        </p:txBody>
      </p:sp>
      <p:sp>
        <p:nvSpPr>
          <p:cNvPr id="32" name="Прямоугольник 31">
            <a:extLst>
              <a:ext uri="{FF2B5EF4-FFF2-40B4-BE49-F238E27FC236}">
                <a16:creationId xmlns:a16="http://schemas.microsoft.com/office/drawing/2014/main" id="{3099E360-5D8D-46EE-9018-7D843E99840C}"/>
              </a:ext>
            </a:extLst>
          </p:cNvPr>
          <p:cNvSpPr/>
          <p:nvPr/>
        </p:nvSpPr>
        <p:spPr>
          <a:xfrm>
            <a:off x="0" y="6492001"/>
            <a:ext cx="9144000" cy="365998"/>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sz="1050" dirty="0"/>
          </a:p>
        </p:txBody>
      </p:sp>
      <p:sp>
        <p:nvSpPr>
          <p:cNvPr id="31" name="TextBox 30">
            <a:extLst>
              <a:ext uri="{FF2B5EF4-FFF2-40B4-BE49-F238E27FC236}">
                <a16:creationId xmlns:a16="http://schemas.microsoft.com/office/drawing/2014/main" id="{7F8D768F-710A-44C6-871E-C096E4E15B61}"/>
              </a:ext>
            </a:extLst>
          </p:cNvPr>
          <p:cNvSpPr txBox="1"/>
          <p:nvPr/>
        </p:nvSpPr>
        <p:spPr>
          <a:xfrm>
            <a:off x="4944524" y="6536500"/>
            <a:ext cx="4199476" cy="307777"/>
          </a:xfrm>
          <a:prstGeom prst="rect">
            <a:avLst/>
          </a:prstGeom>
          <a:noFill/>
        </p:spPr>
        <p:txBody>
          <a:bodyPr wrap="square" rtlCol="0">
            <a:spAutoFit/>
          </a:bodyPr>
          <a:lstStyle/>
          <a:p>
            <a:pPr algn="r"/>
            <a:r>
              <a:rPr lang="ru-RU" sz="1400" i="1" dirty="0">
                <a:solidFill>
                  <a:schemeClr val="bg1"/>
                </a:solidFill>
                <a:latin typeface="+mj-lt"/>
              </a:rPr>
              <a:t>Рассчитано по данным Федерального казначейства</a:t>
            </a:r>
          </a:p>
        </p:txBody>
      </p:sp>
      <p:graphicFrame>
        <p:nvGraphicFramePr>
          <p:cNvPr id="7" name="Диаграмма 6">
            <a:extLst>
              <a:ext uri="{FF2B5EF4-FFF2-40B4-BE49-F238E27FC236}">
                <a16:creationId xmlns:a16="http://schemas.microsoft.com/office/drawing/2014/main" id="{7C88EE6B-155A-41C2-9DB8-416AFC70AED7}"/>
              </a:ext>
            </a:extLst>
          </p:cNvPr>
          <p:cNvGraphicFramePr/>
          <p:nvPr/>
        </p:nvGraphicFramePr>
        <p:xfrm>
          <a:off x="182518" y="1659822"/>
          <a:ext cx="8778964" cy="4671230"/>
        </p:xfrm>
        <a:graphic>
          <a:graphicData uri="http://schemas.openxmlformats.org/drawingml/2006/chart">
            <c:chart xmlns:c="http://schemas.openxmlformats.org/drawingml/2006/chart" xmlns:r="http://schemas.openxmlformats.org/officeDocument/2006/relationships" r:id="rId2"/>
          </a:graphicData>
        </a:graphic>
      </p:graphicFrame>
      <p:pic>
        <p:nvPicPr>
          <p:cNvPr id="4" name="Рисунок 3">
            <a:extLst>
              <a:ext uri="{FF2B5EF4-FFF2-40B4-BE49-F238E27FC236}">
                <a16:creationId xmlns:a16="http://schemas.microsoft.com/office/drawing/2014/main" id="{7F880190-330C-4726-ABC4-5D21DF9ED057}"/>
              </a:ext>
            </a:extLst>
          </p:cNvPr>
          <p:cNvPicPr>
            <a:picLocks noChangeAspect="1"/>
          </p:cNvPicPr>
          <p:nvPr/>
        </p:nvPicPr>
        <p:blipFill rotWithShape="1">
          <a:blip r:embed="rId3"/>
          <a:srcRect t="2776" b="70559"/>
          <a:stretch/>
        </p:blipFill>
        <p:spPr>
          <a:xfrm>
            <a:off x="756299" y="1809852"/>
            <a:ext cx="1516018" cy="352642"/>
          </a:xfrm>
          <a:prstGeom prst="rect">
            <a:avLst/>
          </a:prstGeom>
          <a:ln>
            <a:solidFill>
              <a:srgbClr val="0070C0"/>
            </a:solidFill>
          </a:ln>
        </p:spPr>
      </p:pic>
      <p:pic>
        <p:nvPicPr>
          <p:cNvPr id="11" name="Рисунок 10">
            <a:extLst>
              <a:ext uri="{FF2B5EF4-FFF2-40B4-BE49-F238E27FC236}">
                <a16:creationId xmlns:a16="http://schemas.microsoft.com/office/drawing/2014/main" id="{9AD3D848-AA18-43B3-9893-013A57E72B47}"/>
              </a:ext>
            </a:extLst>
          </p:cNvPr>
          <p:cNvPicPr>
            <a:picLocks noChangeAspect="1"/>
          </p:cNvPicPr>
          <p:nvPr/>
        </p:nvPicPr>
        <p:blipFill rotWithShape="1">
          <a:blip r:embed="rId3"/>
          <a:srcRect t="73335"/>
          <a:stretch/>
        </p:blipFill>
        <p:spPr>
          <a:xfrm>
            <a:off x="7017153" y="1809852"/>
            <a:ext cx="1516018" cy="352642"/>
          </a:xfrm>
          <a:prstGeom prst="rect">
            <a:avLst/>
          </a:prstGeom>
          <a:ln>
            <a:solidFill>
              <a:srgbClr val="FF0000"/>
            </a:solidFill>
          </a:ln>
        </p:spPr>
      </p:pic>
    </p:spTree>
    <p:extLst>
      <p:ext uri="{BB962C8B-B14F-4D97-AF65-F5344CB8AC3E}">
        <p14:creationId xmlns:p14="http://schemas.microsoft.com/office/powerpoint/2010/main" val="3463150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7"/>
          <p:cNvSpPr txBox="1">
            <a:spLocks/>
          </p:cNvSpPr>
          <p:nvPr/>
        </p:nvSpPr>
        <p:spPr>
          <a:xfrm>
            <a:off x="0" y="319564"/>
            <a:ext cx="9144000" cy="767465"/>
          </a:xfrm>
          <a:prstGeom prst="rect">
            <a:avLst/>
          </a:prstGeom>
          <a:solidFill>
            <a:schemeClr val="accent5">
              <a:lumMod val="50000"/>
            </a:schemeClr>
          </a:solid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ru-RU" sz="2400" dirty="0">
                <a:solidFill>
                  <a:schemeClr val="bg1"/>
                </a:solidFill>
                <a:latin typeface="+mn-lt"/>
              </a:rPr>
              <a:t>Традиционные и новые инструменты регионального развития</a:t>
            </a:r>
          </a:p>
        </p:txBody>
      </p:sp>
      <p:sp>
        <p:nvSpPr>
          <p:cNvPr id="5" name="Прямоугольник 4">
            <a:extLst>
              <a:ext uri="{FF2B5EF4-FFF2-40B4-BE49-F238E27FC236}">
                <a16:creationId xmlns:a16="http://schemas.microsoft.com/office/drawing/2014/main" id="{DDFD1882-AF7A-4D46-AA0F-FA387F695DC9}"/>
              </a:ext>
            </a:extLst>
          </p:cNvPr>
          <p:cNvSpPr/>
          <p:nvPr/>
        </p:nvSpPr>
        <p:spPr>
          <a:xfrm>
            <a:off x="0" y="6384324"/>
            <a:ext cx="9144000" cy="47367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a:extLst>
              <a:ext uri="{FF2B5EF4-FFF2-40B4-BE49-F238E27FC236}">
                <a16:creationId xmlns:a16="http://schemas.microsoft.com/office/drawing/2014/main" id="{082A5F23-A075-4F1A-9793-9B9229A54579}"/>
              </a:ext>
            </a:extLst>
          </p:cNvPr>
          <p:cNvSpPr/>
          <p:nvPr/>
        </p:nvSpPr>
        <p:spPr>
          <a:xfrm>
            <a:off x="699647" y="1569452"/>
            <a:ext cx="3324173" cy="5534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C00000"/>
                </a:solidFill>
              </a:rPr>
              <a:t>Традиционные</a:t>
            </a:r>
          </a:p>
        </p:txBody>
      </p:sp>
      <p:sp>
        <p:nvSpPr>
          <p:cNvPr id="8" name="Прямоугольник 7">
            <a:extLst>
              <a:ext uri="{FF2B5EF4-FFF2-40B4-BE49-F238E27FC236}">
                <a16:creationId xmlns:a16="http://schemas.microsoft.com/office/drawing/2014/main" id="{91DAFD39-8836-450E-855C-298739266BA6}"/>
              </a:ext>
            </a:extLst>
          </p:cNvPr>
          <p:cNvSpPr/>
          <p:nvPr/>
        </p:nvSpPr>
        <p:spPr>
          <a:xfrm>
            <a:off x="5017373" y="1569452"/>
            <a:ext cx="3324173" cy="5534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4472C4"/>
                </a:solidFill>
              </a:rPr>
              <a:t>Новые</a:t>
            </a:r>
          </a:p>
        </p:txBody>
      </p:sp>
      <p:cxnSp>
        <p:nvCxnSpPr>
          <p:cNvPr id="9" name="Прямая соединительная линия 8">
            <a:extLst>
              <a:ext uri="{FF2B5EF4-FFF2-40B4-BE49-F238E27FC236}">
                <a16:creationId xmlns:a16="http://schemas.microsoft.com/office/drawing/2014/main" id="{3B30A025-CE07-4BB9-96FA-D9DB64CD77CD}"/>
              </a:ext>
            </a:extLst>
          </p:cNvPr>
          <p:cNvCxnSpPr/>
          <p:nvPr/>
        </p:nvCxnSpPr>
        <p:spPr>
          <a:xfrm>
            <a:off x="4542226" y="2117493"/>
            <a:ext cx="0" cy="3936395"/>
          </a:xfrm>
          <a:prstGeom prst="line">
            <a:avLst/>
          </a:prstGeom>
          <a:ln w="19050">
            <a:prstDash val="sysDash"/>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F7FF2AF8-D1DB-44DC-AF58-E23E07B619FF}"/>
              </a:ext>
            </a:extLst>
          </p:cNvPr>
          <p:cNvSpPr txBox="1"/>
          <p:nvPr/>
        </p:nvSpPr>
        <p:spPr>
          <a:xfrm>
            <a:off x="199178" y="2424026"/>
            <a:ext cx="4173645" cy="3754874"/>
          </a:xfrm>
          <a:prstGeom prst="rect">
            <a:avLst/>
          </a:prstGeom>
          <a:noFill/>
        </p:spPr>
        <p:txBody>
          <a:bodyPr wrap="square">
            <a:spAutoFit/>
          </a:bodyPr>
          <a:lstStyle/>
          <a:p>
            <a:pPr marL="182880" indent="0" algn="l" rtl="0" eaLnBrk="1" fontAlgn="ctr" latinLnBrk="0" hangingPunct="1">
              <a:spcBef>
                <a:spcPts val="0"/>
              </a:spcBef>
              <a:spcAft>
                <a:spcPts val="1200"/>
              </a:spcAft>
            </a:pPr>
            <a:r>
              <a:rPr lang="ru-RU" sz="1800" dirty="0">
                <a:solidFill>
                  <a:srgbClr val="404040"/>
                </a:solidFill>
                <a:latin typeface="Tahoma" panose="020B0604030504040204" pitchFamily="34" charset="0"/>
                <a:ea typeface="Tahoma" panose="020B0604030504040204" pitchFamily="34" charset="0"/>
                <a:cs typeface="Tahoma" panose="020B0604030504040204" pitchFamily="34" charset="0"/>
              </a:rPr>
              <a:t>Межбюджетные отношения</a:t>
            </a:r>
            <a:endParaRPr lang="en-US" sz="180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182880" indent="0" algn="l" rtl="0" eaLnBrk="1" fontAlgn="ctr" latinLnBrk="0" hangingPunct="1">
              <a:spcBef>
                <a:spcPts val="0"/>
              </a:spcBef>
              <a:spcAft>
                <a:spcPts val="1200"/>
              </a:spcAft>
            </a:pPr>
            <a:r>
              <a:rPr lang="ru-RU" sz="1800" dirty="0">
                <a:solidFill>
                  <a:srgbClr val="404040"/>
                </a:solidFill>
                <a:latin typeface="Tahoma" panose="020B0604030504040204" pitchFamily="34" charset="0"/>
                <a:ea typeface="Tahoma" panose="020B0604030504040204" pitchFamily="34" charset="0"/>
                <a:cs typeface="Tahoma" panose="020B0604030504040204" pitchFamily="34" charset="0"/>
              </a:rPr>
              <a:t>Стратегическое планирование регионального развития</a:t>
            </a:r>
            <a:endParaRPr lang="en-US" sz="180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182880" indent="0" algn="l" rtl="0" eaLnBrk="1" fontAlgn="ctr" latinLnBrk="0" hangingPunct="1">
              <a:spcBef>
                <a:spcPts val="0"/>
              </a:spcBef>
              <a:spcAft>
                <a:spcPts val="1200"/>
              </a:spcAft>
            </a:pPr>
            <a:r>
              <a:rPr lang="ru-RU" sz="1800" dirty="0">
                <a:solidFill>
                  <a:srgbClr val="404040"/>
                </a:solidFill>
                <a:latin typeface="Tahoma" panose="020B0604030504040204" pitchFamily="34" charset="0"/>
                <a:ea typeface="Tahoma" panose="020B0604030504040204" pitchFamily="34" charset="0"/>
                <a:cs typeface="Tahoma" panose="020B0604030504040204" pitchFamily="34" charset="0"/>
              </a:rPr>
              <a:t>Государственные программы развития регионов и макрорегионов</a:t>
            </a:r>
            <a:endParaRPr lang="en-US" sz="180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182880" indent="0" algn="l" rtl="0" eaLnBrk="1" fontAlgn="ctr" latinLnBrk="0" hangingPunct="1">
              <a:spcBef>
                <a:spcPts val="0"/>
              </a:spcBef>
              <a:spcAft>
                <a:spcPts val="1200"/>
              </a:spcAft>
            </a:pPr>
            <a:r>
              <a:rPr lang="ru-RU" sz="1800" dirty="0">
                <a:solidFill>
                  <a:srgbClr val="404040"/>
                </a:solidFill>
                <a:latin typeface="Tahoma" panose="020B0604030504040204" pitchFamily="34" charset="0"/>
                <a:ea typeface="Tahoma" panose="020B0604030504040204" pitchFamily="34" charset="0"/>
                <a:cs typeface="Tahoma" panose="020B0604030504040204" pitchFamily="34" charset="0"/>
              </a:rPr>
              <a:t>Инвестиционная активность и преференциальные режимы: ОЭЗ, ТОР, Свободный порт Владивосток и др.</a:t>
            </a:r>
            <a:endParaRPr lang="en-US" sz="180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182880" indent="0" algn="l" rtl="0" eaLnBrk="1" fontAlgn="ctr" latinLnBrk="0" hangingPunct="1">
              <a:spcBef>
                <a:spcPts val="0"/>
              </a:spcBef>
              <a:spcAft>
                <a:spcPts val="1200"/>
              </a:spcAft>
            </a:pPr>
            <a:endParaRPr lang="ru-RU" sz="1800" dirty="0">
              <a:solidFill>
                <a:srgbClr val="40404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4A28FCDE-8CD4-413D-AE53-10027D93492C}"/>
              </a:ext>
            </a:extLst>
          </p:cNvPr>
          <p:cNvSpPr txBox="1"/>
          <p:nvPr/>
        </p:nvSpPr>
        <p:spPr>
          <a:xfrm>
            <a:off x="4771179" y="2142351"/>
            <a:ext cx="4071197" cy="4185761"/>
          </a:xfrm>
          <a:prstGeom prst="rect">
            <a:avLst/>
          </a:prstGeom>
          <a:noFill/>
        </p:spPr>
        <p:txBody>
          <a:bodyPr wrap="square">
            <a:spAutoFit/>
          </a:bodyPr>
          <a:lstStyle/>
          <a:p>
            <a:pPr marL="182880" indent="0" algn="l" rtl="0" eaLnBrk="1" fontAlgn="ctr" latinLnBrk="0" hangingPunct="1">
              <a:spcBef>
                <a:spcPts val="0"/>
              </a:spcBef>
              <a:spcAft>
                <a:spcPts val="1200"/>
              </a:spcAft>
            </a:pPr>
            <a:r>
              <a:rPr lang="ru-RU" sz="1800" dirty="0">
                <a:solidFill>
                  <a:srgbClr val="404040"/>
                </a:solidFill>
                <a:latin typeface="Tahoma" panose="020B0604030504040204" pitchFamily="34" charset="0"/>
                <a:ea typeface="Tahoma" panose="020B0604030504040204" pitchFamily="34" charset="0"/>
                <a:cs typeface="Tahoma" panose="020B0604030504040204" pitchFamily="34" charset="0"/>
              </a:rPr>
              <a:t>42 Инициативы Правительства</a:t>
            </a:r>
          </a:p>
          <a:p>
            <a:pPr marL="182880" indent="0" algn="l" rtl="0" eaLnBrk="1" fontAlgn="ctr" latinLnBrk="0" hangingPunct="1">
              <a:spcBef>
                <a:spcPts val="0"/>
              </a:spcBef>
              <a:spcAft>
                <a:spcPts val="1200"/>
              </a:spcAft>
            </a:pPr>
            <a:r>
              <a:rPr lang="ru-RU" sz="1800" dirty="0">
                <a:solidFill>
                  <a:srgbClr val="404040"/>
                </a:solidFill>
                <a:latin typeface="Tahoma" panose="020B0604030504040204" pitchFamily="34" charset="0"/>
                <a:ea typeface="Tahoma" panose="020B0604030504040204" pitchFamily="34" charset="0"/>
                <a:cs typeface="Tahoma" panose="020B0604030504040204" pitchFamily="34" charset="0"/>
              </a:rPr>
              <a:t>Рабочие поездки руководства Правительства РФ</a:t>
            </a:r>
            <a:endParaRPr lang="en-US" sz="180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182880" indent="0" algn="l" rtl="0" eaLnBrk="1" fontAlgn="ctr" latinLnBrk="0" hangingPunct="1">
              <a:spcBef>
                <a:spcPts val="0"/>
              </a:spcBef>
              <a:spcAft>
                <a:spcPts val="1200"/>
              </a:spcAft>
            </a:pPr>
            <a:r>
              <a:rPr lang="ru-RU" sz="1800" dirty="0">
                <a:solidFill>
                  <a:srgbClr val="404040"/>
                </a:solidFill>
                <a:latin typeface="Tahoma" panose="020B0604030504040204" pitchFamily="34" charset="0"/>
                <a:ea typeface="Tahoma" panose="020B0604030504040204" pitchFamily="34" charset="0"/>
                <a:cs typeface="Tahoma" panose="020B0604030504040204" pitchFamily="34" charset="0"/>
              </a:rPr>
              <a:t>Инфраструктурные бюджетные кредиты</a:t>
            </a:r>
          </a:p>
          <a:p>
            <a:pPr marL="182880" indent="0" algn="l" rtl="0" eaLnBrk="1" fontAlgn="ctr" latinLnBrk="0" hangingPunct="1">
              <a:spcBef>
                <a:spcPts val="0"/>
              </a:spcBef>
              <a:spcAft>
                <a:spcPts val="1200"/>
              </a:spcAft>
            </a:pPr>
            <a:r>
              <a:rPr lang="ru-RU" sz="1800" dirty="0">
                <a:solidFill>
                  <a:srgbClr val="404040"/>
                </a:solidFill>
                <a:latin typeface="Tahoma" panose="020B0604030504040204" pitchFamily="34" charset="0"/>
                <a:ea typeface="Tahoma" panose="020B0604030504040204" pitchFamily="34" charset="0"/>
                <a:cs typeface="Tahoma" panose="020B0604030504040204" pitchFamily="34" charset="0"/>
              </a:rPr>
              <a:t>Горизонтальные субсидии и бюджетные кредиты</a:t>
            </a:r>
            <a:endParaRPr lang="en-US" sz="180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182880" indent="0" algn="l" rtl="0" eaLnBrk="1" fontAlgn="ctr" latinLnBrk="0" hangingPunct="1">
              <a:spcBef>
                <a:spcPts val="0"/>
              </a:spcBef>
              <a:spcAft>
                <a:spcPts val="1200"/>
              </a:spcAft>
            </a:pPr>
            <a:r>
              <a:rPr lang="ru-RU" sz="1800" dirty="0">
                <a:solidFill>
                  <a:srgbClr val="404040"/>
                </a:solidFill>
                <a:latin typeface="Tahoma" panose="020B0604030504040204" pitchFamily="34" charset="0"/>
                <a:ea typeface="Tahoma" panose="020B0604030504040204" pitchFamily="34" charset="0"/>
                <a:cs typeface="Tahoma" panose="020B0604030504040204" pitchFamily="34" charset="0"/>
              </a:rPr>
              <a:t>Стимулирование агломерационных процессов</a:t>
            </a:r>
            <a:endParaRPr lang="en-US" sz="1800" dirty="0">
              <a:solidFill>
                <a:srgbClr val="404040"/>
              </a:solidFill>
              <a:latin typeface="Tahoma" panose="020B0604030504040204" pitchFamily="34" charset="0"/>
              <a:ea typeface="Tahoma" panose="020B0604030504040204" pitchFamily="34" charset="0"/>
              <a:cs typeface="Tahoma" panose="020B0604030504040204" pitchFamily="34" charset="0"/>
            </a:endParaRPr>
          </a:p>
          <a:p>
            <a:pPr marL="182880" indent="0" algn="l" rtl="0" eaLnBrk="1" fontAlgn="ctr" latinLnBrk="0" hangingPunct="1">
              <a:spcBef>
                <a:spcPts val="0"/>
              </a:spcBef>
              <a:spcAft>
                <a:spcPts val="1200"/>
              </a:spcAft>
            </a:pPr>
            <a:r>
              <a:rPr lang="ru-RU" sz="1800" dirty="0">
                <a:solidFill>
                  <a:srgbClr val="404040"/>
                </a:solidFill>
                <a:latin typeface="Tahoma" panose="020B0604030504040204" pitchFamily="34" charset="0"/>
                <a:ea typeface="Tahoma" panose="020B0604030504040204" pitchFamily="34" charset="0"/>
                <a:cs typeface="Tahoma" panose="020B0604030504040204" pitchFamily="34" charset="0"/>
              </a:rPr>
              <a:t>Городское развитие и благоустройство (мастер-планирование)</a:t>
            </a:r>
          </a:p>
        </p:txBody>
      </p:sp>
    </p:spTree>
    <p:extLst>
      <p:ext uri="{BB962C8B-B14F-4D97-AF65-F5344CB8AC3E}">
        <p14:creationId xmlns:p14="http://schemas.microsoft.com/office/powerpoint/2010/main" val="174476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7"/>
          <p:cNvSpPr txBox="1">
            <a:spLocks/>
          </p:cNvSpPr>
          <p:nvPr/>
        </p:nvSpPr>
        <p:spPr>
          <a:xfrm>
            <a:off x="0" y="319564"/>
            <a:ext cx="9144000" cy="767465"/>
          </a:xfrm>
          <a:prstGeom prst="rect">
            <a:avLst/>
          </a:prstGeom>
          <a:solidFill>
            <a:schemeClr val="accent5">
              <a:lumMod val="50000"/>
            </a:schemeClr>
          </a:solid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ru-RU" sz="2400" dirty="0">
                <a:solidFill>
                  <a:schemeClr val="bg1"/>
                </a:solidFill>
                <a:latin typeface="+mn-lt"/>
              </a:rPr>
              <a:t>Регулирование развития территорий: новая реальность</a:t>
            </a:r>
          </a:p>
        </p:txBody>
      </p:sp>
      <p:sp>
        <p:nvSpPr>
          <p:cNvPr id="4" name="Объект 2">
            <a:extLst>
              <a:ext uri="{FF2B5EF4-FFF2-40B4-BE49-F238E27FC236}">
                <a16:creationId xmlns:a16="http://schemas.microsoft.com/office/drawing/2014/main" id="{D338F0DC-3AA3-4BA5-A3D5-7977290A964A}"/>
              </a:ext>
            </a:extLst>
          </p:cNvPr>
          <p:cNvSpPr txBox="1">
            <a:spLocks/>
          </p:cNvSpPr>
          <p:nvPr/>
        </p:nvSpPr>
        <p:spPr>
          <a:xfrm>
            <a:off x="498021" y="1418090"/>
            <a:ext cx="8352065" cy="4635172"/>
          </a:xfrm>
          <a:prstGeom prst="rect">
            <a:avLst/>
          </a:prstGeom>
        </p:spPr>
        <p:txBody>
          <a:bodyPr>
            <a:noAutofit/>
          </a:bodyPr>
          <a:lstStyle>
            <a:lvl1pPr marL="171450" indent="-171450" algn="l" defTabSz="685800" rtl="0" eaLnBrk="0" fontAlgn="base" hangingPunct="0">
              <a:spcBef>
                <a:spcPts val="750"/>
              </a:spcBef>
              <a:spcAft>
                <a:spcPct val="0"/>
              </a:spcAft>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0" fontAlgn="base" hangingPunct="0">
              <a:spcBef>
                <a:spcPts val="375"/>
              </a:spcBef>
              <a:spcAft>
                <a:spcPct val="0"/>
              </a:spcAft>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0" fontAlgn="base" hangingPunct="0">
              <a:spcBef>
                <a:spcPts val="375"/>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ts val="375"/>
              </a:spcBef>
              <a:spcAft>
                <a:spcPct val="0"/>
              </a:spcAft>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0" fontAlgn="base" hangingPunct="0">
              <a:spcBef>
                <a:spcPts val="375"/>
              </a:spcBef>
              <a:spcAft>
                <a:spcPct val="0"/>
              </a:spcAft>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3538" marR="0" lvl="0" indent="-363538" algn="l" defTabSz="685800" rtl="0" eaLnBrk="0" fontAlgn="base" latinLnBrk="0" hangingPunct="0">
              <a:lnSpc>
                <a:spcPct val="100000"/>
              </a:lnSpc>
              <a:spcBef>
                <a:spcPts val="750"/>
              </a:spcBef>
              <a:spcAft>
                <a:spcPct val="0"/>
              </a:spcAft>
              <a:buClr>
                <a:srgbClr val="002060"/>
              </a:buClr>
              <a:buSzTx/>
              <a:buFont typeface="Wingdings" panose="05000000000000000000" pitchFamily="2" charset="2"/>
              <a:buChar char="§"/>
              <a:tabLst/>
              <a:defRPr/>
            </a:pPr>
            <a:r>
              <a:rPr lang="ru-RU" sz="2400" b="1" dirty="0">
                <a:solidFill>
                  <a:prstClr val="black"/>
                </a:solidFill>
              </a:rPr>
              <a:t>Резкое увеличение объемов поддержки регионов</a:t>
            </a:r>
          </a:p>
          <a:p>
            <a:pPr marL="363538" marR="0" lvl="0" indent="-363538" algn="l" defTabSz="685800" rtl="0" eaLnBrk="0" fontAlgn="base" latinLnBrk="0" hangingPunct="0">
              <a:lnSpc>
                <a:spcPct val="100000"/>
              </a:lnSpc>
              <a:spcBef>
                <a:spcPts val="750"/>
              </a:spcBef>
              <a:spcAft>
                <a:spcPct val="0"/>
              </a:spcAft>
              <a:buClr>
                <a:srgbClr val="002060"/>
              </a:buClr>
              <a:buSzTx/>
              <a:buFont typeface="Wingdings" panose="05000000000000000000" pitchFamily="2" charset="2"/>
              <a:buChar char="§"/>
              <a:tabLst/>
              <a:defRPr/>
            </a:pPr>
            <a:r>
              <a:rPr lang="ru-RU" sz="2400" b="1" dirty="0">
                <a:solidFill>
                  <a:prstClr val="black"/>
                </a:solidFill>
              </a:rPr>
              <a:t>Вовлечение регионов в достижение национальных целей развития</a:t>
            </a:r>
            <a:r>
              <a:rPr lang="ru-RU" sz="2400" dirty="0">
                <a:solidFill>
                  <a:prstClr val="black"/>
                </a:solidFill>
              </a:rPr>
              <a:t>, реализацию инициативных проектов, а также в повестку зеленой экономики</a:t>
            </a:r>
          </a:p>
          <a:p>
            <a:pPr marL="363538" marR="0" lvl="0" indent="-363538" algn="l" defTabSz="685800" rtl="0" eaLnBrk="0" fontAlgn="base" latinLnBrk="0" hangingPunct="0">
              <a:lnSpc>
                <a:spcPct val="100000"/>
              </a:lnSpc>
              <a:spcBef>
                <a:spcPts val="750"/>
              </a:spcBef>
              <a:spcAft>
                <a:spcPct val="0"/>
              </a:spcAft>
              <a:buClr>
                <a:srgbClr val="002060"/>
              </a:buClr>
              <a:buSzTx/>
              <a:buFont typeface="Wingdings" panose="05000000000000000000" pitchFamily="2" charset="2"/>
              <a:buChar char="§"/>
              <a:tabLst/>
              <a:defRPr/>
            </a:pPr>
            <a:r>
              <a:rPr lang="ru-RU" sz="2400" b="1" dirty="0">
                <a:solidFill>
                  <a:prstClr val="black"/>
                </a:solidFill>
              </a:rPr>
              <a:t>Расширение практики индивидуальных решений: </a:t>
            </a:r>
            <a:r>
              <a:rPr lang="ru-RU" sz="2400" dirty="0">
                <a:solidFill>
                  <a:prstClr val="black"/>
                </a:solidFill>
              </a:rPr>
              <a:t>индивидуальные программы, поездки премьер-министра, кураторство макрорегионов</a:t>
            </a:r>
          </a:p>
          <a:p>
            <a:pPr marL="363538" marR="0" lvl="0" indent="-363538" algn="l" defTabSz="685800" rtl="0" eaLnBrk="0" fontAlgn="base" latinLnBrk="0" hangingPunct="0">
              <a:lnSpc>
                <a:spcPct val="100000"/>
              </a:lnSpc>
              <a:spcBef>
                <a:spcPts val="750"/>
              </a:spcBef>
              <a:spcAft>
                <a:spcPct val="0"/>
              </a:spcAft>
              <a:buClr>
                <a:srgbClr val="002060"/>
              </a:buClr>
              <a:buSzTx/>
              <a:buFont typeface="Wingdings" panose="05000000000000000000" pitchFamily="2" charset="2"/>
              <a:buChar char="§"/>
              <a:tabLst/>
              <a:defRPr/>
            </a:pPr>
            <a:r>
              <a:rPr lang="ru-RU" sz="2400" b="1" dirty="0">
                <a:solidFill>
                  <a:prstClr val="black"/>
                </a:solidFill>
              </a:rPr>
              <a:t>Новые мегапроекты</a:t>
            </a:r>
          </a:p>
          <a:p>
            <a:pPr marL="363538" marR="0" lvl="0" indent="-363538" algn="l" defTabSz="685800" rtl="0" eaLnBrk="0" fontAlgn="base" latinLnBrk="0" hangingPunct="0">
              <a:lnSpc>
                <a:spcPct val="100000"/>
              </a:lnSpc>
              <a:spcBef>
                <a:spcPts val="750"/>
              </a:spcBef>
              <a:spcAft>
                <a:spcPct val="0"/>
              </a:spcAft>
              <a:buClr>
                <a:srgbClr val="002060"/>
              </a:buClr>
              <a:buSzTx/>
              <a:buFont typeface="Wingdings" panose="05000000000000000000" pitchFamily="2" charset="2"/>
              <a:buChar char="§"/>
              <a:tabLst/>
              <a:defRPr/>
            </a:pPr>
            <a:r>
              <a:rPr lang="ru-RU" sz="2400" b="1" dirty="0">
                <a:solidFill>
                  <a:prstClr val="black"/>
                </a:solidFill>
              </a:rPr>
              <a:t>Приоритет – развитие инфраструктуры и строительство жилья</a:t>
            </a:r>
          </a:p>
          <a:p>
            <a:pPr marL="363538" marR="0" lvl="0" indent="-363538" algn="l" defTabSz="685800" rtl="0" eaLnBrk="0" fontAlgn="base" latinLnBrk="0" hangingPunct="0">
              <a:lnSpc>
                <a:spcPct val="100000"/>
              </a:lnSpc>
              <a:spcBef>
                <a:spcPts val="750"/>
              </a:spcBef>
              <a:spcAft>
                <a:spcPct val="0"/>
              </a:spcAft>
              <a:buClr>
                <a:srgbClr val="002060"/>
              </a:buClr>
              <a:buSzTx/>
              <a:buFont typeface="Wingdings" panose="05000000000000000000" pitchFamily="2" charset="2"/>
              <a:buChar char="§"/>
              <a:tabLst/>
              <a:defRPr/>
            </a:pPr>
            <a:r>
              <a:rPr lang="ru-RU" sz="2400" b="1" dirty="0">
                <a:solidFill>
                  <a:prstClr val="black"/>
                </a:solidFill>
              </a:rPr>
              <a:t>Инфраструктурное меню для регионов и городов</a:t>
            </a:r>
            <a:endParaRPr kumimoji="0" lang="ru-RU"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Прямоугольник 4">
            <a:extLst>
              <a:ext uri="{FF2B5EF4-FFF2-40B4-BE49-F238E27FC236}">
                <a16:creationId xmlns:a16="http://schemas.microsoft.com/office/drawing/2014/main" id="{DDFD1882-AF7A-4D46-AA0F-FA387F695DC9}"/>
              </a:ext>
            </a:extLst>
          </p:cNvPr>
          <p:cNvSpPr/>
          <p:nvPr/>
        </p:nvSpPr>
        <p:spPr>
          <a:xfrm>
            <a:off x="0" y="6384324"/>
            <a:ext cx="9144000" cy="47367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307999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7"/>
          <p:cNvSpPr txBox="1">
            <a:spLocks/>
          </p:cNvSpPr>
          <p:nvPr/>
        </p:nvSpPr>
        <p:spPr>
          <a:xfrm>
            <a:off x="0" y="319564"/>
            <a:ext cx="9144000" cy="767465"/>
          </a:xfrm>
          <a:prstGeom prst="rect">
            <a:avLst/>
          </a:prstGeom>
          <a:solidFill>
            <a:schemeClr val="accent5">
              <a:lumMod val="50000"/>
            </a:schemeClr>
          </a:solid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ru-RU" sz="2400" dirty="0">
                <a:solidFill>
                  <a:schemeClr val="bg1"/>
                </a:solidFill>
                <a:latin typeface="+mn-lt"/>
              </a:rPr>
              <a:t>Прогноз развития регионов России в 2022 г.</a:t>
            </a:r>
          </a:p>
        </p:txBody>
      </p:sp>
      <p:sp>
        <p:nvSpPr>
          <p:cNvPr id="5" name="Прямоугольник 4">
            <a:extLst>
              <a:ext uri="{FF2B5EF4-FFF2-40B4-BE49-F238E27FC236}">
                <a16:creationId xmlns:a16="http://schemas.microsoft.com/office/drawing/2014/main" id="{E56126BD-F2DE-4D20-A923-E8D50A4675D7}"/>
              </a:ext>
            </a:extLst>
          </p:cNvPr>
          <p:cNvSpPr/>
          <p:nvPr/>
        </p:nvSpPr>
        <p:spPr>
          <a:xfrm>
            <a:off x="0" y="6390512"/>
            <a:ext cx="9144000" cy="47367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7" name="Диаграмма 6">
            <a:extLst>
              <a:ext uri="{FF2B5EF4-FFF2-40B4-BE49-F238E27FC236}">
                <a16:creationId xmlns:a16="http://schemas.microsoft.com/office/drawing/2014/main" id="{8B21D3C8-089F-4A74-8D87-36882A594E7F}"/>
              </a:ext>
            </a:extLst>
          </p:cNvPr>
          <p:cNvGraphicFramePr/>
          <p:nvPr/>
        </p:nvGraphicFramePr>
        <p:xfrm>
          <a:off x="4572000" y="3820562"/>
          <a:ext cx="4470649" cy="24580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a:extLst>
              <a:ext uri="{FF2B5EF4-FFF2-40B4-BE49-F238E27FC236}">
                <a16:creationId xmlns:a16="http://schemas.microsoft.com/office/drawing/2014/main" id="{DFEEE3A7-113D-4668-AF96-CB24E0BF5570}"/>
              </a:ext>
            </a:extLst>
          </p:cNvPr>
          <p:cNvGraphicFramePr/>
          <p:nvPr/>
        </p:nvGraphicFramePr>
        <p:xfrm>
          <a:off x="4485270" y="1511109"/>
          <a:ext cx="4557379" cy="196068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DA68ED4-ADCD-440A-BF8E-FB384515A48C}"/>
              </a:ext>
            </a:extLst>
          </p:cNvPr>
          <p:cNvSpPr txBox="1"/>
          <p:nvPr/>
        </p:nvSpPr>
        <p:spPr>
          <a:xfrm>
            <a:off x="4452241" y="1153788"/>
            <a:ext cx="4590408" cy="307777"/>
          </a:xfrm>
          <a:prstGeom prst="rect">
            <a:avLst/>
          </a:prstGeom>
          <a:noFill/>
        </p:spPr>
        <p:txBody>
          <a:bodyPr wrap="square">
            <a:spAutoFit/>
          </a:bodyPr>
          <a:lstStyle>
            <a:defPPr>
              <a:defRPr lang="en-US"/>
            </a:defPPr>
            <a:lvl1pPr algn="ctr">
              <a:defRPr sz="1400" b="1" i="0" u="none" strike="noStrike" baseline="0">
                <a:solidFill>
                  <a:schemeClr val="tx1">
                    <a:lumMod val="75000"/>
                    <a:lumOff val="25000"/>
                  </a:schemeClr>
                </a:solidFill>
                <a:latin typeface="+mn-lt"/>
              </a:defRPr>
            </a:lvl1pPr>
          </a:lstStyle>
          <a:p>
            <a:r>
              <a:rPr lang="ru-RU" dirty="0"/>
              <a:t>Консолидированные бюджеты субъектов РФ, млрд руб.</a:t>
            </a:r>
          </a:p>
        </p:txBody>
      </p:sp>
      <p:sp>
        <p:nvSpPr>
          <p:cNvPr id="11" name="Text Box 23">
            <a:extLst>
              <a:ext uri="{FF2B5EF4-FFF2-40B4-BE49-F238E27FC236}">
                <a16:creationId xmlns:a16="http://schemas.microsoft.com/office/drawing/2014/main" id="{BB66E661-326A-4294-B09F-8572827C8274}"/>
              </a:ext>
            </a:extLst>
          </p:cNvPr>
          <p:cNvSpPr txBox="1">
            <a:spLocks noChangeArrowheads="1"/>
          </p:cNvSpPr>
          <p:nvPr/>
        </p:nvSpPr>
        <p:spPr bwMode="auto">
          <a:xfrm>
            <a:off x="101350" y="1261824"/>
            <a:ext cx="4252286" cy="5262979"/>
          </a:xfrm>
          <a:prstGeom prst="rect">
            <a:avLst/>
          </a:prstGeom>
          <a:noFill/>
          <a:ln w="9525">
            <a:noFill/>
            <a:miter lim="800000"/>
            <a:headEnd/>
            <a:tailEnd/>
          </a:ln>
          <a:effectLst/>
        </p:spPr>
        <p:txBody>
          <a:bodyPr wrap="square">
            <a:spAutoFit/>
          </a:bodyPr>
          <a:lstStyle/>
          <a:p>
            <a:pPr marL="165593" indent="-165593">
              <a:spcBef>
                <a:spcPct val="50000"/>
              </a:spcBef>
              <a:buClr>
                <a:srgbClr val="203864"/>
              </a:buClr>
              <a:buFont typeface="Wingdings" pitchFamily="2" charset="2"/>
              <a:buChar char="§"/>
            </a:pPr>
            <a:r>
              <a:rPr lang="ru-RU" sz="1600" dirty="0">
                <a:solidFill>
                  <a:schemeClr val="tx1">
                    <a:lumMod val="75000"/>
                    <a:lumOff val="25000"/>
                  </a:schemeClr>
                </a:solidFill>
                <a:latin typeface="+mn-lt"/>
                <a:ea typeface="Tahoma" pitchFamily="34" charset="0"/>
                <a:cs typeface="Tahoma" pitchFamily="34" charset="0"/>
              </a:rPr>
              <a:t>эксперты ожидают </a:t>
            </a:r>
            <a:r>
              <a:rPr lang="ru-RU" sz="1600" dirty="0">
                <a:solidFill>
                  <a:srgbClr val="C00000"/>
                </a:solidFill>
                <a:latin typeface="+mn-lt"/>
                <a:ea typeface="Tahoma" pitchFamily="34" charset="0"/>
                <a:cs typeface="Tahoma" pitchFamily="34" charset="0"/>
              </a:rPr>
              <a:t>серьезное сокращение доходов </a:t>
            </a:r>
            <a:r>
              <a:rPr lang="ru-RU" sz="1600" dirty="0">
                <a:solidFill>
                  <a:schemeClr val="tx1">
                    <a:lumMod val="75000"/>
                    <a:lumOff val="25000"/>
                  </a:schemeClr>
                </a:solidFill>
                <a:latin typeface="+mn-lt"/>
                <a:ea typeface="Tahoma" pitchFamily="34" charset="0"/>
                <a:cs typeface="Tahoma" pitchFamily="34" charset="0"/>
              </a:rPr>
              <a:t>(до 5%) и </a:t>
            </a:r>
            <a:r>
              <a:rPr lang="ru-RU" sz="1600" dirty="0">
                <a:solidFill>
                  <a:srgbClr val="C00000"/>
                </a:solidFill>
                <a:latin typeface="+mn-lt"/>
                <a:ea typeface="Tahoma" pitchFamily="34" charset="0"/>
                <a:cs typeface="Tahoma" pitchFamily="34" charset="0"/>
              </a:rPr>
              <a:t>медленный рост расходов </a:t>
            </a:r>
            <a:r>
              <a:rPr lang="ru-RU" sz="1600" dirty="0">
                <a:solidFill>
                  <a:schemeClr val="tx1">
                    <a:lumMod val="75000"/>
                    <a:lumOff val="25000"/>
                  </a:schemeClr>
                </a:solidFill>
                <a:latin typeface="+mn-lt"/>
                <a:ea typeface="Tahoma" pitchFamily="34" charset="0"/>
                <a:cs typeface="Tahoma" pitchFamily="34" charset="0"/>
              </a:rPr>
              <a:t>(на 7%)</a:t>
            </a:r>
          </a:p>
          <a:p>
            <a:pPr marL="165593" indent="-165593">
              <a:spcBef>
                <a:spcPct val="50000"/>
              </a:spcBef>
              <a:buClr>
                <a:srgbClr val="203864"/>
              </a:buClr>
              <a:buFont typeface="Wingdings" pitchFamily="2" charset="2"/>
              <a:buChar char="§"/>
            </a:pPr>
            <a:r>
              <a:rPr lang="ru-RU" sz="1600" dirty="0">
                <a:solidFill>
                  <a:schemeClr val="tx1">
                    <a:lumMod val="75000"/>
                    <a:lumOff val="25000"/>
                  </a:schemeClr>
                </a:solidFill>
                <a:latin typeface="+mn-lt"/>
                <a:ea typeface="Tahoma" pitchFamily="34" charset="0"/>
                <a:cs typeface="Tahoma" pitchFamily="34" charset="0"/>
              </a:rPr>
              <a:t>по итогам года </a:t>
            </a:r>
            <a:r>
              <a:rPr lang="ru-RU" sz="1600" dirty="0">
                <a:solidFill>
                  <a:srgbClr val="C00000"/>
                </a:solidFill>
                <a:latin typeface="+mn-lt"/>
                <a:ea typeface="Tahoma" pitchFamily="34" charset="0"/>
                <a:cs typeface="Tahoma" pitchFamily="34" charset="0"/>
              </a:rPr>
              <a:t>дефицит может достичь 1,3 трлн рублей</a:t>
            </a:r>
            <a:r>
              <a:rPr lang="ru-RU" sz="1600" dirty="0">
                <a:solidFill>
                  <a:schemeClr val="tx1">
                    <a:lumMod val="75000"/>
                    <a:lumOff val="25000"/>
                  </a:schemeClr>
                </a:solidFill>
                <a:latin typeface="+mn-lt"/>
                <a:ea typeface="Tahoma" pitchFamily="34" charset="0"/>
                <a:cs typeface="Tahoma" pitchFamily="34" charset="0"/>
              </a:rPr>
              <a:t> (7% от прогнозных расходов, 8% от уровня расходов 2021 года)</a:t>
            </a:r>
          </a:p>
          <a:p>
            <a:pPr marL="165593" indent="-165593">
              <a:spcBef>
                <a:spcPct val="50000"/>
              </a:spcBef>
              <a:buClr>
                <a:srgbClr val="203864"/>
              </a:buClr>
              <a:buFont typeface="Wingdings" pitchFamily="2" charset="2"/>
              <a:buChar char="§"/>
            </a:pPr>
            <a:r>
              <a:rPr lang="ru-RU" sz="1600" dirty="0">
                <a:solidFill>
                  <a:schemeClr val="tx1">
                    <a:lumMod val="75000"/>
                    <a:lumOff val="25000"/>
                  </a:schemeClr>
                </a:solidFill>
                <a:latin typeface="+mn-lt"/>
                <a:ea typeface="Tahoma" pitchFamily="34" charset="0"/>
                <a:cs typeface="Tahoma" pitchFamily="34" charset="0"/>
              </a:rPr>
              <a:t>основной спад может произойти из-за </a:t>
            </a:r>
            <a:r>
              <a:rPr lang="ru-RU" sz="1600" dirty="0">
                <a:solidFill>
                  <a:srgbClr val="C00000"/>
                </a:solidFill>
                <a:latin typeface="+mn-lt"/>
                <a:ea typeface="Tahoma" pitchFamily="34" charset="0"/>
                <a:cs typeface="Tahoma" pitchFamily="34" charset="0"/>
              </a:rPr>
              <a:t>сокращения налога на прибыль </a:t>
            </a:r>
            <a:r>
              <a:rPr lang="ru-RU" sz="1600" dirty="0">
                <a:solidFill>
                  <a:schemeClr val="tx1">
                    <a:lumMod val="75000"/>
                    <a:lumOff val="25000"/>
                  </a:schemeClr>
                </a:solidFill>
                <a:latin typeface="+mn-lt"/>
                <a:ea typeface="Tahoma" pitchFamily="34" charset="0"/>
                <a:cs typeface="Tahoma" pitchFamily="34" charset="0"/>
              </a:rPr>
              <a:t>(на 12%) и </a:t>
            </a:r>
            <a:r>
              <a:rPr lang="ru-RU" sz="1600" dirty="0">
                <a:solidFill>
                  <a:srgbClr val="C00000"/>
                </a:solidFill>
                <a:latin typeface="+mn-lt"/>
                <a:ea typeface="Tahoma" pitchFamily="34" charset="0"/>
                <a:cs typeface="Tahoma" pitchFamily="34" charset="0"/>
              </a:rPr>
              <a:t>НДФЛ </a:t>
            </a:r>
            <a:r>
              <a:rPr lang="ru-RU" sz="1600" dirty="0">
                <a:solidFill>
                  <a:schemeClr val="tx1">
                    <a:lumMod val="75000"/>
                    <a:lumOff val="25000"/>
                  </a:schemeClr>
                </a:solidFill>
                <a:latin typeface="+mn-lt"/>
                <a:ea typeface="Tahoma" pitchFamily="34" charset="0"/>
                <a:cs typeface="Tahoma" pitchFamily="34" charset="0"/>
              </a:rPr>
              <a:t>(на 5%), а также </a:t>
            </a:r>
            <a:r>
              <a:rPr lang="ru-RU" sz="1600" dirty="0">
                <a:solidFill>
                  <a:srgbClr val="C00000"/>
                </a:solidFill>
                <a:latin typeface="+mn-lt"/>
                <a:ea typeface="Tahoma" pitchFamily="34" charset="0"/>
                <a:cs typeface="Tahoma" pitchFamily="34" charset="0"/>
              </a:rPr>
              <a:t>налога на совокупный доход </a:t>
            </a:r>
            <a:r>
              <a:rPr lang="ru-RU" sz="1600" dirty="0">
                <a:solidFill>
                  <a:schemeClr val="tx1">
                    <a:lumMod val="75000"/>
                    <a:lumOff val="25000"/>
                  </a:schemeClr>
                </a:solidFill>
                <a:latin typeface="+mn-lt"/>
                <a:ea typeface="Tahoma" pitchFamily="34" charset="0"/>
                <a:cs typeface="Tahoma" pitchFamily="34" charset="0"/>
              </a:rPr>
              <a:t>(на 13%)</a:t>
            </a:r>
          </a:p>
          <a:p>
            <a:pPr marL="165593" indent="-165593">
              <a:spcBef>
                <a:spcPct val="50000"/>
              </a:spcBef>
              <a:buClr>
                <a:srgbClr val="203864"/>
              </a:buClr>
              <a:buFont typeface="Wingdings" pitchFamily="2" charset="2"/>
              <a:buChar char="§"/>
            </a:pPr>
            <a:r>
              <a:rPr lang="ru-RU" sz="1600" dirty="0">
                <a:solidFill>
                  <a:schemeClr val="tx1">
                    <a:lumMod val="75000"/>
                    <a:lumOff val="25000"/>
                  </a:schemeClr>
                </a:solidFill>
                <a:latin typeface="+mn-lt"/>
                <a:ea typeface="Tahoma" pitchFamily="34" charset="0"/>
                <a:cs typeface="Tahoma" pitchFamily="34" charset="0"/>
              </a:rPr>
              <a:t>наиболее сложная ситуация будет складываться в регионах </a:t>
            </a:r>
            <a:r>
              <a:rPr lang="ru-RU" sz="1600" dirty="0">
                <a:solidFill>
                  <a:srgbClr val="C00000"/>
                </a:solidFill>
                <a:latin typeface="+mn-lt"/>
                <a:ea typeface="Tahoma" pitchFamily="34" charset="0"/>
                <a:cs typeface="Tahoma" pitchFamily="34" charset="0"/>
              </a:rPr>
              <a:t>автомобилестроения</a:t>
            </a:r>
            <a:r>
              <a:rPr lang="ru-RU" sz="1600" dirty="0">
                <a:solidFill>
                  <a:schemeClr val="tx1">
                    <a:lumMod val="75000"/>
                    <a:lumOff val="25000"/>
                  </a:schemeClr>
                </a:solidFill>
                <a:latin typeface="+mn-lt"/>
                <a:ea typeface="Tahoma" pitchFamily="34" charset="0"/>
                <a:cs typeface="Tahoma" pitchFamily="34" charset="0"/>
              </a:rPr>
              <a:t>, </a:t>
            </a:r>
            <a:r>
              <a:rPr lang="ru-RU" sz="1600" dirty="0">
                <a:solidFill>
                  <a:srgbClr val="C00000"/>
                </a:solidFill>
                <a:latin typeface="+mn-lt"/>
                <a:ea typeface="Tahoma" pitchFamily="34" charset="0"/>
                <a:cs typeface="Tahoma" pitchFamily="34" charset="0"/>
              </a:rPr>
              <a:t>столичных агломерациях</a:t>
            </a:r>
            <a:r>
              <a:rPr lang="ru-RU" sz="1600" dirty="0">
                <a:solidFill>
                  <a:schemeClr val="tx1">
                    <a:lumMod val="75000"/>
                    <a:lumOff val="25000"/>
                  </a:schemeClr>
                </a:solidFill>
                <a:latin typeface="+mn-lt"/>
                <a:ea typeface="Tahoma" pitchFamily="34" charset="0"/>
                <a:cs typeface="Tahoma" pitchFamily="34" charset="0"/>
              </a:rPr>
              <a:t>, а также </a:t>
            </a:r>
            <a:r>
              <a:rPr lang="ru-RU" sz="1600" dirty="0">
                <a:solidFill>
                  <a:srgbClr val="C00000"/>
                </a:solidFill>
                <a:latin typeface="+mn-lt"/>
                <a:ea typeface="Tahoma" pitchFamily="34" charset="0"/>
                <a:cs typeface="Tahoma" pitchFamily="34" charset="0"/>
              </a:rPr>
              <a:t>металлургических регионах</a:t>
            </a:r>
          </a:p>
          <a:p>
            <a:pPr marL="165593" indent="-165593">
              <a:spcBef>
                <a:spcPct val="50000"/>
              </a:spcBef>
              <a:buClr>
                <a:srgbClr val="203864"/>
              </a:buClr>
              <a:buFont typeface="Wingdings" pitchFamily="2" charset="2"/>
              <a:buChar char="§"/>
            </a:pPr>
            <a:r>
              <a:rPr lang="ru-RU" sz="1600" dirty="0">
                <a:solidFill>
                  <a:schemeClr val="tx1">
                    <a:lumMod val="75000"/>
                    <a:lumOff val="25000"/>
                  </a:schemeClr>
                </a:solidFill>
                <a:latin typeface="+mn-lt"/>
                <a:ea typeface="Tahoma" pitchFamily="34" charset="0"/>
                <a:cs typeface="Tahoma" pitchFamily="34" charset="0"/>
              </a:rPr>
              <a:t>ожидается </a:t>
            </a:r>
            <a:r>
              <a:rPr lang="ru-RU" sz="1600" dirty="0">
                <a:solidFill>
                  <a:srgbClr val="C00000"/>
                </a:solidFill>
                <a:latin typeface="+mn-lt"/>
                <a:ea typeface="Tahoma" pitchFamily="34" charset="0"/>
                <a:cs typeface="Tahoma" pitchFamily="34" charset="0"/>
              </a:rPr>
              <a:t>рост доходов в регионах с нефтегазовой специализацией </a:t>
            </a:r>
            <a:r>
              <a:rPr lang="ru-RU" sz="1600" dirty="0">
                <a:solidFill>
                  <a:schemeClr val="tx1">
                    <a:lumMod val="75000"/>
                    <a:lumOff val="25000"/>
                  </a:schemeClr>
                </a:solidFill>
                <a:latin typeface="+mn-lt"/>
                <a:ea typeface="Tahoma" pitchFamily="34" charset="0"/>
                <a:cs typeface="Tahoma" pitchFamily="34" charset="0"/>
              </a:rPr>
              <a:t>и некоторых территориях, </a:t>
            </a:r>
            <a:r>
              <a:rPr lang="ru-RU" sz="1600" dirty="0">
                <a:solidFill>
                  <a:srgbClr val="C00000"/>
                </a:solidFill>
                <a:latin typeface="+mn-lt"/>
                <a:ea typeface="Tahoma" pitchFamily="34" charset="0"/>
                <a:cs typeface="Tahoma" pitchFamily="34" charset="0"/>
              </a:rPr>
              <a:t>ориентированных на рынки стран Юго-Восточной Азии</a:t>
            </a:r>
          </a:p>
        </p:txBody>
      </p:sp>
      <p:sp>
        <p:nvSpPr>
          <p:cNvPr id="12" name="TextBox 11">
            <a:extLst>
              <a:ext uri="{FF2B5EF4-FFF2-40B4-BE49-F238E27FC236}">
                <a16:creationId xmlns:a16="http://schemas.microsoft.com/office/drawing/2014/main" id="{28C526F4-E203-4DBB-9EE5-614CFFAB3429}"/>
              </a:ext>
            </a:extLst>
          </p:cNvPr>
          <p:cNvSpPr txBox="1"/>
          <p:nvPr/>
        </p:nvSpPr>
        <p:spPr>
          <a:xfrm>
            <a:off x="1250575" y="6457271"/>
            <a:ext cx="7893425" cy="307777"/>
          </a:xfrm>
          <a:prstGeom prst="rect">
            <a:avLst/>
          </a:prstGeom>
          <a:noFill/>
        </p:spPr>
        <p:txBody>
          <a:bodyPr wrap="square" rtlCol="0">
            <a:spAutoFit/>
          </a:bodyPr>
          <a:lstStyle/>
          <a:p>
            <a:pPr algn="r"/>
            <a:r>
              <a:rPr lang="ru-RU" sz="1400" i="1" dirty="0">
                <a:solidFill>
                  <a:schemeClr val="bg1"/>
                </a:solidFill>
                <a:latin typeface="+mj-lt"/>
              </a:rPr>
              <a:t>Консенсус-прогноз, проведенный РАНХиГС 18-20 марта 2022 года  </a:t>
            </a:r>
          </a:p>
        </p:txBody>
      </p:sp>
      <p:sp>
        <p:nvSpPr>
          <p:cNvPr id="14" name="TextBox 13">
            <a:extLst>
              <a:ext uri="{FF2B5EF4-FFF2-40B4-BE49-F238E27FC236}">
                <a16:creationId xmlns:a16="http://schemas.microsoft.com/office/drawing/2014/main" id="{80A1D0A3-0509-47DA-8B3B-CDDDD5A102CD}"/>
              </a:ext>
            </a:extLst>
          </p:cNvPr>
          <p:cNvSpPr txBox="1"/>
          <p:nvPr/>
        </p:nvSpPr>
        <p:spPr>
          <a:xfrm>
            <a:off x="4892517" y="3577076"/>
            <a:ext cx="3829614" cy="307777"/>
          </a:xfrm>
          <a:prstGeom prst="rect">
            <a:avLst/>
          </a:prstGeom>
          <a:noFill/>
        </p:spPr>
        <p:txBody>
          <a:bodyPr wrap="square">
            <a:spAutoFit/>
          </a:bodyPr>
          <a:lstStyle/>
          <a:p>
            <a:pPr algn="ctr" rtl="0">
              <a:defRPr lang="ru-RU" sz="1100" b="0" i="0" u="none" strike="noStrike" kern="1200" baseline="0" dirty="0" smtClean="0">
                <a:solidFill>
                  <a:sysClr val="windowText" lastClr="000000"/>
                </a:solidFill>
                <a:latin typeface="+mn-lt"/>
                <a:ea typeface="+mn-ea"/>
                <a:cs typeface="+mn-cs"/>
              </a:defRPr>
            </a:pPr>
            <a:r>
              <a:rPr lang="ru-RU" sz="1400" b="1" u="none" strike="noStrike" kern="1200" baseline="0" dirty="0">
                <a:solidFill>
                  <a:schemeClr val="tx1">
                    <a:lumMod val="75000"/>
                    <a:lumOff val="25000"/>
                  </a:schemeClr>
                </a:solidFill>
                <a:latin typeface="+mn-lt"/>
                <a:ea typeface="+mn-ea"/>
                <a:cs typeface="+mn-cs"/>
              </a:rPr>
              <a:t>Профицит/дефицит </a:t>
            </a:r>
            <a:r>
              <a:rPr lang="ru-RU" sz="1400" u="none" strike="noStrike" kern="1200" baseline="0" dirty="0">
                <a:solidFill>
                  <a:schemeClr val="tx1">
                    <a:lumMod val="75000"/>
                    <a:lumOff val="25000"/>
                  </a:schemeClr>
                </a:solidFill>
                <a:latin typeface="+mn-lt"/>
                <a:ea typeface="+mn-ea"/>
                <a:cs typeface="+mn-cs"/>
              </a:rPr>
              <a:t>(м</a:t>
            </a:r>
            <a:r>
              <a:rPr lang="ru-RU" sz="1400" dirty="0">
                <a:solidFill>
                  <a:schemeClr val="tx1">
                    <a:lumMod val="75000"/>
                    <a:lumOff val="25000"/>
                  </a:schemeClr>
                </a:solidFill>
                <a:latin typeface="+mn-lt"/>
              </a:rPr>
              <a:t>едианный прогноз)</a:t>
            </a:r>
            <a:endParaRPr lang="ru-RU" sz="1400" b="0" u="none" strike="noStrike" kern="1200" baseline="0" dirty="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4060184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7"/>
          <p:cNvSpPr txBox="1">
            <a:spLocks/>
          </p:cNvSpPr>
          <p:nvPr/>
        </p:nvSpPr>
        <p:spPr>
          <a:xfrm>
            <a:off x="0" y="319564"/>
            <a:ext cx="9144000" cy="767465"/>
          </a:xfrm>
          <a:prstGeom prst="rect">
            <a:avLst/>
          </a:prstGeom>
          <a:solidFill>
            <a:schemeClr val="accent5">
              <a:lumMod val="50000"/>
            </a:schemeClr>
          </a:solid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ru-RU" sz="2400" dirty="0">
                <a:solidFill>
                  <a:schemeClr val="bg1"/>
                </a:solidFill>
                <a:latin typeface="+mn-lt"/>
              </a:rPr>
              <a:t>Основные рекомендации</a:t>
            </a:r>
          </a:p>
        </p:txBody>
      </p:sp>
      <p:sp>
        <p:nvSpPr>
          <p:cNvPr id="5" name="Прямоугольник 4">
            <a:extLst>
              <a:ext uri="{FF2B5EF4-FFF2-40B4-BE49-F238E27FC236}">
                <a16:creationId xmlns:a16="http://schemas.microsoft.com/office/drawing/2014/main" id="{E56126BD-F2DE-4D20-A923-E8D50A4675D7}"/>
              </a:ext>
            </a:extLst>
          </p:cNvPr>
          <p:cNvSpPr/>
          <p:nvPr/>
        </p:nvSpPr>
        <p:spPr>
          <a:xfrm>
            <a:off x="0" y="6384324"/>
            <a:ext cx="9144000" cy="47367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TextBox 9">
            <a:extLst>
              <a:ext uri="{FF2B5EF4-FFF2-40B4-BE49-F238E27FC236}">
                <a16:creationId xmlns:a16="http://schemas.microsoft.com/office/drawing/2014/main" id="{72224EA2-5EA4-4730-9248-A4CA12DA7681}"/>
              </a:ext>
            </a:extLst>
          </p:cNvPr>
          <p:cNvSpPr txBox="1"/>
          <p:nvPr/>
        </p:nvSpPr>
        <p:spPr>
          <a:xfrm>
            <a:off x="139909" y="1175906"/>
            <a:ext cx="4595054" cy="4870564"/>
          </a:xfrm>
          <a:prstGeom prst="rect">
            <a:avLst/>
          </a:prstGeom>
          <a:noFill/>
        </p:spPr>
        <p:txBody>
          <a:bodyPr wrap="square">
            <a:spAutoFit/>
          </a:bodyPr>
          <a:lstStyle/>
          <a:p>
            <a:pPr marL="180975" indent="-180975">
              <a:spcAft>
                <a:spcPts val="923"/>
              </a:spcAft>
              <a:buClr>
                <a:srgbClr val="203864"/>
              </a:buClr>
              <a:buFont typeface="Wingdings" panose="05000000000000000000" pitchFamily="2" charset="2"/>
              <a:buChar char="§"/>
            </a:pPr>
            <a:r>
              <a:rPr lang="ru-RU" sz="1600" dirty="0">
                <a:latin typeface="+mn-lt"/>
                <a:ea typeface="Tahoma" panose="020B0604030504040204" pitchFamily="34" charset="0"/>
                <a:cs typeface="Tahoma" panose="020B0604030504040204" pitchFamily="34" charset="0"/>
              </a:rPr>
              <a:t>сократить количество субсидий и иных межбюджетных трансфертов из федерального бюджета за счет их </a:t>
            </a:r>
            <a:r>
              <a:rPr lang="ru-RU" sz="1600" dirty="0">
                <a:solidFill>
                  <a:srgbClr val="C00000"/>
                </a:solidFill>
                <a:latin typeface="+mn-lt"/>
                <a:ea typeface="Tahoma" panose="020B0604030504040204" pitchFamily="34" charset="0"/>
                <a:cs typeface="Tahoma" panose="020B0604030504040204" pitchFamily="34" charset="0"/>
              </a:rPr>
              <a:t>укрупнения (консолидации) </a:t>
            </a:r>
            <a:r>
              <a:rPr lang="ru-RU" sz="1600" dirty="0">
                <a:latin typeface="+mn-lt"/>
                <a:ea typeface="Tahoma" panose="020B0604030504040204" pitchFamily="34" charset="0"/>
                <a:cs typeface="Tahoma" panose="020B0604030504040204" pitchFamily="34" charset="0"/>
              </a:rPr>
              <a:t>и формирования </a:t>
            </a:r>
            <a:r>
              <a:rPr lang="ru-RU" sz="1600" dirty="0" err="1">
                <a:solidFill>
                  <a:srgbClr val="C00000"/>
                </a:solidFill>
                <a:latin typeface="+mn-lt"/>
                <a:ea typeface="Tahoma" panose="020B0604030504040204" pitchFamily="34" charset="0"/>
                <a:cs typeface="Tahoma" panose="020B0604030504040204" pitchFamily="34" charset="0"/>
              </a:rPr>
              <a:t>широкоцелевых</a:t>
            </a:r>
            <a:r>
              <a:rPr lang="ru-RU" sz="1600" dirty="0">
                <a:solidFill>
                  <a:srgbClr val="C00000"/>
                </a:solidFill>
                <a:latin typeface="+mn-lt"/>
                <a:ea typeface="Tahoma" panose="020B0604030504040204" pitchFamily="34" charset="0"/>
                <a:cs typeface="Tahoma" panose="020B0604030504040204" pitchFamily="34" charset="0"/>
              </a:rPr>
              <a:t> видов трансфертов</a:t>
            </a:r>
          </a:p>
          <a:p>
            <a:pPr marL="180975" indent="-180975">
              <a:spcAft>
                <a:spcPts val="923"/>
              </a:spcAft>
              <a:buClr>
                <a:srgbClr val="203864"/>
              </a:buClr>
              <a:buFont typeface="Wingdings" panose="05000000000000000000" pitchFamily="2" charset="2"/>
              <a:buChar char="§"/>
            </a:pPr>
            <a:r>
              <a:rPr lang="ru-RU" sz="1600" dirty="0">
                <a:latin typeface="+mn-lt"/>
                <a:ea typeface="Tahoma" panose="020B0604030504040204" pitchFamily="34" charset="0"/>
                <a:cs typeface="Tahoma" panose="020B0604030504040204" pitchFamily="34" charset="0"/>
              </a:rPr>
              <a:t>провести </a:t>
            </a:r>
            <a:r>
              <a:rPr lang="ru-RU" sz="1600" dirty="0">
                <a:solidFill>
                  <a:srgbClr val="C00000"/>
                </a:solidFill>
                <a:latin typeface="+mn-lt"/>
                <a:ea typeface="Tahoma" panose="020B0604030504040204" pitchFamily="34" charset="0"/>
                <a:cs typeface="Tahoma" panose="020B0604030504040204" pitchFamily="34" charset="0"/>
              </a:rPr>
              <a:t>индексацию общего объема дотаций </a:t>
            </a:r>
            <a:r>
              <a:rPr lang="ru-RU" sz="1600" dirty="0">
                <a:latin typeface="+mn-lt"/>
                <a:ea typeface="Tahoma" panose="020B0604030504040204" pitchFamily="34" charset="0"/>
                <a:cs typeface="Tahoma" panose="020B0604030504040204" pitchFamily="34" charset="0"/>
              </a:rPr>
              <a:t>на выравнивание бюджетной обеспеченности на уровень накопленной в последние годы инфляции</a:t>
            </a:r>
          </a:p>
          <a:p>
            <a:pPr marL="180975" indent="-180975">
              <a:spcAft>
                <a:spcPts val="923"/>
              </a:spcAft>
              <a:buClr>
                <a:srgbClr val="203864"/>
              </a:buClr>
              <a:buFont typeface="Wingdings" panose="05000000000000000000" pitchFamily="2" charset="2"/>
              <a:buChar char="§"/>
            </a:pPr>
            <a:r>
              <a:rPr lang="ru-RU" sz="1600" dirty="0">
                <a:latin typeface="+mn-lt"/>
                <a:ea typeface="Tahoma" panose="020B0604030504040204" pitchFamily="34" charset="0"/>
                <a:cs typeface="Tahoma" panose="020B0604030504040204" pitchFamily="34" charset="0"/>
              </a:rPr>
              <a:t>реализовать распределение антикризисных межбюджетных трансфертов «волнами», с учетом </a:t>
            </a:r>
            <a:r>
              <a:rPr lang="ru-RU" sz="1600" dirty="0">
                <a:solidFill>
                  <a:srgbClr val="C00000"/>
                </a:solidFill>
                <a:latin typeface="+mn-lt"/>
                <a:ea typeface="Tahoma" panose="020B0604030504040204" pitchFamily="34" charset="0"/>
                <a:cs typeface="Tahoma" panose="020B0604030504040204" pitchFamily="34" charset="0"/>
              </a:rPr>
              <a:t>реальных потерь </a:t>
            </a:r>
            <a:r>
              <a:rPr lang="ru-RU" sz="1600" dirty="0">
                <a:latin typeface="+mn-lt"/>
                <a:ea typeface="Tahoma" panose="020B0604030504040204" pitchFamily="34" charset="0"/>
                <a:cs typeface="Tahoma" panose="020B0604030504040204" pitchFamily="34" charset="0"/>
              </a:rPr>
              <a:t>региональных доходов и </a:t>
            </a:r>
            <a:r>
              <a:rPr lang="ru-RU" sz="1600" dirty="0">
                <a:solidFill>
                  <a:srgbClr val="C00000"/>
                </a:solidFill>
                <a:latin typeface="+mn-lt"/>
                <a:ea typeface="Tahoma" panose="020B0604030504040204" pitchFamily="34" charset="0"/>
                <a:cs typeface="Tahoma" panose="020B0604030504040204" pitchFamily="34" charset="0"/>
              </a:rPr>
              <a:t>дополнительных потребностей </a:t>
            </a:r>
            <a:r>
              <a:rPr lang="ru-RU" sz="1600" dirty="0">
                <a:latin typeface="+mn-lt"/>
                <a:ea typeface="Tahoma" panose="020B0604030504040204" pitchFamily="34" charset="0"/>
                <a:cs typeface="Tahoma" panose="020B0604030504040204" pitchFamily="34" charset="0"/>
              </a:rPr>
              <a:t>в расходах</a:t>
            </a:r>
          </a:p>
          <a:p>
            <a:pPr marL="180975" indent="-180975">
              <a:spcAft>
                <a:spcPts val="923"/>
              </a:spcAft>
              <a:buClr>
                <a:srgbClr val="203864"/>
              </a:buClr>
              <a:buFont typeface="Wingdings" panose="05000000000000000000" pitchFamily="2" charset="2"/>
              <a:buChar char="§"/>
            </a:pPr>
            <a:r>
              <a:rPr lang="ru-RU" sz="1600" dirty="0">
                <a:solidFill>
                  <a:srgbClr val="C00000"/>
                </a:solidFill>
                <a:latin typeface="+mn-lt"/>
                <a:ea typeface="Tahoma" panose="020B0604030504040204" pitchFamily="34" charset="0"/>
                <a:cs typeface="Tahoma" panose="020B0604030504040204" pitchFamily="34" charset="0"/>
              </a:rPr>
              <a:t>откорректировать ограничительные меры </a:t>
            </a:r>
            <a:r>
              <a:rPr lang="ru-RU" sz="1600" dirty="0">
                <a:latin typeface="+mn-lt"/>
                <a:ea typeface="Tahoma" panose="020B0604030504040204" pitchFamily="34" charset="0"/>
                <a:cs typeface="Tahoma" panose="020B0604030504040204" pitchFamily="34" charset="0"/>
              </a:rPr>
              <a:t>в отношении регионов с низкой и средней степенями долговой устойчивости, сосредоточив их исключительно на сфере долговой политики регионов</a:t>
            </a:r>
            <a:endParaRPr lang="ru-RU" sz="1600" dirty="0">
              <a:solidFill>
                <a:srgbClr val="C00000"/>
              </a:solidFill>
              <a:latin typeface="+mn-lt"/>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1B78CBD2-1B98-4976-8D5D-A39B6EAEB27F}"/>
              </a:ext>
            </a:extLst>
          </p:cNvPr>
          <p:cNvSpPr txBox="1"/>
          <p:nvPr/>
        </p:nvSpPr>
        <p:spPr>
          <a:xfrm>
            <a:off x="4935042" y="1175906"/>
            <a:ext cx="4069049" cy="4016484"/>
          </a:xfrm>
          <a:prstGeom prst="rect">
            <a:avLst/>
          </a:prstGeom>
          <a:noFill/>
        </p:spPr>
        <p:txBody>
          <a:bodyPr wrap="square">
            <a:spAutoFit/>
          </a:bodyPr>
          <a:lstStyle/>
          <a:p>
            <a:pPr marL="180975" indent="-180975">
              <a:spcAft>
                <a:spcPts val="923"/>
              </a:spcAft>
              <a:buClr>
                <a:srgbClr val="203864"/>
              </a:buClr>
              <a:buFont typeface="Wingdings" panose="05000000000000000000" pitchFamily="2" charset="2"/>
              <a:buChar char="§"/>
            </a:pPr>
            <a:r>
              <a:rPr lang="ru-RU" sz="1600" dirty="0">
                <a:latin typeface="+mn-lt"/>
                <a:ea typeface="Tahoma" panose="020B0604030504040204" pitchFamily="34" charset="0"/>
                <a:cs typeface="Tahoma" panose="020B0604030504040204" pitchFamily="34" charset="0"/>
              </a:rPr>
              <a:t>провести </a:t>
            </a:r>
            <a:r>
              <a:rPr lang="ru-RU" sz="1600" dirty="0">
                <a:solidFill>
                  <a:srgbClr val="C00000"/>
                </a:solidFill>
                <a:latin typeface="+mn-lt"/>
                <a:ea typeface="Tahoma" panose="020B0604030504040204" pitchFamily="34" charset="0"/>
                <a:cs typeface="Tahoma" panose="020B0604030504040204" pitchFamily="34" charset="0"/>
              </a:rPr>
              <a:t>замещение коммерческого долга бюджетными кредитами</a:t>
            </a:r>
            <a:r>
              <a:rPr lang="ru-RU" sz="1600" dirty="0">
                <a:latin typeface="+mn-lt"/>
                <a:ea typeface="Tahoma" panose="020B0604030504040204" pitchFamily="34" charset="0"/>
                <a:cs typeface="Tahoma" panose="020B0604030504040204" pitchFamily="34" charset="0"/>
              </a:rPr>
              <a:t>, рассмотреть частичное </a:t>
            </a:r>
            <a:r>
              <a:rPr lang="ru-RU" sz="1600" dirty="0">
                <a:solidFill>
                  <a:srgbClr val="C00000"/>
                </a:solidFill>
                <a:latin typeface="+mn-lt"/>
                <a:ea typeface="Tahoma" panose="020B0604030504040204" pitchFamily="34" charset="0"/>
                <a:cs typeface="Tahoma" panose="020B0604030504040204" pitchFamily="34" charset="0"/>
              </a:rPr>
              <a:t>безусловное списание </a:t>
            </a:r>
            <a:r>
              <a:rPr lang="ru-RU" sz="1600" dirty="0">
                <a:latin typeface="+mn-lt"/>
                <a:ea typeface="Tahoma" panose="020B0604030504040204" pitchFamily="34" charset="0"/>
                <a:cs typeface="Tahoma" panose="020B0604030504040204" pitchFamily="34" charset="0"/>
              </a:rPr>
              <a:t>бюджетных кредитов</a:t>
            </a:r>
          </a:p>
          <a:p>
            <a:pPr marL="180975" indent="-180975">
              <a:spcAft>
                <a:spcPts val="923"/>
              </a:spcAft>
              <a:buClr>
                <a:srgbClr val="203864"/>
              </a:buClr>
              <a:buFont typeface="Wingdings" panose="05000000000000000000" pitchFamily="2" charset="2"/>
              <a:buChar char="§"/>
            </a:pPr>
            <a:r>
              <a:rPr lang="ru-RU" sz="1600" dirty="0">
                <a:latin typeface="+mn-lt"/>
                <a:ea typeface="Tahoma" panose="020B0604030504040204" pitchFamily="34" charset="0"/>
                <a:cs typeface="Tahoma" panose="020B0604030504040204" pitchFamily="34" charset="0"/>
              </a:rPr>
              <a:t>рассмотреть возможность выдачи бюджетных кредитов под </a:t>
            </a:r>
            <a:r>
              <a:rPr lang="ru-RU" sz="1600" dirty="0">
                <a:solidFill>
                  <a:srgbClr val="C00000"/>
                </a:solidFill>
                <a:latin typeface="+mn-lt"/>
                <a:ea typeface="Tahoma" panose="020B0604030504040204" pitchFamily="34" charset="0"/>
                <a:cs typeface="Tahoma" panose="020B0604030504040204" pitchFamily="34" charset="0"/>
              </a:rPr>
              <a:t>конкретные цели</a:t>
            </a:r>
            <a:r>
              <a:rPr lang="ru-RU" sz="1600" dirty="0">
                <a:latin typeface="+mn-lt"/>
                <a:ea typeface="Tahoma" panose="020B0604030504040204" pitchFamily="34" charset="0"/>
                <a:cs typeface="Tahoma" panose="020B0604030504040204" pitchFamily="34" charset="0"/>
              </a:rPr>
              <a:t>, связанные с развитием отраслей, наиболее пострадавших от санкций</a:t>
            </a:r>
          </a:p>
          <a:p>
            <a:pPr marL="180975" indent="-180975">
              <a:spcAft>
                <a:spcPts val="923"/>
              </a:spcAft>
              <a:buClr>
                <a:srgbClr val="203864"/>
              </a:buClr>
              <a:buFont typeface="Wingdings" panose="05000000000000000000" pitchFamily="2" charset="2"/>
              <a:buChar char="§"/>
            </a:pPr>
            <a:r>
              <a:rPr lang="ru-RU" sz="1600" dirty="0">
                <a:latin typeface="+mn-lt"/>
                <a:ea typeface="Tahoma" panose="020B0604030504040204" pitchFamily="34" charset="0"/>
                <a:cs typeface="Tahoma" panose="020B0604030504040204" pitchFamily="34" charset="0"/>
              </a:rPr>
              <a:t>провести </a:t>
            </a:r>
            <a:r>
              <a:rPr lang="ru-RU" sz="1600" dirty="0">
                <a:solidFill>
                  <a:srgbClr val="C00000"/>
                </a:solidFill>
                <a:latin typeface="+mn-lt"/>
                <a:ea typeface="Tahoma" panose="020B0604030504040204" pitchFamily="34" charset="0"/>
                <a:cs typeface="Tahoma" panose="020B0604030504040204" pitchFamily="34" charset="0"/>
              </a:rPr>
              <a:t>расширение перечня направлений исполнения бюджета по расходам</a:t>
            </a:r>
            <a:r>
              <a:rPr lang="ru-RU" sz="1600" dirty="0">
                <a:latin typeface="+mn-lt"/>
                <a:ea typeface="Tahoma" panose="020B0604030504040204" pitchFamily="34" charset="0"/>
                <a:cs typeface="Tahoma" panose="020B0604030504040204" pitchFamily="34" charset="0"/>
              </a:rPr>
              <a:t>, по которым субъекты РФ имеют право направлять бюджетные средства, высвобождаемые в результате реструктуризации обязательств по бюджетным кредитам</a:t>
            </a:r>
          </a:p>
        </p:txBody>
      </p:sp>
    </p:spTree>
    <p:extLst>
      <p:ext uri="{BB962C8B-B14F-4D97-AF65-F5344CB8AC3E}">
        <p14:creationId xmlns:p14="http://schemas.microsoft.com/office/powerpoint/2010/main" val="3281305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384324"/>
            <a:ext cx="9144000" cy="47367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Заголовок 1"/>
          <p:cNvSpPr>
            <a:spLocks noGrp="1"/>
          </p:cNvSpPr>
          <p:nvPr>
            <p:ph type="ctrTitle"/>
          </p:nvPr>
        </p:nvSpPr>
        <p:spPr>
          <a:xfrm>
            <a:off x="2640190" y="2732669"/>
            <a:ext cx="6503810" cy="1144894"/>
          </a:xfrm>
        </p:spPr>
        <p:txBody>
          <a:bodyPr>
            <a:noAutofit/>
          </a:bodyPr>
          <a:lstStyle/>
          <a:p>
            <a:pPr>
              <a:lnSpc>
                <a:spcPct val="130000"/>
              </a:lnSpc>
            </a:pPr>
            <a:r>
              <a:rPr lang="ru-RU" sz="2800" b="1" dirty="0">
                <a:latin typeface="Tahoma" panose="020B0604030504040204" pitchFamily="34" charset="0"/>
                <a:ea typeface="Tahoma" panose="020B0604030504040204" pitchFamily="34" charset="0"/>
                <a:cs typeface="Tahoma" panose="020B0604030504040204" pitchFamily="34" charset="0"/>
              </a:rPr>
              <a:t>Финансовая самостоятельность регионов России в условиях глобальных вызовов</a:t>
            </a:r>
          </a:p>
        </p:txBody>
      </p:sp>
      <p:sp>
        <p:nvSpPr>
          <p:cNvPr id="8" name="Text Box 23"/>
          <p:cNvSpPr txBox="1">
            <a:spLocks noChangeArrowheads="1"/>
          </p:cNvSpPr>
          <p:nvPr/>
        </p:nvSpPr>
        <p:spPr bwMode="auto">
          <a:xfrm>
            <a:off x="627908" y="4771104"/>
            <a:ext cx="8516092" cy="1423467"/>
          </a:xfrm>
          <a:prstGeom prst="rect">
            <a:avLst/>
          </a:prstGeom>
          <a:noFill/>
          <a:ln w="9525">
            <a:noFill/>
            <a:miter lim="800000"/>
            <a:headEnd/>
            <a:tailEnd/>
          </a:ln>
          <a:effectLst/>
        </p:spPr>
        <p:txBody>
          <a:bodyPr wrap="square">
            <a:spAutoFit/>
          </a:bodyPr>
          <a:lstStyle/>
          <a:p>
            <a:pPr algn="ctr">
              <a:spcBef>
                <a:spcPts val="0"/>
              </a:spcBef>
              <a:spcAft>
                <a:spcPts val="300"/>
              </a:spcAft>
            </a:pPr>
            <a:r>
              <a:rPr lang="ru-RU" sz="2000" b="1" dirty="0">
                <a:latin typeface="Tahoma" pitchFamily="34" charset="0"/>
                <a:ea typeface="Tahoma" pitchFamily="34" charset="0"/>
                <a:cs typeface="Tahoma" pitchFamily="34" charset="0"/>
              </a:rPr>
              <a:t>Климанов Владимир Викторович</a:t>
            </a:r>
            <a:r>
              <a:rPr lang="ru-RU" sz="2000" dirty="0">
                <a:latin typeface="Tahoma" pitchFamily="34" charset="0"/>
                <a:ea typeface="Tahoma" pitchFamily="34" charset="0"/>
                <a:cs typeface="Tahoma" pitchFamily="34" charset="0"/>
              </a:rPr>
              <a:t> </a:t>
            </a:r>
          </a:p>
          <a:p>
            <a:pPr algn="ctr">
              <a:spcBef>
                <a:spcPts val="0"/>
              </a:spcBef>
            </a:pPr>
            <a:r>
              <a:rPr lang="ru-RU" sz="1600" dirty="0">
                <a:latin typeface="Tahoma" pitchFamily="34" charset="0"/>
                <a:ea typeface="Tahoma" pitchFamily="34" charset="0"/>
                <a:cs typeface="Tahoma" pitchFamily="34" charset="0"/>
              </a:rPr>
              <a:t>директор АНО «Институт реформирования общественных финансов»,</a:t>
            </a:r>
          </a:p>
          <a:p>
            <a:pPr algn="ctr">
              <a:spcBef>
                <a:spcPts val="0"/>
              </a:spcBef>
            </a:pPr>
            <a:r>
              <a:rPr lang="ru-RU" sz="1600" dirty="0">
                <a:latin typeface="Tahoma" pitchFamily="34" charset="0"/>
                <a:ea typeface="Tahoma" pitchFamily="34" charset="0"/>
                <a:cs typeface="Tahoma" pitchFamily="34" charset="0"/>
              </a:rPr>
              <a:t>директор Центра региональной политики РАНХИГС</a:t>
            </a:r>
          </a:p>
          <a:p>
            <a:pPr algn="ctr">
              <a:spcBef>
                <a:spcPts val="0"/>
              </a:spcBef>
            </a:pPr>
            <a:r>
              <a:rPr lang="en-US" sz="1600" i="1" dirty="0" err="1">
                <a:latin typeface="Tahoma" pitchFamily="34" charset="0"/>
                <a:ea typeface="Tahoma" pitchFamily="34" charset="0"/>
                <a:cs typeface="Tahoma" pitchFamily="34" charset="0"/>
              </a:rPr>
              <a:t>vvk</a:t>
            </a:r>
            <a:r>
              <a:rPr lang="ru-RU" sz="1600" i="1" dirty="0">
                <a:latin typeface="Tahoma" pitchFamily="34" charset="0"/>
                <a:ea typeface="Tahoma" pitchFamily="34" charset="0"/>
                <a:cs typeface="Tahoma" pitchFamily="34" charset="0"/>
              </a:rPr>
              <a:t>@</a:t>
            </a:r>
            <a:r>
              <a:rPr lang="en-US" sz="1600" i="1" dirty="0" err="1">
                <a:latin typeface="Tahoma" pitchFamily="34" charset="0"/>
                <a:ea typeface="Tahoma" pitchFamily="34" charset="0"/>
                <a:cs typeface="Tahoma" pitchFamily="34" charset="0"/>
              </a:rPr>
              <a:t>irof</a:t>
            </a:r>
            <a:r>
              <a:rPr lang="ru-RU" sz="1600" i="1" dirty="0">
                <a:latin typeface="Tahoma" pitchFamily="34" charset="0"/>
                <a:ea typeface="Tahoma" pitchFamily="34" charset="0"/>
                <a:cs typeface="Tahoma" pitchFamily="34" charset="0"/>
              </a:rPr>
              <a:t>.</a:t>
            </a:r>
            <a:r>
              <a:rPr lang="en-US" sz="1600" i="1" dirty="0" err="1">
                <a:latin typeface="Tahoma" pitchFamily="34" charset="0"/>
                <a:ea typeface="Tahoma" pitchFamily="34" charset="0"/>
                <a:cs typeface="Tahoma" pitchFamily="34" charset="0"/>
              </a:rPr>
              <a:t>ru</a:t>
            </a:r>
            <a:endParaRPr lang="ru-RU" sz="1600" dirty="0">
              <a:latin typeface="Tahoma" pitchFamily="34" charset="0"/>
              <a:ea typeface="Tahoma" pitchFamily="34" charset="0"/>
              <a:cs typeface="Tahoma" pitchFamily="34" charset="0"/>
            </a:endParaRPr>
          </a:p>
          <a:p>
            <a:pPr algn="ctr">
              <a:spcBef>
                <a:spcPts val="0"/>
              </a:spcBef>
            </a:pPr>
            <a:endParaRPr lang="ru-RU" sz="1600" i="1" dirty="0">
              <a:latin typeface="Tahoma" pitchFamily="34" charset="0"/>
              <a:ea typeface="Tahoma" pitchFamily="34" charset="0"/>
              <a:cs typeface="Tahoma" pitchFamily="34" charset="0"/>
            </a:endParaRPr>
          </a:p>
        </p:txBody>
      </p:sp>
      <p:sp>
        <p:nvSpPr>
          <p:cNvPr id="9" name="Прямоугольник 8"/>
          <p:cNvSpPr>
            <a:spLocks noChangeArrowheads="1"/>
          </p:cNvSpPr>
          <p:nvPr/>
        </p:nvSpPr>
        <p:spPr bwMode="auto">
          <a:xfrm flipH="1">
            <a:off x="0" y="2284106"/>
            <a:ext cx="2640190" cy="1537745"/>
          </a:xfrm>
          <a:prstGeom prst="rect">
            <a:avLst/>
          </a:prstGeom>
          <a:gradFill rotWithShape="1">
            <a:gsLst>
              <a:gs pos="0">
                <a:schemeClr val="accent5">
                  <a:lumMod val="50000"/>
                </a:schemeClr>
              </a:gs>
              <a:gs pos="50000">
                <a:schemeClr val="accent5">
                  <a:lumMod val="75000"/>
                </a:schemeClr>
              </a:gs>
              <a:gs pos="100000">
                <a:schemeClr val="accent5">
                  <a:lumMod val="60000"/>
                  <a:lumOff val="40000"/>
                </a:schemeClr>
              </a:gs>
            </a:gsLst>
            <a:lin ang="0" scaled="1"/>
          </a:gradFill>
          <a:ln w="9525" algn="ctr">
            <a:noFill/>
            <a:round/>
            <a:headEnd/>
            <a:tailEnd/>
          </a:ln>
        </p:spPr>
        <p:txBody>
          <a:bodyPr/>
          <a:lstStyle/>
          <a:p>
            <a:pPr defTabSz="1042988"/>
            <a:endParaRPr lang="ru-RU" dirty="0"/>
          </a:p>
        </p:txBody>
      </p:sp>
      <p:sp>
        <p:nvSpPr>
          <p:cNvPr id="7" name="Text Box 23">
            <a:extLst>
              <a:ext uri="{FF2B5EF4-FFF2-40B4-BE49-F238E27FC236}">
                <a16:creationId xmlns:a16="http://schemas.microsoft.com/office/drawing/2014/main" id="{19D10C2A-D44B-4DD7-A744-B2F855AD36B0}"/>
              </a:ext>
            </a:extLst>
          </p:cNvPr>
          <p:cNvSpPr txBox="1">
            <a:spLocks noChangeArrowheads="1"/>
          </p:cNvSpPr>
          <p:nvPr/>
        </p:nvSpPr>
        <p:spPr bwMode="auto">
          <a:xfrm>
            <a:off x="244659" y="355652"/>
            <a:ext cx="8899341" cy="307777"/>
          </a:xfrm>
          <a:prstGeom prst="rect">
            <a:avLst/>
          </a:prstGeom>
          <a:noFill/>
          <a:ln w="9525">
            <a:noFill/>
            <a:miter lim="800000"/>
            <a:headEnd/>
            <a:tailEnd/>
          </a:ln>
          <a:effectLst/>
        </p:spPr>
        <p:txBody>
          <a:bodyPr wrap="square">
            <a:spAutoFit/>
          </a:bodyPr>
          <a:lstStyle/>
          <a:p>
            <a:pPr algn="ctr">
              <a:spcBef>
                <a:spcPts val="600"/>
              </a:spcBef>
              <a:spcAft>
                <a:spcPts val="0"/>
              </a:spcAft>
            </a:pPr>
            <a:r>
              <a:rPr lang="ru-RU" sz="1400" dirty="0">
                <a:latin typeface="Tahoma" pitchFamily="34" charset="0"/>
                <a:ea typeface="Tahoma" pitchFamily="34" charset="0"/>
                <a:cs typeface="Tahoma" pitchFamily="34" charset="0"/>
              </a:rPr>
              <a:t>Десятые Васильевские чтения. 21 апреля 2022 г. </a:t>
            </a:r>
          </a:p>
        </p:txBody>
      </p:sp>
    </p:spTree>
    <p:extLst>
      <p:ext uri="{BB962C8B-B14F-4D97-AF65-F5344CB8AC3E}">
        <p14:creationId xmlns:p14="http://schemas.microsoft.com/office/powerpoint/2010/main" val="82370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7"/>
          <p:cNvSpPr txBox="1">
            <a:spLocks/>
          </p:cNvSpPr>
          <p:nvPr/>
        </p:nvSpPr>
        <p:spPr>
          <a:xfrm>
            <a:off x="0" y="319564"/>
            <a:ext cx="9144000" cy="767465"/>
          </a:xfrm>
          <a:prstGeom prst="rect">
            <a:avLst/>
          </a:prstGeom>
          <a:solidFill>
            <a:schemeClr val="accent5">
              <a:lumMod val="50000"/>
            </a:schemeClr>
          </a:solid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ru-RU" sz="2400" dirty="0">
                <a:solidFill>
                  <a:schemeClr val="bg1"/>
                </a:solidFill>
                <a:latin typeface="+mn-lt"/>
              </a:rPr>
              <a:t>Вызовы и возможности новой реальности</a:t>
            </a:r>
            <a:r>
              <a:rPr lang="en-US" sz="2400" dirty="0">
                <a:solidFill>
                  <a:schemeClr val="bg1"/>
                </a:solidFill>
                <a:latin typeface="+mn-lt"/>
              </a:rPr>
              <a:t> 2022 </a:t>
            </a:r>
            <a:r>
              <a:rPr lang="ru-RU" sz="2400" dirty="0">
                <a:solidFill>
                  <a:schemeClr val="bg1"/>
                </a:solidFill>
                <a:latin typeface="+mn-lt"/>
              </a:rPr>
              <a:t>года</a:t>
            </a:r>
          </a:p>
        </p:txBody>
      </p:sp>
      <p:sp>
        <p:nvSpPr>
          <p:cNvPr id="5" name="Прямоугольник 4">
            <a:extLst>
              <a:ext uri="{FF2B5EF4-FFF2-40B4-BE49-F238E27FC236}">
                <a16:creationId xmlns:a16="http://schemas.microsoft.com/office/drawing/2014/main" id="{E56126BD-F2DE-4D20-A923-E8D50A4675D7}"/>
              </a:ext>
            </a:extLst>
          </p:cNvPr>
          <p:cNvSpPr/>
          <p:nvPr/>
        </p:nvSpPr>
        <p:spPr>
          <a:xfrm>
            <a:off x="0" y="6384324"/>
            <a:ext cx="9144000" cy="47367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7" name="Прямая соединительная линия 26">
            <a:extLst>
              <a:ext uri="{FF2B5EF4-FFF2-40B4-BE49-F238E27FC236}">
                <a16:creationId xmlns:a16="http://schemas.microsoft.com/office/drawing/2014/main" id="{4BC17E0C-358A-4129-8532-07953213D9A4}"/>
              </a:ext>
            </a:extLst>
          </p:cNvPr>
          <p:cNvCxnSpPr>
            <a:cxnSpLocks/>
          </p:cNvCxnSpPr>
          <p:nvPr/>
        </p:nvCxnSpPr>
        <p:spPr bwMode="auto">
          <a:xfrm>
            <a:off x="4569354" y="1547600"/>
            <a:ext cx="0" cy="4371916"/>
          </a:xfrm>
          <a:prstGeom prst="line">
            <a:avLst/>
          </a:prstGeom>
          <a:noFill/>
          <a:ln w="28575" cap="flat" cmpd="sng" algn="ctr">
            <a:solidFill>
              <a:srgbClr val="93D1FF"/>
            </a:solidFill>
            <a:prstDash val="sysDot"/>
            <a:round/>
            <a:headEnd type="none" w="med" len="med"/>
            <a:tailEnd type="none" w="med" len="med"/>
          </a:ln>
          <a:effectLst/>
        </p:spPr>
      </p:cxnSp>
      <p:sp>
        <p:nvSpPr>
          <p:cNvPr id="28" name="Прямоугольник: скругленные углы 27">
            <a:extLst>
              <a:ext uri="{FF2B5EF4-FFF2-40B4-BE49-F238E27FC236}">
                <a16:creationId xmlns:a16="http://schemas.microsoft.com/office/drawing/2014/main" id="{D2831F50-67F2-4FEC-A0C4-EB5953DC2A75}"/>
              </a:ext>
            </a:extLst>
          </p:cNvPr>
          <p:cNvSpPr/>
          <p:nvPr/>
        </p:nvSpPr>
        <p:spPr bwMode="auto">
          <a:xfrm>
            <a:off x="359023" y="1547600"/>
            <a:ext cx="4062626" cy="549310"/>
          </a:xfrm>
          <a:prstGeom prst="roundRect">
            <a:avLst/>
          </a:prstGeom>
          <a:solidFill>
            <a:srgbClr val="F7C2BF"/>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algn="ctr" defTabSz="844083" eaLnBrk="1" hangingPunct="1"/>
            <a:r>
              <a:rPr lang="ru-RU" sz="1292"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Сокращение доходов и рост расходов региональных бюджетов</a:t>
            </a:r>
          </a:p>
        </p:txBody>
      </p:sp>
      <p:sp>
        <p:nvSpPr>
          <p:cNvPr id="29" name="Прямоугольник: скругленные углы 28">
            <a:extLst>
              <a:ext uri="{FF2B5EF4-FFF2-40B4-BE49-F238E27FC236}">
                <a16:creationId xmlns:a16="http://schemas.microsoft.com/office/drawing/2014/main" id="{0364769D-D109-4B38-A410-39EA28A300D9}"/>
              </a:ext>
            </a:extLst>
          </p:cNvPr>
          <p:cNvSpPr/>
          <p:nvPr/>
        </p:nvSpPr>
        <p:spPr bwMode="auto">
          <a:xfrm>
            <a:off x="4717059" y="1543363"/>
            <a:ext cx="4062626" cy="549309"/>
          </a:xfrm>
          <a:prstGeom prst="roundRect">
            <a:avLst/>
          </a:prstGeom>
          <a:solidFill>
            <a:srgbClr val="C6E6A2"/>
          </a:solid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r>
              <a:rPr lang="ru-RU" sz="1292"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Повышение цен на энергоносители, рост налоговых доходов нефтегазовых регионов</a:t>
            </a:r>
          </a:p>
        </p:txBody>
      </p:sp>
      <p:sp>
        <p:nvSpPr>
          <p:cNvPr id="30" name="Прямоугольник: скругленные углы 29">
            <a:extLst>
              <a:ext uri="{FF2B5EF4-FFF2-40B4-BE49-F238E27FC236}">
                <a16:creationId xmlns:a16="http://schemas.microsoft.com/office/drawing/2014/main" id="{AB0BAA1F-55D1-4867-A6FF-EF4A74445C9D}"/>
              </a:ext>
            </a:extLst>
          </p:cNvPr>
          <p:cNvSpPr/>
          <p:nvPr/>
        </p:nvSpPr>
        <p:spPr bwMode="auto">
          <a:xfrm>
            <a:off x="359023" y="2451327"/>
            <a:ext cx="4062626" cy="549310"/>
          </a:xfrm>
          <a:prstGeom prst="roundRect">
            <a:avLst/>
          </a:prstGeom>
          <a:solidFill>
            <a:srgbClr val="F7C2BF"/>
          </a:solid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algn="ctr" defTabSz="844083" eaLnBrk="1" hangingPunct="1"/>
            <a:r>
              <a:rPr lang="ru-RU" sz="1292"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Разрыв хозяйственных связей</a:t>
            </a:r>
          </a:p>
        </p:txBody>
      </p:sp>
      <p:sp>
        <p:nvSpPr>
          <p:cNvPr id="31" name="Прямоугольник: скругленные углы 30">
            <a:extLst>
              <a:ext uri="{FF2B5EF4-FFF2-40B4-BE49-F238E27FC236}">
                <a16:creationId xmlns:a16="http://schemas.microsoft.com/office/drawing/2014/main" id="{48D89547-F4D5-4A3C-BF43-9E505D7D9AFF}"/>
              </a:ext>
            </a:extLst>
          </p:cNvPr>
          <p:cNvSpPr/>
          <p:nvPr/>
        </p:nvSpPr>
        <p:spPr bwMode="auto">
          <a:xfrm>
            <a:off x="4717059" y="2451329"/>
            <a:ext cx="4062626" cy="549309"/>
          </a:xfrm>
          <a:prstGeom prst="roundRect">
            <a:avLst/>
          </a:prstGeom>
          <a:solidFill>
            <a:srgbClr val="C6E6A2"/>
          </a:solid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r>
              <a:rPr lang="ru-RU" sz="1292"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Переориентация на азиатские рынки</a:t>
            </a:r>
          </a:p>
        </p:txBody>
      </p:sp>
      <p:sp>
        <p:nvSpPr>
          <p:cNvPr id="32" name="Прямоугольник: скругленные углы 31">
            <a:extLst>
              <a:ext uri="{FF2B5EF4-FFF2-40B4-BE49-F238E27FC236}">
                <a16:creationId xmlns:a16="http://schemas.microsoft.com/office/drawing/2014/main" id="{276C9594-16FD-4466-AF73-16C633796853}"/>
              </a:ext>
            </a:extLst>
          </p:cNvPr>
          <p:cNvSpPr/>
          <p:nvPr/>
        </p:nvSpPr>
        <p:spPr bwMode="auto">
          <a:xfrm>
            <a:off x="4717059" y="3342447"/>
            <a:ext cx="4062626" cy="549309"/>
          </a:xfrm>
          <a:prstGeom prst="roundRect">
            <a:avLst/>
          </a:prstGeom>
          <a:solidFill>
            <a:srgbClr val="C6E6A2"/>
          </a:solid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r>
              <a:rPr lang="ru-RU" sz="1292"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Программы поддержки приоритетных отраслей, направленные на развитие импортозамещения</a:t>
            </a:r>
          </a:p>
        </p:txBody>
      </p:sp>
      <p:sp>
        <p:nvSpPr>
          <p:cNvPr id="33" name="Прямоугольник: скругленные углы 32">
            <a:extLst>
              <a:ext uri="{FF2B5EF4-FFF2-40B4-BE49-F238E27FC236}">
                <a16:creationId xmlns:a16="http://schemas.microsoft.com/office/drawing/2014/main" id="{A0A61907-4EF3-4E27-9A54-EAC61E33D9BC}"/>
              </a:ext>
            </a:extLst>
          </p:cNvPr>
          <p:cNvSpPr/>
          <p:nvPr/>
        </p:nvSpPr>
        <p:spPr bwMode="auto">
          <a:xfrm>
            <a:off x="359023" y="3354902"/>
            <a:ext cx="4062626" cy="549310"/>
          </a:xfrm>
          <a:prstGeom prst="roundRect">
            <a:avLst/>
          </a:prstGeom>
          <a:solidFill>
            <a:srgbClr val="F7C2BF"/>
          </a:solid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algn="ctr" defTabSz="844083" eaLnBrk="1" hangingPunct="1"/>
            <a:r>
              <a:rPr lang="ru-RU" sz="1292"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Снижение уровня жизни, рост уровня цен</a:t>
            </a:r>
          </a:p>
        </p:txBody>
      </p:sp>
      <p:sp>
        <p:nvSpPr>
          <p:cNvPr id="34" name="Прямоугольник: скругленные углы 33">
            <a:extLst>
              <a:ext uri="{FF2B5EF4-FFF2-40B4-BE49-F238E27FC236}">
                <a16:creationId xmlns:a16="http://schemas.microsoft.com/office/drawing/2014/main" id="{94750FB7-03F7-4EF3-A962-714C26965B6B}"/>
              </a:ext>
            </a:extLst>
          </p:cNvPr>
          <p:cNvSpPr/>
          <p:nvPr/>
        </p:nvSpPr>
        <p:spPr bwMode="auto">
          <a:xfrm>
            <a:off x="359023" y="4254477"/>
            <a:ext cx="4062626" cy="664386"/>
          </a:xfrm>
          <a:prstGeom prst="roundRect">
            <a:avLst/>
          </a:prstGeom>
          <a:solidFill>
            <a:srgbClr val="F7C2BF"/>
          </a:solid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algn="ctr" defTabSz="844083" eaLnBrk="1" hangingPunct="1"/>
            <a:r>
              <a:rPr lang="ru-RU" sz="1292"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Вынужденная оптимизация расходов</a:t>
            </a:r>
          </a:p>
          <a:p>
            <a:pPr algn="ctr" defTabSz="844083" eaLnBrk="1" hangingPunct="1"/>
            <a:r>
              <a:rPr lang="ru-RU" sz="1292"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с целью перераспределения на поддержку</a:t>
            </a:r>
          </a:p>
          <a:p>
            <a:pPr algn="ctr" defTabSz="844083" eaLnBrk="1" hangingPunct="1"/>
            <a:r>
              <a:rPr lang="ru-RU" sz="1292"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населения и бизнеса</a:t>
            </a:r>
          </a:p>
        </p:txBody>
      </p:sp>
      <p:sp>
        <p:nvSpPr>
          <p:cNvPr id="35" name="Прямоугольник: скругленные углы 34">
            <a:extLst>
              <a:ext uri="{FF2B5EF4-FFF2-40B4-BE49-F238E27FC236}">
                <a16:creationId xmlns:a16="http://schemas.microsoft.com/office/drawing/2014/main" id="{071144D9-AA33-4265-8260-5E4A7DEE2EAD}"/>
              </a:ext>
            </a:extLst>
          </p:cNvPr>
          <p:cNvSpPr/>
          <p:nvPr/>
        </p:nvSpPr>
        <p:spPr bwMode="auto">
          <a:xfrm>
            <a:off x="4717059" y="4248760"/>
            <a:ext cx="4062626" cy="549309"/>
          </a:xfrm>
          <a:prstGeom prst="roundRect">
            <a:avLst/>
          </a:prstGeom>
          <a:solidFill>
            <a:srgbClr val="C6E6A2"/>
          </a:solid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r>
              <a:rPr lang="ru-RU" sz="1292"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Замещение региональных коммерческих кредитов бюджетными с последующей отсрочкой платежей</a:t>
            </a:r>
          </a:p>
        </p:txBody>
      </p:sp>
      <p:sp>
        <p:nvSpPr>
          <p:cNvPr id="36" name="Прямоугольник: скругленные углы 35">
            <a:extLst>
              <a:ext uri="{FF2B5EF4-FFF2-40B4-BE49-F238E27FC236}">
                <a16:creationId xmlns:a16="http://schemas.microsoft.com/office/drawing/2014/main" id="{2894671B-AFF1-4E98-994A-BC516FDA22B8}"/>
              </a:ext>
            </a:extLst>
          </p:cNvPr>
          <p:cNvSpPr/>
          <p:nvPr/>
        </p:nvSpPr>
        <p:spPr bwMode="auto">
          <a:xfrm>
            <a:off x="4717059" y="5142617"/>
            <a:ext cx="4062626" cy="549309"/>
          </a:xfrm>
          <a:prstGeom prst="roundRect">
            <a:avLst/>
          </a:prstGeom>
          <a:solidFill>
            <a:srgbClr val="C6E6A2"/>
          </a:solid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r>
              <a:rPr lang="ru-RU" sz="1292"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Децентрализация федеральных решений</a:t>
            </a:r>
          </a:p>
          <a:p>
            <a:r>
              <a:rPr lang="ru-RU" sz="1292"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на региональный уровень</a:t>
            </a:r>
          </a:p>
        </p:txBody>
      </p:sp>
      <p:sp>
        <p:nvSpPr>
          <p:cNvPr id="37" name="Прямоугольник: скругленные углы 36">
            <a:extLst>
              <a:ext uri="{FF2B5EF4-FFF2-40B4-BE49-F238E27FC236}">
                <a16:creationId xmlns:a16="http://schemas.microsoft.com/office/drawing/2014/main" id="{FAD92395-D5C6-4258-8A72-16E5C6AD30B8}"/>
              </a:ext>
            </a:extLst>
          </p:cNvPr>
          <p:cNvSpPr/>
          <p:nvPr/>
        </p:nvSpPr>
        <p:spPr bwMode="auto">
          <a:xfrm>
            <a:off x="359023" y="5255129"/>
            <a:ext cx="4062626" cy="664386"/>
          </a:xfrm>
          <a:prstGeom prst="roundRect">
            <a:avLst/>
          </a:prstGeom>
          <a:solidFill>
            <a:srgbClr val="F7C2BF"/>
          </a:solid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algn="ctr" defTabSz="844083" eaLnBrk="1" hangingPunct="1"/>
            <a:r>
              <a:rPr lang="ru-RU" sz="1292"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Рост зависимости региональных бюджетов от безвозмездных поступлений в виде межбюджетных трансфертов</a:t>
            </a:r>
          </a:p>
        </p:txBody>
      </p:sp>
    </p:spTree>
    <p:extLst>
      <p:ext uri="{BB962C8B-B14F-4D97-AF65-F5344CB8AC3E}">
        <p14:creationId xmlns:p14="http://schemas.microsoft.com/office/powerpoint/2010/main" val="262324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7"/>
          <p:cNvSpPr txBox="1">
            <a:spLocks/>
          </p:cNvSpPr>
          <p:nvPr/>
        </p:nvSpPr>
        <p:spPr>
          <a:xfrm>
            <a:off x="0" y="319564"/>
            <a:ext cx="9144000" cy="767465"/>
          </a:xfrm>
          <a:prstGeom prst="rect">
            <a:avLst/>
          </a:prstGeom>
          <a:solidFill>
            <a:schemeClr val="accent5">
              <a:lumMod val="50000"/>
            </a:schemeClr>
          </a:solid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ru-RU" sz="2800" b="1" dirty="0">
                <a:solidFill>
                  <a:schemeClr val="bg1"/>
                </a:solidFill>
              </a:rPr>
              <a:t>Региональные бюджеты до 2022 года</a:t>
            </a:r>
          </a:p>
        </p:txBody>
      </p:sp>
      <p:sp>
        <p:nvSpPr>
          <p:cNvPr id="21" name="Прямоугольник 20">
            <a:extLst>
              <a:ext uri="{FF2B5EF4-FFF2-40B4-BE49-F238E27FC236}">
                <a16:creationId xmlns:a16="http://schemas.microsoft.com/office/drawing/2014/main" id="{58FA4A1D-B24A-46B5-AB2E-5245896BD2D5}"/>
              </a:ext>
            </a:extLst>
          </p:cNvPr>
          <p:cNvSpPr/>
          <p:nvPr/>
        </p:nvSpPr>
        <p:spPr>
          <a:xfrm>
            <a:off x="0" y="6423653"/>
            <a:ext cx="9144000" cy="47367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sz="1400" dirty="0"/>
          </a:p>
        </p:txBody>
      </p:sp>
      <p:graphicFrame>
        <p:nvGraphicFramePr>
          <p:cNvPr id="4" name="Диаграмма 3"/>
          <p:cNvGraphicFramePr/>
          <p:nvPr>
            <p:extLst>
              <p:ext uri="{D42A27DB-BD31-4B8C-83A1-F6EECF244321}">
                <p14:modId xmlns:p14="http://schemas.microsoft.com/office/powerpoint/2010/main" val="1732500064"/>
              </p:ext>
            </p:extLst>
          </p:nvPr>
        </p:nvGraphicFramePr>
        <p:xfrm>
          <a:off x="761072" y="1632259"/>
          <a:ext cx="7802635" cy="4660485"/>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1">
            <a:extLst>
              <a:ext uri="{FF2B5EF4-FFF2-40B4-BE49-F238E27FC236}">
                <a16:creationId xmlns:a16="http://schemas.microsoft.com/office/drawing/2014/main" id="{F63547C2-A839-4151-B72C-5F11A9194B6D}"/>
              </a:ext>
            </a:extLst>
          </p:cNvPr>
          <p:cNvSpPr txBox="1"/>
          <p:nvPr/>
        </p:nvSpPr>
        <p:spPr>
          <a:xfrm rot="16200000">
            <a:off x="-240371" y="1825453"/>
            <a:ext cx="1560747" cy="2190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b="1" i="1" dirty="0"/>
              <a:t>млрд руб.</a:t>
            </a:r>
          </a:p>
        </p:txBody>
      </p:sp>
      <p:sp>
        <p:nvSpPr>
          <p:cNvPr id="11" name="Облачко с текстом: прямоугольное со скругленными углами 10">
            <a:extLst>
              <a:ext uri="{FF2B5EF4-FFF2-40B4-BE49-F238E27FC236}">
                <a16:creationId xmlns:a16="http://schemas.microsoft.com/office/drawing/2014/main" id="{BDB56441-BA63-4473-BC63-0E1E1BD1D34E}"/>
              </a:ext>
            </a:extLst>
          </p:cNvPr>
          <p:cNvSpPr/>
          <p:nvPr/>
        </p:nvSpPr>
        <p:spPr>
          <a:xfrm>
            <a:off x="3200462" y="1463940"/>
            <a:ext cx="1560747" cy="847947"/>
          </a:xfrm>
          <a:prstGeom prst="wedgeRoundRectCallout">
            <a:avLst>
              <a:gd name="adj1" fmla="val -36815"/>
              <a:gd name="adj2" fmla="val 109354"/>
              <a:gd name="adj3" fmla="val 16667"/>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92" b="1" dirty="0">
                <a:solidFill>
                  <a:schemeClr val="accent4"/>
                </a:solidFill>
              </a:rPr>
              <a:t>Доля межбюджетных трансфертов в доходах</a:t>
            </a:r>
          </a:p>
        </p:txBody>
      </p:sp>
      <p:sp>
        <p:nvSpPr>
          <p:cNvPr id="12" name="Облачко с текстом: прямоугольное со скругленными углами 11">
            <a:extLst>
              <a:ext uri="{FF2B5EF4-FFF2-40B4-BE49-F238E27FC236}">
                <a16:creationId xmlns:a16="http://schemas.microsoft.com/office/drawing/2014/main" id="{5EDFE68C-BED0-4F33-9134-69102234FA79}"/>
              </a:ext>
            </a:extLst>
          </p:cNvPr>
          <p:cNvSpPr/>
          <p:nvPr/>
        </p:nvSpPr>
        <p:spPr>
          <a:xfrm>
            <a:off x="2519173" y="3107048"/>
            <a:ext cx="1461663" cy="628628"/>
          </a:xfrm>
          <a:prstGeom prst="wedgeRoundRectCallout">
            <a:avLst>
              <a:gd name="adj1" fmla="val 53106"/>
              <a:gd name="adj2" fmla="val 125041"/>
              <a:gd name="adj3" fmla="val 1666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92" dirty="0">
                <a:ln w="0"/>
                <a:solidFill>
                  <a:schemeClr val="accent2">
                    <a:lumMod val="50000"/>
                  </a:schemeClr>
                </a:solidFill>
                <a:effectLst>
                  <a:outerShdw blurRad="38100" dist="19050" dir="2700000" algn="tl" rotWithShape="0">
                    <a:schemeClr val="dk1">
                      <a:alpha val="40000"/>
                    </a:schemeClr>
                  </a:outerShdw>
                </a:effectLst>
              </a:rPr>
              <a:t>Объем межбюджетных трансфертов</a:t>
            </a:r>
          </a:p>
        </p:txBody>
      </p:sp>
      <p:sp>
        <p:nvSpPr>
          <p:cNvPr id="13" name="Облачко с текстом: прямоугольное со скругленными углами 12">
            <a:extLst>
              <a:ext uri="{FF2B5EF4-FFF2-40B4-BE49-F238E27FC236}">
                <a16:creationId xmlns:a16="http://schemas.microsoft.com/office/drawing/2014/main" id="{1C830C4E-7041-4299-B2E8-AA61758D18F9}"/>
              </a:ext>
            </a:extLst>
          </p:cNvPr>
          <p:cNvSpPr/>
          <p:nvPr/>
        </p:nvSpPr>
        <p:spPr>
          <a:xfrm>
            <a:off x="5203348" y="1732586"/>
            <a:ext cx="1856209" cy="805602"/>
          </a:xfrm>
          <a:prstGeom prst="wedgeRoundRectCallout">
            <a:avLst>
              <a:gd name="adj1" fmla="val -33439"/>
              <a:gd name="adj2" fmla="val 148274"/>
              <a:gd name="adj3" fmla="val 1666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92" dirty="0">
                <a:ln w="0"/>
                <a:solidFill>
                  <a:schemeClr val="bg1"/>
                </a:solidFill>
                <a:effectLst>
                  <a:outerShdw blurRad="38100" dist="19050" dir="2700000" algn="tl" rotWithShape="0">
                    <a:schemeClr val="dk1">
                      <a:alpha val="40000"/>
                    </a:schemeClr>
                  </a:outerShdw>
                </a:effectLst>
              </a:rPr>
              <a:t>Объем государственного долга</a:t>
            </a:r>
          </a:p>
        </p:txBody>
      </p:sp>
      <p:sp>
        <p:nvSpPr>
          <p:cNvPr id="14" name="Облачко с текстом: прямоугольное со скругленными углами 13">
            <a:extLst>
              <a:ext uri="{FF2B5EF4-FFF2-40B4-BE49-F238E27FC236}">
                <a16:creationId xmlns:a16="http://schemas.microsoft.com/office/drawing/2014/main" id="{B1696DD7-28E0-43A3-91DB-DDBF31C741D6}"/>
              </a:ext>
            </a:extLst>
          </p:cNvPr>
          <p:cNvSpPr/>
          <p:nvPr/>
        </p:nvSpPr>
        <p:spPr>
          <a:xfrm>
            <a:off x="1166127" y="4030462"/>
            <a:ext cx="1461663" cy="442484"/>
          </a:xfrm>
          <a:prstGeom prst="wedgeRoundRectCallout">
            <a:avLst>
              <a:gd name="adj1" fmla="val 111553"/>
              <a:gd name="adj2" fmla="val 235237"/>
              <a:gd name="adj3" fmla="val 16667"/>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92" dirty="0">
                <a:ln w="0"/>
                <a:solidFill>
                  <a:srgbClr val="0070C0"/>
                </a:solidFill>
                <a:effectLst>
                  <a:outerShdw blurRad="38100" dist="19050" dir="2700000" algn="tl" rotWithShape="0">
                    <a:schemeClr val="dk1">
                      <a:alpha val="40000"/>
                    </a:schemeClr>
                  </a:outerShdw>
                </a:effectLst>
              </a:rPr>
              <a:t>Бюджетные кредиты</a:t>
            </a:r>
          </a:p>
        </p:txBody>
      </p:sp>
      <p:sp>
        <p:nvSpPr>
          <p:cNvPr id="16" name="TextBox 9">
            <a:extLst>
              <a:ext uri="{FF2B5EF4-FFF2-40B4-BE49-F238E27FC236}">
                <a16:creationId xmlns:a16="http://schemas.microsoft.com/office/drawing/2014/main" id="{C918676A-4BD4-48E2-8A9C-A2202902BAAE}"/>
              </a:ext>
            </a:extLst>
          </p:cNvPr>
          <p:cNvSpPr txBox="1"/>
          <p:nvPr/>
        </p:nvSpPr>
        <p:spPr>
          <a:xfrm>
            <a:off x="7589323" y="1889166"/>
            <a:ext cx="611960" cy="246221"/>
          </a:xfrm>
          <a:prstGeom prst="rect">
            <a:avLst/>
          </a:prstGeom>
          <a:solidFill>
            <a:schemeClr val="accent2"/>
          </a:solidFill>
        </p:spPr>
        <p:txBody>
          <a:bodyPr wrap="square" lIns="0" tIns="0" rIns="0" bIns="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600" b="1" dirty="0">
                <a:solidFill>
                  <a:schemeClr val="bg1"/>
                </a:solidFill>
                <a:latin typeface="Times New Roman" panose="02020603050405020304" pitchFamily="18" charset="0"/>
                <a:cs typeface="Times New Roman" panose="02020603050405020304" pitchFamily="18" charset="0"/>
              </a:rPr>
              <a:t>3 676,4</a:t>
            </a:r>
          </a:p>
        </p:txBody>
      </p:sp>
      <p:sp>
        <p:nvSpPr>
          <p:cNvPr id="17" name="TextBox 16">
            <a:extLst>
              <a:ext uri="{FF2B5EF4-FFF2-40B4-BE49-F238E27FC236}">
                <a16:creationId xmlns:a16="http://schemas.microsoft.com/office/drawing/2014/main" id="{1FE868C8-40E0-4269-9F99-47A756FD4339}"/>
              </a:ext>
            </a:extLst>
          </p:cNvPr>
          <p:cNvSpPr txBox="1"/>
          <p:nvPr/>
        </p:nvSpPr>
        <p:spPr>
          <a:xfrm>
            <a:off x="4944524" y="6506602"/>
            <a:ext cx="4199476" cy="307777"/>
          </a:xfrm>
          <a:prstGeom prst="rect">
            <a:avLst/>
          </a:prstGeom>
          <a:noFill/>
        </p:spPr>
        <p:txBody>
          <a:bodyPr wrap="square" rtlCol="0">
            <a:spAutoFit/>
          </a:bodyPr>
          <a:lstStyle/>
          <a:p>
            <a:pPr algn="r"/>
            <a:r>
              <a:rPr lang="ru-RU" sz="1400" i="1" dirty="0">
                <a:solidFill>
                  <a:schemeClr val="bg1"/>
                </a:solidFill>
                <a:latin typeface="+mj-lt"/>
              </a:rPr>
              <a:t>Рассчитано по данным Федерального казначейства</a:t>
            </a:r>
          </a:p>
        </p:txBody>
      </p:sp>
    </p:spTree>
    <p:extLst>
      <p:ext uri="{BB962C8B-B14F-4D97-AF65-F5344CB8AC3E}">
        <p14:creationId xmlns:p14="http://schemas.microsoft.com/office/powerpoint/2010/main" val="3825879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7"/>
          <p:cNvSpPr txBox="1">
            <a:spLocks/>
          </p:cNvSpPr>
          <p:nvPr/>
        </p:nvSpPr>
        <p:spPr>
          <a:xfrm>
            <a:off x="0" y="319564"/>
            <a:ext cx="9144000" cy="767465"/>
          </a:xfrm>
          <a:prstGeom prst="rect">
            <a:avLst/>
          </a:prstGeom>
          <a:solidFill>
            <a:schemeClr val="accent5">
              <a:lumMod val="50000"/>
            </a:schemeClr>
          </a:solid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ru-RU" sz="2400" dirty="0">
                <a:solidFill>
                  <a:schemeClr val="bg1"/>
                </a:solidFill>
                <a:latin typeface="+mn-lt"/>
              </a:rPr>
              <a:t>Дефицит (профицит) консолидированных бюджетов субъектов Российской Федерации</a:t>
            </a:r>
          </a:p>
        </p:txBody>
      </p:sp>
      <p:sp>
        <p:nvSpPr>
          <p:cNvPr id="5" name="Прямоугольник 4">
            <a:extLst>
              <a:ext uri="{FF2B5EF4-FFF2-40B4-BE49-F238E27FC236}">
                <a16:creationId xmlns:a16="http://schemas.microsoft.com/office/drawing/2014/main" id="{DDFD1882-AF7A-4D46-AA0F-FA387F695DC9}"/>
              </a:ext>
            </a:extLst>
          </p:cNvPr>
          <p:cNvSpPr/>
          <p:nvPr/>
        </p:nvSpPr>
        <p:spPr>
          <a:xfrm>
            <a:off x="0" y="6384324"/>
            <a:ext cx="9144000" cy="47367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7" name="Диаграмма 6">
            <a:extLst>
              <a:ext uri="{FF2B5EF4-FFF2-40B4-BE49-F238E27FC236}">
                <a16:creationId xmlns:a16="http://schemas.microsoft.com/office/drawing/2014/main" id="{4245FA9E-EB5B-401A-B429-799A5ECF279C}"/>
              </a:ext>
            </a:extLst>
          </p:cNvPr>
          <p:cNvGraphicFramePr/>
          <p:nvPr>
            <p:extLst>
              <p:ext uri="{D42A27DB-BD31-4B8C-83A1-F6EECF244321}">
                <p14:modId xmlns:p14="http://schemas.microsoft.com/office/powerpoint/2010/main" val="3513526207"/>
              </p:ext>
            </p:extLst>
          </p:nvPr>
        </p:nvGraphicFramePr>
        <p:xfrm>
          <a:off x="252000" y="2865748"/>
          <a:ext cx="8640000" cy="353253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A41F714-A97F-4F96-83B8-A0B6E040E432}"/>
              </a:ext>
            </a:extLst>
          </p:cNvPr>
          <p:cNvSpPr txBox="1"/>
          <p:nvPr/>
        </p:nvSpPr>
        <p:spPr>
          <a:xfrm>
            <a:off x="753599" y="2696471"/>
            <a:ext cx="1151971" cy="338554"/>
          </a:xfrm>
          <a:prstGeom prst="rect">
            <a:avLst/>
          </a:prstGeom>
          <a:noFill/>
        </p:spPr>
        <p:txBody>
          <a:bodyPr wrap="square">
            <a:spAutoFit/>
          </a:bodyPr>
          <a:lstStyle/>
          <a:p>
            <a:pPr algn="ctr" rtl="0">
              <a:defRPr lang="ru-RU" sz="1100" b="0" i="0" u="none" strike="noStrike" kern="1200" baseline="0" dirty="0" smtClean="0">
                <a:solidFill>
                  <a:sysClr val="windowText" lastClr="000000"/>
                </a:solidFill>
                <a:latin typeface="+mn-lt"/>
                <a:ea typeface="+mn-ea"/>
                <a:cs typeface="+mn-cs"/>
              </a:defRPr>
            </a:pPr>
            <a:r>
              <a:rPr lang="ru-RU" sz="1600" i="1" u="none" strike="noStrike" kern="1200" baseline="0" dirty="0">
                <a:solidFill>
                  <a:sysClr val="windowText" lastClr="000000"/>
                </a:solidFill>
                <a:latin typeface="+mn-lt"/>
                <a:ea typeface="+mn-ea"/>
                <a:cs typeface="+mn-cs"/>
              </a:rPr>
              <a:t>млрд руб.</a:t>
            </a:r>
          </a:p>
        </p:txBody>
      </p:sp>
      <p:sp>
        <p:nvSpPr>
          <p:cNvPr id="9" name="TextBox 8">
            <a:extLst>
              <a:ext uri="{FF2B5EF4-FFF2-40B4-BE49-F238E27FC236}">
                <a16:creationId xmlns:a16="http://schemas.microsoft.com/office/drawing/2014/main" id="{481804DF-2C17-4D45-9EAB-ECB2AA6329A9}"/>
              </a:ext>
            </a:extLst>
          </p:cNvPr>
          <p:cNvSpPr txBox="1"/>
          <p:nvPr/>
        </p:nvSpPr>
        <p:spPr>
          <a:xfrm>
            <a:off x="4865866" y="6467273"/>
            <a:ext cx="4199476" cy="307777"/>
          </a:xfrm>
          <a:prstGeom prst="rect">
            <a:avLst/>
          </a:prstGeom>
          <a:noFill/>
        </p:spPr>
        <p:txBody>
          <a:bodyPr wrap="square" rtlCol="0">
            <a:spAutoFit/>
          </a:bodyPr>
          <a:lstStyle/>
          <a:p>
            <a:pPr algn="r"/>
            <a:r>
              <a:rPr lang="ru-RU" sz="1400" i="1" dirty="0">
                <a:solidFill>
                  <a:schemeClr val="bg1"/>
                </a:solidFill>
                <a:latin typeface="+mj-lt"/>
              </a:rPr>
              <a:t>Рассчитано по данным Казначейства России</a:t>
            </a:r>
          </a:p>
        </p:txBody>
      </p:sp>
      <p:sp>
        <p:nvSpPr>
          <p:cNvPr id="11" name="TextBox 10">
            <a:extLst>
              <a:ext uri="{FF2B5EF4-FFF2-40B4-BE49-F238E27FC236}">
                <a16:creationId xmlns:a16="http://schemas.microsoft.com/office/drawing/2014/main" id="{21A3F688-FD03-46DE-B171-ECB40535EC6B}"/>
              </a:ext>
            </a:extLst>
          </p:cNvPr>
          <p:cNvSpPr txBox="1"/>
          <p:nvPr/>
        </p:nvSpPr>
        <p:spPr>
          <a:xfrm>
            <a:off x="252000" y="1213087"/>
            <a:ext cx="4233897" cy="1328023"/>
          </a:xfrm>
          <a:prstGeom prst="roundRect">
            <a:avLst/>
          </a:prstGeom>
          <a:noFill/>
          <a:ln w="28575">
            <a:solidFill>
              <a:srgbClr val="FF0000"/>
            </a:solidFill>
            <a:prstDash val="sysDot"/>
          </a:ln>
        </p:spPr>
        <p:txBody>
          <a:bodyPr wrap="square">
            <a:spAutoFit/>
          </a:bodyPr>
          <a:lstStyle/>
          <a:p>
            <a:pPr algn="ctr"/>
            <a:r>
              <a:rPr lang="ru-RU" sz="1800" dirty="0">
                <a:solidFill>
                  <a:schemeClr val="tx1">
                    <a:lumMod val="75000"/>
                    <a:lumOff val="25000"/>
                  </a:schemeClr>
                </a:solidFill>
                <a:latin typeface="+mn-lt"/>
                <a:ea typeface="Tahoma" panose="020B0604030504040204" pitchFamily="34" charset="0"/>
                <a:cs typeface="Tahoma" panose="020B0604030504040204" pitchFamily="34" charset="0"/>
              </a:rPr>
              <a:t>быстрый рост налоговых и неналоговых доходов позволил большинству регионов вернуть бюджетные показатели на докризисный уровень</a:t>
            </a:r>
          </a:p>
        </p:txBody>
      </p:sp>
      <p:sp>
        <p:nvSpPr>
          <p:cNvPr id="12" name="TextBox 11">
            <a:extLst>
              <a:ext uri="{FF2B5EF4-FFF2-40B4-BE49-F238E27FC236}">
                <a16:creationId xmlns:a16="http://schemas.microsoft.com/office/drawing/2014/main" id="{82517FF9-BBE8-4861-A36C-DC859557442D}"/>
              </a:ext>
            </a:extLst>
          </p:cNvPr>
          <p:cNvSpPr txBox="1"/>
          <p:nvPr/>
        </p:nvSpPr>
        <p:spPr>
          <a:xfrm>
            <a:off x="4658102" y="1213087"/>
            <a:ext cx="4233898" cy="1328023"/>
          </a:xfrm>
          <a:prstGeom prst="roundRect">
            <a:avLst/>
          </a:prstGeom>
          <a:noFill/>
          <a:ln w="28575">
            <a:solidFill>
              <a:srgbClr val="FF0000"/>
            </a:solidFill>
            <a:prstDash val="sysDot"/>
          </a:ln>
        </p:spPr>
        <p:txBody>
          <a:bodyPr wrap="square">
            <a:spAutoFit/>
          </a:bodyPr>
          <a:lstStyle>
            <a:defPPr>
              <a:defRPr lang="en-US"/>
            </a:defPPr>
            <a:lvl1pPr algn="ctr">
              <a:defRPr sz="1800">
                <a:solidFill>
                  <a:schemeClr val="tx1">
                    <a:lumMod val="75000"/>
                    <a:lumOff val="25000"/>
                  </a:schemeClr>
                </a:solidFill>
                <a:latin typeface="+mn-lt"/>
                <a:ea typeface="Tahoma" panose="020B0604030504040204" pitchFamily="34" charset="0"/>
                <a:cs typeface="Tahoma" panose="020B0604030504040204" pitchFamily="34" charset="0"/>
              </a:defRPr>
            </a:lvl1pPr>
          </a:lstStyle>
          <a:p>
            <a:r>
              <a:rPr lang="ru-RU" dirty="0"/>
              <a:t>существенный объем профицита в 2021 году был связан с консервативным планированием расходов и не компенсировал дефицит 2020 года</a:t>
            </a:r>
          </a:p>
        </p:txBody>
      </p:sp>
    </p:spTree>
    <p:extLst>
      <p:ext uri="{BB962C8B-B14F-4D97-AF65-F5344CB8AC3E}">
        <p14:creationId xmlns:p14="http://schemas.microsoft.com/office/powerpoint/2010/main" val="263856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7"/>
          <p:cNvSpPr txBox="1">
            <a:spLocks/>
          </p:cNvSpPr>
          <p:nvPr/>
        </p:nvSpPr>
        <p:spPr>
          <a:xfrm>
            <a:off x="0" y="319564"/>
            <a:ext cx="9144000" cy="767465"/>
          </a:xfrm>
          <a:prstGeom prst="rect">
            <a:avLst/>
          </a:prstGeom>
          <a:solidFill>
            <a:schemeClr val="accent5">
              <a:lumMod val="50000"/>
            </a:schemeClr>
          </a:solid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ru-RU" sz="2800" dirty="0">
                <a:solidFill>
                  <a:schemeClr val="bg1"/>
                </a:solidFill>
                <a:latin typeface="+mn-lt"/>
              </a:rPr>
              <a:t>Налоговые доходы регионов</a:t>
            </a:r>
          </a:p>
        </p:txBody>
      </p:sp>
      <p:sp>
        <p:nvSpPr>
          <p:cNvPr id="5" name="Прямоугольник 4">
            <a:extLst>
              <a:ext uri="{FF2B5EF4-FFF2-40B4-BE49-F238E27FC236}">
                <a16:creationId xmlns:a16="http://schemas.microsoft.com/office/drawing/2014/main" id="{DDFD1882-AF7A-4D46-AA0F-FA387F695DC9}"/>
              </a:ext>
            </a:extLst>
          </p:cNvPr>
          <p:cNvSpPr/>
          <p:nvPr/>
        </p:nvSpPr>
        <p:spPr>
          <a:xfrm>
            <a:off x="0" y="6384324"/>
            <a:ext cx="9144000" cy="47367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8" name="Диаграмма 7">
            <a:extLst>
              <a:ext uri="{FF2B5EF4-FFF2-40B4-BE49-F238E27FC236}">
                <a16:creationId xmlns:a16="http://schemas.microsoft.com/office/drawing/2014/main" id="{E605E066-67BE-4EDB-B557-53AD5D5E98D8}"/>
              </a:ext>
            </a:extLst>
          </p:cNvPr>
          <p:cNvGraphicFramePr/>
          <p:nvPr>
            <p:extLst>
              <p:ext uri="{D42A27DB-BD31-4B8C-83A1-F6EECF244321}">
                <p14:modId xmlns:p14="http://schemas.microsoft.com/office/powerpoint/2010/main" val="773543906"/>
              </p:ext>
            </p:extLst>
          </p:nvPr>
        </p:nvGraphicFramePr>
        <p:xfrm>
          <a:off x="252000" y="1215676"/>
          <a:ext cx="8640000" cy="504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180C1B5-5156-4C83-8DE0-56DCF1B30051}"/>
              </a:ext>
            </a:extLst>
          </p:cNvPr>
          <p:cNvSpPr txBox="1"/>
          <p:nvPr/>
        </p:nvSpPr>
        <p:spPr>
          <a:xfrm rot="16200000">
            <a:off x="-2133929" y="1648829"/>
            <a:ext cx="4606412" cy="338554"/>
          </a:xfrm>
          <a:prstGeom prst="rect">
            <a:avLst/>
          </a:prstGeom>
          <a:noFill/>
        </p:spPr>
        <p:txBody>
          <a:bodyPr wrap="square">
            <a:spAutoFit/>
          </a:bodyPr>
          <a:lstStyle/>
          <a:p>
            <a:pPr algn="ctr" rtl="0">
              <a:defRPr lang="ru-RU" sz="1100" b="0" i="0" u="none" strike="noStrike" kern="1200" baseline="0" dirty="0" smtClean="0">
                <a:solidFill>
                  <a:sysClr val="windowText" lastClr="000000"/>
                </a:solidFill>
                <a:latin typeface="+mn-lt"/>
                <a:ea typeface="+mn-ea"/>
                <a:cs typeface="+mn-cs"/>
              </a:defRPr>
            </a:pPr>
            <a:r>
              <a:rPr lang="ru-RU" sz="1600" b="0" i="0" u="none" strike="noStrike" kern="1200" baseline="0" dirty="0">
                <a:solidFill>
                  <a:sysClr val="windowText" lastClr="000000"/>
                </a:solidFill>
                <a:latin typeface="+mn-lt"/>
                <a:ea typeface="+mn-ea"/>
                <a:cs typeface="+mn-cs"/>
              </a:rPr>
              <a:t>млрд руб.</a:t>
            </a:r>
          </a:p>
        </p:txBody>
      </p:sp>
      <p:sp>
        <p:nvSpPr>
          <p:cNvPr id="9" name="TextBox 8">
            <a:extLst>
              <a:ext uri="{FF2B5EF4-FFF2-40B4-BE49-F238E27FC236}">
                <a16:creationId xmlns:a16="http://schemas.microsoft.com/office/drawing/2014/main" id="{6B02D9AC-0333-4AA4-A23B-47A287789399}"/>
              </a:ext>
            </a:extLst>
          </p:cNvPr>
          <p:cNvSpPr txBox="1"/>
          <p:nvPr/>
        </p:nvSpPr>
        <p:spPr>
          <a:xfrm>
            <a:off x="4865866" y="6467273"/>
            <a:ext cx="4199476" cy="307777"/>
          </a:xfrm>
          <a:prstGeom prst="rect">
            <a:avLst/>
          </a:prstGeom>
          <a:noFill/>
        </p:spPr>
        <p:txBody>
          <a:bodyPr wrap="square" rtlCol="0">
            <a:spAutoFit/>
          </a:bodyPr>
          <a:lstStyle/>
          <a:p>
            <a:pPr algn="r"/>
            <a:r>
              <a:rPr lang="ru-RU" sz="1400" i="1" dirty="0">
                <a:solidFill>
                  <a:schemeClr val="bg1"/>
                </a:solidFill>
                <a:latin typeface="+mj-lt"/>
              </a:rPr>
              <a:t>Рассчитано по данным Казначейства России</a:t>
            </a:r>
          </a:p>
        </p:txBody>
      </p:sp>
    </p:spTree>
    <p:extLst>
      <p:ext uri="{BB962C8B-B14F-4D97-AF65-F5344CB8AC3E}">
        <p14:creationId xmlns:p14="http://schemas.microsoft.com/office/powerpoint/2010/main" val="372953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ма 6">
            <a:extLst>
              <a:ext uri="{FF2B5EF4-FFF2-40B4-BE49-F238E27FC236}">
                <a16:creationId xmlns:a16="http://schemas.microsoft.com/office/drawing/2014/main" id="{62EEB217-4A5B-4607-A222-CA7246E8B45A}"/>
              </a:ext>
            </a:extLst>
          </p:cNvPr>
          <p:cNvGraphicFramePr/>
          <p:nvPr>
            <p:extLst>
              <p:ext uri="{D42A27DB-BD31-4B8C-83A1-F6EECF244321}">
                <p14:modId xmlns:p14="http://schemas.microsoft.com/office/powerpoint/2010/main" val="2098284439"/>
              </p:ext>
            </p:extLst>
          </p:nvPr>
        </p:nvGraphicFramePr>
        <p:xfrm>
          <a:off x="293213" y="2510747"/>
          <a:ext cx="8640000" cy="4171094"/>
        </p:xfrm>
        <a:graphic>
          <a:graphicData uri="http://schemas.openxmlformats.org/drawingml/2006/chart">
            <c:chart xmlns:c="http://schemas.openxmlformats.org/drawingml/2006/chart" xmlns:r="http://schemas.openxmlformats.org/officeDocument/2006/relationships" r:id="rId2"/>
          </a:graphicData>
        </a:graphic>
      </p:graphicFrame>
      <p:sp>
        <p:nvSpPr>
          <p:cNvPr id="6" name="Заголовок 7"/>
          <p:cNvSpPr txBox="1">
            <a:spLocks/>
          </p:cNvSpPr>
          <p:nvPr/>
        </p:nvSpPr>
        <p:spPr>
          <a:xfrm>
            <a:off x="0" y="319564"/>
            <a:ext cx="9144000" cy="767465"/>
          </a:xfrm>
          <a:prstGeom prst="rect">
            <a:avLst/>
          </a:prstGeom>
          <a:solidFill>
            <a:schemeClr val="accent5">
              <a:lumMod val="50000"/>
            </a:schemeClr>
          </a:solid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ru-RU" sz="2400" dirty="0">
                <a:solidFill>
                  <a:schemeClr val="bg1"/>
                </a:solidFill>
                <a:latin typeface="+mn-lt"/>
              </a:rPr>
              <a:t>Количество полномочий субъектов федерации </a:t>
            </a:r>
          </a:p>
          <a:p>
            <a:pPr fontAlgn="auto">
              <a:spcAft>
                <a:spcPts val="0"/>
              </a:spcAft>
            </a:pPr>
            <a:r>
              <a:rPr lang="ru-RU" sz="2400" dirty="0">
                <a:solidFill>
                  <a:schemeClr val="bg1"/>
                </a:solidFill>
                <a:latin typeface="+mn-lt"/>
              </a:rPr>
              <a:t>и муниципальных образований</a:t>
            </a:r>
          </a:p>
        </p:txBody>
      </p:sp>
      <p:sp>
        <p:nvSpPr>
          <p:cNvPr id="5" name="Прямоугольник 4">
            <a:extLst>
              <a:ext uri="{FF2B5EF4-FFF2-40B4-BE49-F238E27FC236}">
                <a16:creationId xmlns:a16="http://schemas.microsoft.com/office/drawing/2014/main" id="{DDFD1882-AF7A-4D46-AA0F-FA387F695DC9}"/>
              </a:ext>
            </a:extLst>
          </p:cNvPr>
          <p:cNvSpPr/>
          <p:nvPr/>
        </p:nvSpPr>
        <p:spPr>
          <a:xfrm>
            <a:off x="0" y="6384324"/>
            <a:ext cx="9144000" cy="47367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a:extLst>
              <a:ext uri="{FF2B5EF4-FFF2-40B4-BE49-F238E27FC236}">
                <a16:creationId xmlns:a16="http://schemas.microsoft.com/office/drawing/2014/main" id="{28AFA6F5-5EEB-460E-9060-AB64F3F0EA24}"/>
              </a:ext>
            </a:extLst>
          </p:cNvPr>
          <p:cNvSpPr txBox="1"/>
          <p:nvPr/>
        </p:nvSpPr>
        <p:spPr>
          <a:xfrm>
            <a:off x="2450414" y="6011928"/>
            <a:ext cx="2928636" cy="307777"/>
          </a:xfrm>
          <a:prstGeom prst="rect">
            <a:avLst/>
          </a:prstGeom>
          <a:noFill/>
        </p:spPr>
        <p:txBody>
          <a:bodyPr wrap="square" rtlCol="0">
            <a:spAutoFit/>
          </a:bodyPr>
          <a:lstStyle/>
          <a:p>
            <a:pPr algn="ctr"/>
            <a:r>
              <a:rPr lang="ru-RU" sz="1400" b="1" dirty="0">
                <a:solidFill>
                  <a:schemeClr val="tx1">
                    <a:lumMod val="75000"/>
                    <a:lumOff val="25000"/>
                  </a:schemeClr>
                </a:solidFill>
                <a:latin typeface="+mn-lt"/>
              </a:rPr>
              <a:t>ФЗ № 184-ФЗ и ФЗ № 131-ФЗ</a:t>
            </a:r>
          </a:p>
        </p:txBody>
      </p:sp>
      <p:sp>
        <p:nvSpPr>
          <p:cNvPr id="3" name="Левая фигурная скобка 2">
            <a:extLst>
              <a:ext uri="{FF2B5EF4-FFF2-40B4-BE49-F238E27FC236}">
                <a16:creationId xmlns:a16="http://schemas.microsoft.com/office/drawing/2014/main" id="{2D6C2DE9-7CFB-42DD-90C9-0245D84DE9BE}"/>
              </a:ext>
            </a:extLst>
          </p:cNvPr>
          <p:cNvSpPr/>
          <p:nvPr/>
        </p:nvSpPr>
        <p:spPr>
          <a:xfrm rot="16200000">
            <a:off x="3695164" y="3308377"/>
            <a:ext cx="363794" cy="4866967"/>
          </a:xfrm>
          <a:prstGeom prst="lef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tx1">
                  <a:lumMod val="75000"/>
                  <a:lumOff val="25000"/>
                </a:schemeClr>
              </a:solidFill>
            </a:endParaRPr>
          </a:p>
        </p:txBody>
      </p:sp>
      <p:sp>
        <p:nvSpPr>
          <p:cNvPr id="8" name="TextBox 7">
            <a:extLst>
              <a:ext uri="{FF2B5EF4-FFF2-40B4-BE49-F238E27FC236}">
                <a16:creationId xmlns:a16="http://schemas.microsoft.com/office/drawing/2014/main" id="{59896D64-9DB4-4676-8AB1-6FE9802C5FAB}"/>
              </a:ext>
            </a:extLst>
          </p:cNvPr>
          <p:cNvSpPr txBox="1"/>
          <p:nvPr/>
        </p:nvSpPr>
        <p:spPr>
          <a:xfrm>
            <a:off x="293213" y="1188109"/>
            <a:ext cx="4401661" cy="1128514"/>
          </a:xfrm>
          <a:prstGeom prst="rect">
            <a:avLst/>
          </a:prstGeom>
          <a:noFill/>
        </p:spPr>
        <p:txBody>
          <a:bodyPr wrap="square">
            <a:spAutoFit/>
          </a:bodyPr>
          <a:lstStyle/>
          <a:p>
            <a:pPr marL="158265" indent="-158265">
              <a:spcAft>
                <a:spcPts val="369"/>
              </a:spcAft>
              <a:buClr>
                <a:srgbClr val="203864"/>
              </a:buClr>
              <a:buFont typeface="Wingdings" panose="05000000000000000000" pitchFamily="2" charset="2"/>
              <a:buChar char="§"/>
            </a:pPr>
            <a:r>
              <a:rPr lang="ru-RU" sz="1600" dirty="0">
                <a:solidFill>
                  <a:schemeClr val="tx1">
                    <a:lumMod val="75000"/>
                    <a:lumOff val="25000"/>
                  </a:schemeClr>
                </a:solidFill>
                <a:latin typeface="+mn-lt"/>
                <a:ea typeface="Tahoma" panose="020B0604030504040204" pitchFamily="34" charset="0"/>
                <a:cs typeface="Tahoma" panose="020B0604030504040204" pitchFamily="34" charset="0"/>
              </a:rPr>
              <a:t>произошло сокращение / сохранение расходов на прежнем уровне</a:t>
            </a:r>
          </a:p>
          <a:p>
            <a:pPr marL="158265" indent="-158265">
              <a:spcAft>
                <a:spcPts val="369"/>
              </a:spcAft>
              <a:buClr>
                <a:srgbClr val="203864"/>
              </a:buClr>
              <a:buFont typeface="Wingdings" panose="05000000000000000000" pitchFamily="2" charset="2"/>
              <a:buChar char="§"/>
            </a:pPr>
            <a:r>
              <a:rPr lang="ru-RU" sz="1600" dirty="0">
                <a:solidFill>
                  <a:schemeClr val="tx1">
                    <a:lumMod val="75000"/>
                    <a:lumOff val="25000"/>
                  </a:schemeClr>
                </a:solidFill>
                <a:latin typeface="+mn-lt"/>
                <a:ea typeface="Tahoma" panose="020B0604030504040204" pitchFamily="34" charset="0"/>
                <a:cs typeface="Tahoma" panose="020B0604030504040204" pitchFamily="34" charset="0"/>
              </a:rPr>
              <a:t>расходы региональных бюджетов больше ориентированы на национальные проекты</a:t>
            </a:r>
          </a:p>
        </p:txBody>
      </p:sp>
      <p:sp>
        <p:nvSpPr>
          <p:cNvPr id="9" name="TextBox 8">
            <a:extLst>
              <a:ext uri="{FF2B5EF4-FFF2-40B4-BE49-F238E27FC236}">
                <a16:creationId xmlns:a16="http://schemas.microsoft.com/office/drawing/2014/main" id="{8BF78ED0-7F1F-4DC0-A130-424B8A23AD28}"/>
              </a:ext>
            </a:extLst>
          </p:cNvPr>
          <p:cNvSpPr txBox="1"/>
          <p:nvPr/>
        </p:nvSpPr>
        <p:spPr>
          <a:xfrm>
            <a:off x="4694874" y="1188109"/>
            <a:ext cx="4278786" cy="830997"/>
          </a:xfrm>
          <a:prstGeom prst="rect">
            <a:avLst/>
          </a:prstGeom>
          <a:noFill/>
        </p:spPr>
        <p:txBody>
          <a:bodyPr wrap="square">
            <a:spAutoFit/>
          </a:bodyPr>
          <a:lstStyle/>
          <a:p>
            <a:pPr marL="158265" indent="-158265">
              <a:spcAft>
                <a:spcPts val="369"/>
              </a:spcAft>
              <a:buClr>
                <a:srgbClr val="203864"/>
              </a:buClr>
              <a:buFont typeface="Wingdings" panose="05000000000000000000" pitchFamily="2" charset="2"/>
              <a:buChar char="§"/>
            </a:pPr>
            <a:r>
              <a:rPr lang="ru-RU" sz="1600" dirty="0">
                <a:solidFill>
                  <a:srgbClr val="951A1D"/>
                </a:solidFill>
                <a:latin typeface="+mn-lt"/>
                <a:ea typeface="Tahoma" panose="020B0604030504040204" pitchFamily="34" charset="0"/>
                <a:cs typeface="Tahoma" panose="020B0604030504040204" pitchFamily="34" charset="0"/>
              </a:rPr>
              <a:t>ожидается резкое увеличение числа полномочий регионов и муниципалитетов ввиду нового законодательства</a:t>
            </a:r>
          </a:p>
        </p:txBody>
      </p:sp>
    </p:spTree>
    <p:extLst>
      <p:ext uri="{BB962C8B-B14F-4D97-AF65-F5344CB8AC3E}">
        <p14:creationId xmlns:p14="http://schemas.microsoft.com/office/powerpoint/2010/main" val="79559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Диаграмма 9">
            <a:extLst>
              <a:ext uri="{FF2B5EF4-FFF2-40B4-BE49-F238E27FC236}">
                <a16:creationId xmlns:a16="http://schemas.microsoft.com/office/drawing/2014/main" id="{327FB116-5868-4D84-9DED-CE1EA99C5A5C}"/>
              </a:ext>
            </a:extLst>
          </p:cNvPr>
          <p:cNvGraphicFramePr/>
          <p:nvPr>
            <p:extLst>
              <p:ext uri="{D42A27DB-BD31-4B8C-83A1-F6EECF244321}">
                <p14:modId xmlns:p14="http://schemas.microsoft.com/office/powerpoint/2010/main" val="2850084440"/>
              </p:ext>
            </p:extLst>
          </p:nvPr>
        </p:nvGraphicFramePr>
        <p:xfrm>
          <a:off x="66121" y="1415229"/>
          <a:ext cx="4374223" cy="3965357"/>
        </p:xfrm>
        <a:graphic>
          <a:graphicData uri="http://schemas.openxmlformats.org/drawingml/2006/chart">
            <c:chart xmlns:c="http://schemas.openxmlformats.org/drawingml/2006/chart" xmlns:r="http://schemas.openxmlformats.org/officeDocument/2006/relationships" r:id="rId2"/>
          </a:graphicData>
        </a:graphic>
      </p:graphicFrame>
      <p:sp>
        <p:nvSpPr>
          <p:cNvPr id="6" name="Заголовок 7"/>
          <p:cNvSpPr txBox="1">
            <a:spLocks/>
          </p:cNvSpPr>
          <p:nvPr/>
        </p:nvSpPr>
        <p:spPr>
          <a:xfrm>
            <a:off x="0" y="319564"/>
            <a:ext cx="9144000" cy="767465"/>
          </a:xfrm>
          <a:prstGeom prst="rect">
            <a:avLst/>
          </a:prstGeom>
          <a:solidFill>
            <a:schemeClr val="accent5">
              <a:lumMod val="50000"/>
            </a:schemeClr>
          </a:solid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ru-RU" sz="2400" dirty="0">
                <a:solidFill>
                  <a:schemeClr val="bg1"/>
                </a:solidFill>
                <a:latin typeface="+mn-lt"/>
              </a:rPr>
              <a:t>Межбюджетные трансферты как ключевой инструмент поддержки</a:t>
            </a:r>
          </a:p>
        </p:txBody>
      </p:sp>
      <p:sp>
        <p:nvSpPr>
          <p:cNvPr id="5" name="Прямоугольник 4">
            <a:extLst>
              <a:ext uri="{FF2B5EF4-FFF2-40B4-BE49-F238E27FC236}">
                <a16:creationId xmlns:a16="http://schemas.microsoft.com/office/drawing/2014/main" id="{DDFD1882-AF7A-4D46-AA0F-FA387F695DC9}"/>
              </a:ext>
            </a:extLst>
          </p:cNvPr>
          <p:cNvSpPr/>
          <p:nvPr/>
        </p:nvSpPr>
        <p:spPr>
          <a:xfrm>
            <a:off x="0" y="6384324"/>
            <a:ext cx="9144000" cy="47367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a:extLst>
              <a:ext uri="{FF2B5EF4-FFF2-40B4-BE49-F238E27FC236}">
                <a16:creationId xmlns:a16="http://schemas.microsoft.com/office/drawing/2014/main" id="{6F9795A2-9FFF-423A-8D77-27659D02D3A0}"/>
              </a:ext>
            </a:extLst>
          </p:cNvPr>
          <p:cNvSpPr txBox="1"/>
          <p:nvPr/>
        </p:nvSpPr>
        <p:spPr>
          <a:xfrm>
            <a:off x="3350277" y="1204436"/>
            <a:ext cx="1221723" cy="307777"/>
          </a:xfrm>
          <a:prstGeom prst="rect">
            <a:avLst/>
          </a:prstGeom>
          <a:noFill/>
        </p:spPr>
        <p:txBody>
          <a:bodyPr wrap="square">
            <a:spAutoFit/>
          </a:bodyPr>
          <a:lstStyle/>
          <a:p>
            <a:pPr algn="ctr" rtl="0">
              <a:defRPr lang="ru-RU" sz="1100" b="0" i="0" u="none" strike="noStrike" kern="1200" baseline="0" dirty="0" smtClean="0">
                <a:solidFill>
                  <a:sysClr val="windowText" lastClr="000000"/>
                </a:solidFill>
                <a:latin typeface="+mn-lt"/>
                <a:ea typeface="+mn-ea"/>
                <a:cs typeface="+mn-cs"/>
              </a:defRPr>
            </a:pPr>
            <a:r>
              <a:rPr lang="ru-RU" sz="1400" b="0" i="1" u="none" strike="noStrike" kern="1200" baseline="0" dirty="0">
                <a:solidFill>
                  <a:sysClr val="windowText" lastClr="000000"/>
                </a:solidFill>
                <a:latin typeface="+mn-lt"/>
                <a:ea typeface="+mn-ea"/>
                <a:cs typeface="+mn-cs"/>
              </a:rPr>
              <a:t>млрд руб.</a:t>
            </a:r>
          </a:p>
        </p:txBody>
      </p:sp>
      <p:sp>
        <p:nvSpPr>
          <p:cNvPr id="8" name="TextBox 7">
            <a:extLst>
              <a:ext uri="{FF2B5EF4-FFF2-40B4-BE49-F238E27FC236}">
                <a16:creationId xmlns:a16="http://schemas.microsoft.com/office/drawing/2014/main" id="{27CB2010-926A-48E7-89CE-30DE4B0775A6}"/>
              </a:ext>
            </a:extLst>
          </p:cNvPr>
          <p:cNvSpPr txBox="1"/>
          <p:nvPr/>
        </p:nvSpPr>
        <p:spPr>
          <a:xfrm>
            <a:off x="4865866" y="6467273"/>
            <a:ext cx="4199476" cy="307777"/>
          </a:xfrm>
          <a:prstGeom prst="rect">
            <a:avLst/>
          </a:prstGeom>
          <a:noFill/>
        </p:spPr>
        <p:txBody>
          <a:bodyPr wrap="square" rtlCol="0">
            <a:spAutoFit/>
          </a:bodyPr>
          <a:lstStyle/>
          <a:p>
            <a:pPr algn="r"/>
            <a:r>
              <a:rPr lang="ru-RU" sz="1400" i="1" dirty="0">
                <a:solidFill>
                  <a:schemeClr val="bg1"/>
                </a:solidFill>
                <a:latin typeface="+mj-lt"/>
              </a:rPr>
              <a:t>Рассчитано по данным Казначейства России</a:t>
            </a:r>
          </a:p>
        </p:txBody>
      </p:sp>
      <p:graphicFrame>
        <p:nvGraphicFramePr>
          <p:cNvPr id="11" name="Диаграмма 10">
            <a:extLst>
              <a:ext uri="{FF2B5EF4-FFF2-40B4-BE49-F238E27FC236}">
                <a16:creationId xmlns:a16="http://schemas.microsoft.com/office/drawing/2014/main" id="{651C7AA2-0144-4649-97CE-34323EC4B353}"/>
              </a:ext>
            </a:extLst>
          </p:cNvPr>
          <p:cNvGraphicFramePr/>
          <p:nvPr>
            <p:extLst>
              <p:ext uri="{D42A27DB-BD31-4B8C-83A1-F6EECF244321}">
                <p14:modId xmlns:p14="http://schemas.microsoft.com/office/powerpoint/2010/main" val="689663569"/>
              </p:ext>
            </p:extLst>
          </p:nvPr>
        </p:nvGraphicFramePr>
        <p:xfrm>
          <a:off x="4572000" y="1306591"/>
          <a:ext cx="4374223" cy="398185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A8819D3F-2CFA-47E3-86C1-EFE882F19CA8}"/>
              </a:ext>
            </a:extLst>
          </p:cNvPr>
          <p:cNvSpPr txBox="1"/>
          <p:nvPr/>
        </p:nvSpPr>
        <p:spPr>
          <a:xfrm>
            <a:off x="4910555" y="5444756"/>
            <a:ext cx="3674416" cy="856618"/>
          </a:xfrm>
          <a:prstGeom prst="roundRect">
            <a:avLst/>
          </a:prstGeom>
          <a:noFill/>
          <a:ln w="19050">
            <a:solidFill>
              <a:srgbClr val="FF7E79"/>
            </a:solidFill>
            <a:prstDash val="sysDot"/>
          </a:ln>
        </p:spPr>
        <p:txBody>
          <a:bodyPr wrap="square">
            <a:spAutoFit/>
          </a:bodyPr>
          <a:lstStyle/>
          <a:p>
            <a:r>
              <a:rPr lang="ru-RU" sz="1477"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Произошло </a:t>
            </a:r>
            <a:r>
              <a:rPr lang="ru-RU" sz="1477" dirty="0">
                <a:solidFill>
                  <a:srgbClr val="951A1D"/>
                </a:solidFill>
                <a:latin typeface="Tahoma" panose="020B0604030504040204" pitchFamily="34" charset="0"/>
                <a:ea typeface="Tahoma" panose="020B0604030504040204" pitchFamily="34" charset="0"/>
                <a:cs typeface="Tahoma" panose="020B0604030504040204" pitchFamily="34" charset="0"/>
              </a:rPr>
              <a:t>сокращение доли дотаций</a:t>
            </a:r>
            <a:r>
              <a:rPr lang="ru-RU" sz="1477"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t>
            </a:r>
            <a:r>
              <a:rPr lang="ru-RU" sz="1477"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и </a:t>
            </a:r>
            <a:r>
              <a:rPr lang="ru-RU" sz="1477" dirty="0">
                <a:solidFill>
                  <a:srgbClr val="951A1D"/>
                </a:solidFill>
                <a:latin typeface="Tahoma" panose="020B0604030504040204" pitchFamily="34" charset="0"/>
                <a:ea typeface="Tahoma" panose="020B0604030504040204" pitchFamily="34" charset="0"/>
                <a:cs typeface="Tahoma" panose="020B0604030504040204" pitchFamily="34" charset="0"/>
              </a:rPr>
              <a:t>увеличение целевых </a:t>
            </a:r>
            <a:r>
              <a:rPr lang="ru-RU" sz="1477"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межбюджетных трансфертов</a:t>
            </a:r>
            <a:endParaRPr lang="ru-RU" sz="1477" dirty="0">
              <a:solidFill>
                <a:schemeClr val="tx1">
                  <a:lumMod val="75000"/>
                  <a:lumOff val="25000"/>
                </a:schemeClr>
              </a:solidFill>
            </a:endParaRPr>
          </a:p>
        </p:txBody>
      </p:sp>
      <p:sp>
        <p:nvSpPr>
          <p:cNvPr id="13" name="TextBox 12">
            <a:extLst>
              <a:ext uri="{FF2B5EF4-FFF2-40B4-BE49-F238E27FC236}">
                <a16:creationId xmlns:a16="http://schemas.microsoft.com/office/drawing/2014/main" id="{9E695515-0CD0-4BCC-AA12-C9BE1172F923}"/>
              </a:ext>
            </a:extLst>
          </p:cNvPr>
          <p:cNvSpPr txBox="1"/>
          <p:nvPr/>
        </p:nvSpPr>
        <p:spPr>
          <a:xfrm>
            <a:off x="647627" y="5438797"/>
            <a:ext cx="3674416" cy="856618"/>
          </a:xfrm>
          <a:prstGeom prst="roundRect">
            <a:avLst/>
          </a:prstGeom>
          <a:noFill/>
          <a:ln w="19050">
            <a:solidFill>
              <a:srgbClr val="FF7E79"/>
            </a:solidFill>
            <a:prstDash val="sysDot"/>
          </a:ln>
        </p:spPr>
        <p:txBody>
          <a:bodyPr wrap="square">
            <a:spAutoFit/>
          </a:bodyPr>
          <a:lstStyle/>
          <a:p>
            <a:r>
              <a:rPr lang="ru-RU" sz="1477"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В 2021 году объем межбюджетных трансфертов </a:t>
            </a:r>
            <a:r>
              <a:rPr lang="ru-RU" sz="1477" dirty="0">
                <a:solidFill>
                  <a:srgbClr val="C00000"/>
                </a:solidFill>
                <a:latin typeface="Tahoma" panose="020B0604030504040204" pitchFamily="34" charset="0"/>
                <a:ea typeface="Tahoma" panose="020B0604030504040204" pitchFamily="34" charset="0"/>
                <a:cs typeface="Tahoma" panose="020B0604030504040204" pitchFamily="34" charset="0"/>
              </a:rPr>
              <a:t>снизился незначительно</a:t>
            </a:r>
            <a:r>
              <a:rPr lang="en-US" sz="1477"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ru-RU" sz="1477"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в 2022 году ожидается его </a:t>
            </a:r>
            <a:r>
              <a:rPr lang="ru-RU" sz="1477" dirty="0">
                <a:solidFill>
                  <a:srgbClr val="C00000"/>
                </a:solidFill>
                <a:latin typeface="Tahoma" panose="020B0604030504040204" pitchFamily="34" charset="0"/>
                <a:ea typeface="Tahoma" panose="020B0604030504040204" pitchFamily="34" charset="0"/>
                <a:cs typeface="Tahoma" panose="020B0604030504040204" pitchFamily="34" charset="0"/>
              </a:rPr>
              <a:t>увеличение</a:t>
            </a:r>
          </a:p>
        </p:txBody>
      </p:sp>
    </p:spTree>
    <p:extLst>
      <p:ext uri="{BB962C8B-B14F-4D97-AF65-F5344CB8AC3E}">
        <p14:creationId xmlns:p14="http://schemas.microsoft.com/office/powerpoint/2010/main" val="112031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7"/>
          <p:cNvSpPr txBox="1">
            <a:spLocks/>
          </p:cNvSpPr>
          <p:nvPr/>
        </p:nvSpPr>
        <p:spPr>
          <a:xfrm>
            <a:off x="0" y="319564"/>
            <a:ext cx="9144000" cy="767465"/>
          </a:xfrm>
          <a:prstGeom prst="rect">
            <a:avLst/>
          </a:prstGeom>
          <a:solidFill>
            <a:schemeClr val="accent5">
              <a:lumMod val="50000"/>
            </a:schemeClr>
          </a:solid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ru-RU" sz="2400" dirty="0">
                <a:solidFill>
                  <a:schemeClr val="bg1"/>
                </a:solidFill>
                <a:latin typeface="+mn-lt"/>
              </a:rPr>
              <a:t>Объем государственного долга субъектов РФ </a:t>
            </a:r>
            <a:br>
              <a:rPr lang="ru-RU" sz="2400" dirty="0">
                <a:solidFill>
                  <a:schemeClr val="bg1"/>
                </a:solidFill>
                <a:latin typeface="+mn-lt"/>
              </a:rPr>
            </a:br>
            <a:r>
              <a:rPr lang="ru-RU" sz="2400" dirty="0">
                <a:solidFill>
                  <a:schemeClr val="bg1"/>
                </a:solidFill>
                <a:latin typeface="+mn-lt"/>
              </a:rPr>
              <a:t>(данные на конец года)</a:t>
            </a:r>
          </a:p>
        </p:txBody>
      </p:sp>
      <p:sp>
        <p:nvSpPr>
          <p:cNvPr id="32" name="Прямоугольник 31">
            <a:extLst>
              <a:ext uri="{FF2B5EF4-FFF2-40B4-BE49-F238E27FC236}">
                <a16:creationId xmlns:a16="http://schemas.microsoft.com/office/drawing/2014/main" id="{3099E360-5D8D-46EE-9018-7D843E99840C}"/>
              </a:ext>
            </a:extLst>
          </p:cNvPr>
          <p:cNvSpPr/>
          <p:nvPr/>
        </p:nvSpPr>
        <p:spPr>
          <a:xfrm>
            <a:off x="0" y="6492001"/>
            <a:ext cx="9144000" cy="365998"/>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sz="1050" dirty="0"/>
          </a:p>
        </p:txBody>
      </p:sp>
      <p:sp>
        <p:nvSpPr>
          <p:cNvPr id="31" name="TextBox 30">
            <a:extLst>
              <a:ext uri="{FF2B5EF4-FFF2-40B4-BE49-F238E27FC236}">
                <a16:creationId xmlns:a16="http://schemas.microsoft.com/office/drawing/2014/main" id="{7F8D768F-710A-44C6-871E-C096E4E15B61}"/>
              </a:ext>
            </a:extLst>
          </p:cNvPr>
          <p:cNvSpPr txBox="1"/>
          <p:nvPr/>
        </p:nvSpPr>
        <p:spPr>
          <a:xfrm>
            <a:off x="5841018" y="6501818"/>
            <a:ext cx="5757434" cy="307777"/>
          </a:xfrm>
          <a:prstGeom prst="rect">
            <a:avLst/>
          </a:prstGeom>
          <a:noFill/>
        </p:spPr>
        <p:txBody>
          <a:bodyPr wrap="square" rtlCol="0">
            <a:spAutoFit/>
          </a:bodyPr>
          <a:lstStyle/>
          <a:p>
            <a:r>
              <a:rPr lang="ru-RU" sz="1400" i="1" dirty="0">
                <a:solidFill>
                  <a:schemeClr val="bg1"/>
                </a:solidFill>
                <a:latin typeface="+mj-lt"/>
              </a:rPr>
              <a:t>Рассчитано по данным Минфина России</a:t>
            </a:r>
          </a:p>
        </p:txBody>
      </p:sp>
      <p:graphicFrame>
        <p:nvGraphicFramePr>
          <p:cNvPr id="12" name="Диаграмма 11">
            <a:extLst>
              <a:ext uri="{FF2B5EF4-FFF2-40B4-BE49-F238E27FC236}">
                <a16:creationId xmlns:a16="http://schemas.microsoft.com/office/drawing/2014/main" id="{65FE873F-6B22-4EA0-9A86-ABBE473AEA3D}"/>
              </a:ext>
            </a:extLst>
          </p:cNvPr>
          <p:cNvGraphicFramePr>
            <a:graphicFrameLocks/>
          </p:cNvGraphicFramePr>
          <p:nvPr>
            <p:extLst>
              <p:ext uri="{D42A27DB-BD31-4B8C-83A1-F6EECF244321}">
                <p14:modId xmlns:p14="http://schemas.microsoft.com/office/powerpoint/2010/main" val="1678311128"/>
              </p:ext>
            </p:extLst>
          </p:nvPr>
        </p:nvGraphicFramePr>
        <p:xfrm>
          <a:off x="124246" y="1316736"/>
          <a:ext cx="8840545" cy="501738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14137CB7-BD20-4FCA-ABFA-046CDF259F4B}"/>
              </a:ext>
            </a:extLst>
          </p:cNvPr>
          <p:cNvSpPr txBox="1"/>
          <p:nvPr/>
        </p:nvSpPr>
        <p:spPr>
          <a:xfrm>
            <a:off x="1056361" y="1560460"/>
            <a:ext cx="3663557" cy="492443"/>
          </a:xfrm>
          <a:prstGeom prst="rect">
            <a:avLst/>
          </a:prstGeom>
          <a:solidFill>
            <a:schemeClr val="bg1"/>
          </a:solidFill>
          <a:ln>
            <a:solidFill>
              <a:schemeClr val="tx1">
                <a:lumMod val="95000"/>
                <a:lumOff val="5000"/>
              </a:schemeClr>
            </a:solidFill>
          </a:ln>
        </p:spPr>
        <p:txBody>
          <a:bodyPr wrap="square" rtlCol="0">
            <a:spAutoFit/>
          </a:bodyPr>
          <a:lstStyle/>
          <a:p>
            <a:pPr algn="ctr"/>
            <a:r>
              <a:rPr lang="ru-RU" sz="1400" dirty="0"/>
              <a:t>На 1 января 2022 г. – 2 474,5 млрд руб.,</a:t>
            </a:r>
          </a:p>
          <a:p>
            <a:pPr algn="ctr"/>
            <a:r>
              <a:rPr lang="ru-RU" sz="1200" dirty="0"/>
              <a:t>+ 376,4 млрд руб. муниципального долга</a:t>
            </a:r>
          </a:p>
        </p:txBody>
      </p:sp>
    </p:spTree>
    <p:extLst>
      <p:ext uri="{BB962C8B-B14F-4D97-AF65-F5344CB8AC3E}">
        <p14:creationId xmlns:p14="http://schemas.microsoft.com/office/powerpoint/2010/main" val="352585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7"/>
          <p:cNvSpPr txBox="1">
            <a:spLocks/>
          </p:cNvSpPr>
          <p:nvPr/>
        </p:nvSpPr>
        <p:spPr>
          <a:xfrm>
            <a:off x="0" y="319564"/>
            <a:ext cx="9144000" cy="767465"/>
          </a:xfrm>
          <a:prstGeom prst="rect">
            <a:avLst/>
          </a:prstGeom>
          <a:solidFill>
            <a:schemeClr val="accent5">
              <a:lumMod val="50000"/>
            </a:schemeClr>
          </a:solidFill>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ru-RU" sz="2400" b="1" dirty="0" err="1">
                <a:solidFill>
                  <a:schemeClr val="bg1"/>
                </a:solidFill>
              </a:rPr>
              <a:t>Резилиентность</a:t>
            </a:r>
            <a:r>
              <a:rPr lang="ru-RU" sz="2400" b="1" dirty="0">
                <a:solidFill>
                  <a:schemeClr val="bg1"/>
                </a:solidFill>
              </a:rPr>
              <a:t> региональной экономики</a:t>
            </a:r>
          </a:p>
        </p:txBody>
      </p:sp>
      <p:sp>
        <p:nvSpPr>
          <p:cNvPr id="18" name="TextBox 17">
            <a:extLst>
              <a:ext uri="{FF2B5EF4-FFF2-40B4-BE49-F238E27FC236}">
                <a16:creationId xmlns:a16="http://schemas.microsoft.com/office/drawing/2014/main" id="{F04770BD-A420-4178-960E-A4EAB26E29A7}"/>
              </a:ext>
            </a:extLst>
          </p:cNvPr>
          <p:cNvSpPr txBox="1"/>
          <p:nvPr/>
        </p:nvSpPr>
        <p:spPr>
          <a:xfrm>
            <a:off x="3721608" y="6482662"/>
            <a:ext cx="5757434" cy="276999"/>
          </a:xfrm>
          <a:prstGeom prst="rect">
            <a:avLst/>
          </a:prstGeom>
          <a:noFill/>
        </p:spPr>
        <p:txBody>
          <a:bodyPr wrap="square" rtlCol="0">
            <a:spAutoFit/>
          </a:bodyPr>
          <a:lstStyle/>
          <a:p>
            <a:r>
              <a:rPr lang="ru-RU" sz="1200" i="1" dirty="0">
                <a:solidFill>
                  <a:schemeClr val="bg1"/>
                </a:solidFill>
              </a:rPr>
              <a:t>Рассчитано по данным Минфина России, Федерального казначейства</a:t>
            </a:r>
          </a:p>
        </p:txBody>
      </p:sp>
      <p:sp>
        <p:nvSpPr>
          <p:cNvPr id="21" name="Прямоугольник 20">
            <a:extLst>
              <a:ext uri="{FF2B5EF4-FFF2-40B4-BE49-F238E27FC236}">
                <a16:creationId xmlns:a16="http://schemas.microsoft.com/office/drawing/2014/main" id="{58FA4A1D-B24A-46B5-AB2E-5245896BD2D5}"/>
              </a:ext>
            </a:extLst>
          </p:cNvPr>
          <p:cNvSpPr/>
          <p:nvPr/>
        </p:nvSpPr>
        <p:spPr>
          <a:xfrm>
            <a:off x="0" y="6384324"/>
            <a:ext cx="9144000" cy="47367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sz="1400" dirty="0"/>
          </a:p>
        </p:txBody>
      </p:sp>
      <p:pic>
        <p:nvPicPr>
          <p:cNvPr id="8" name="Рисунок 7">
            <a:extLst>
              <a:ext uri="{FF2B5EF4-FFF2-40B4-BE49-F238E27FC236}">
                <a16:creationId xmlns:a16="http://schemas.microsoft.com/office/drawing/2014/main" id="{A49CE8F4-4CB8-4B30-8CBA-39102F152F01}"/>
              </a:ext>
            </a:extLst>
          </p:cNvPr>
          <p:cNvPicPr>
            <a:picLocks noChangeAspect="1"/>
          </p:cNvPicPr>
          <p:nvPr/>
        </p:nvPicPr>
        <p:blipFill rotWithShape="1">
          <a:blip r:embed="rId2"/>
          <a:srcRect l="35196" t="15494" r="48303" b="48494"/>
          <a:stretch/>
        </p:blipFill>
        <p:spPr>
          <a:xfrm>
            <a:off x="5236147" y="1117807"/>
            <a:ext cx="2783837" cy="1823815"/>
          </a:xfrm>
          <a:prstGeom prst="rect">
            <a:avLst/>
          </a:prstGeom>
          <a:ln>
            <a:solidFill>
              <a:sysClr val="window" lastClr="FFFFFF"/>
            </a:solidFill>
          </a:ln>
        </p:spPr>
      </p:pic>
      <p:pic>
        <p:nvPicPr>
          <p:cNvPr id="9" name="Рисунок 8">
            <a:extLst>
              <a:ext uri="{FF2B5EF4-FFF2-40B4-BE49-F238E27FC236}">
                <a16:creationId xmlns:a16="http://schemas.microsoft.com/office/drawing/2014/main" id="{9853A817-0092-46A9-97B0-A4137973D3BD}"/>
              </a:ext>
            </a:extLst>
          </p:cNvPr>
          <p:cNvPicPr>
            <a:picLocks noChangeAspect="1"/>
          </p:cNvPicPr>
          <p:nvPr/>
        </p:nvPicPr>
        <p:blipFill rotWithShape="1">
          <a:blip r:embed="rId2"/>
          <a:srcRect l="35500" t="56702" r="48303" b="6871"/>
          <a:stretch/>
        </p:blipFill>
        <p:spPr>
          <a:xfrm>
            <a:off x="5365054" y="3680287"/>
            <a:ext cx="2546686" cy="1875967"/>
          </a:xfrm>
          <a:prstGeom prst="rect">
            <a:avLst/>
          </a:prstGeom>
          <a:ln>
            <a:solidFill>
              <a:sysClr val="window" lastClr="FFFFFF"/>
            </a:solidFill>
          </a:ln>
        </p:spPr>
      </p:pic>
      <p:pic>
        <p:nvPicPr>
          <p:cNvPr id="10" name="Рисунок 9">
            <a:extLst>
              <a:ext uri="{FF2B5EF4-FFF2-40B4-BE49-F238E27FC236}">
                <a16:creationId xmlns:a16="http://schemas.microsoft.com/office/drawing/2014/main" id="{5D9A5C1F-DA7D-4F6E-8FFC-400E8B29FF14}"/>
              </a:ext>
            </a:extLst>
          </p:cNvPr>
          <p:cNvPicPr>
            <a:picLocks noChangeAspect="1"/>
          </p:cNvPicPr>
          <p:nvPr/>
        </p:nvPicPr>
        <p:blipFill rotWithShape="1">
          <a:blip r:embed="rId2"/>
          <a:srcRect l="17514" t="56702" r="66492" b="6871"/>
          <a:stretch/>
        </p:blipFill>
        <p:spPr>
          <a:xfrm>
            <a:off x="1036974" y="3642599"/>
            <a:ext cx="2652642" cy="1863812"/>
          </a:xfrm>
          <a:prstGeom prst="rect">
            <a:avLst/>
          </a:prstGeom>
          <a:ln>
            <a:solidFill>
              <a:sysClr val="window" lastClr="FFFFFF"/>
            </a:solidFill>
          </a:ln>
        </p:spPr>
      </p:pic>
      <p:pic>
        <p:nvPicPr>
          <p:cNvPr id="11" name="Рисунок 10">
            <a:extLst>
              <a:ext uri="{FF2B5EF4-FFF2-40B4-BE49-F238E27FC236}">
                <a16:creationId xmlns:a16="http://schemas.microsoft.com/office/drawing/2014/main" id="{F3314CD7-9CBD-4E56-8843-C9897A905E09}"/>
              </a:ext>
            </a:extLst>
          </p:cNvPr>
          <p:cNvPicPr>
            <a:picLocks noChangeAspect="1"/>
          </p:cNvPicPr>
          <p:nvPr/>
        </p:nvPicPr>
        <p:blipFill rotWithShape="1">
          <a:blip r:embed="rId2"/>
          <a:srcRect l="17514" t="15494" r="66187" b="48494"/>
          <a:stretch/>
        </p:blipFill>
        <p:spPr>
          <a:xfrm>
            <a:off x="957471" y="1098009"/>
            <a:ext cx="2912549" cy="1848383"/>
          </a:xfrm>
          <a:prstGeom prst="rect">
            <a:avLst/>
          </a:prstGeom>
          <a:ln>
            <a:solidFill>
              <a:sysClr val="window" lastClr="FFFFFF"/>
            </a:solidFill>
          </a:ln>
        </p:spPr>
      </p:pic>
      <p:sp>
        <p:nvSpPr>
          <p:cNvPr id="1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014AF9-60BB-407D-8673-598A1170FE41}"/>
              </a:ext>
            </a:extLst>
          </p:cNvPr>
          <p:cNvSpPr txBox="1"/>
          <p:nvPr/>
        </p:nvSpPr>
        <p:spPr>
          <a:xfrm>
            <a:off x="820705" y="2940156"/>
            <a:ext cx="3577723" cy="677195"/>
          </a:xfrm>
          <a:prstGeom prst="rect">
            <a:avLst/>
          </a:prstGeom>
          <a:solidFill>
            <a:sysClr val="window" lastClr="FFFFFF">
              <a:lumMod val="85000"/>
            </a:sysClr>
          </a:solidFill>
          <a:ln w="12700">
            <a:solidFill>
              <a:sysClr val="window" lastClr="FFFFFF">
                <a:lumMod val="75000"/>
              </a:sys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marL="0" marR="0" lvl="0" indent="0" algn="ctr" defTabSz="308074" eaLnBrk="1" fontAlgn="auto" latinLnBrk="0" hangingPunct="1">
              <a:lnSpc>
                <a:spcPct val="100000"/>
              </a:lnSpc>
              <a:spcBef>
                <a:spcPts val="1050"/>
              </a:spcBef>
              <a:spcAft>
                <a:spcPts val="0"/>
              </a:spcAft>
              <a:buClrTx/>
              <a:buSzPct val="100000"/>
              <a:buFontTx/>
              <a:buNone/>
              <a:tabLst/>
              <a:defRPr sz="2800">
                <a:solidFill>
                  <a:srgbClr val="253957"/>
                </a:solidFill>
                <a:latin typeface="+mn-lt"/>
                <a:ea typeface="+mn-ea"/>
                <a:cs typeface="+mn-cs"/>
                <a:sym typeface="Arial Narrow"/>
              </a:defRPr>
            </a:pPr>
            <a:r>
              <a:rPr kumimoji="0" lang="ru-RU" sz="1200" b="0" i="0" u="none" strike="noStrike" kern="0" cap="none" spc="0" normalizeH="0" baseline="0" noProof="0" dirty="0">
                <a:ln>
                  <a:noFill/>
                </a:ln>
                <a:solidFill>
                  <a:srgbClr val="253957"/>
                </a:solidFill>
                <a:effectLst/>
                <a:uLnTx/>
                <a:uFillTx/>
                <a:latin typeface="Helvetica" panose="020B0604020202020204" pitchFamily="34" charset="0"/>
                <a:cs typeface="Helvetica" panose="020B0604020202020204" pitchFamily="34" charset="0"/>
                <a:sym typeface="Arial Narrow"/>
              </a:rPr>
              <a:t>регион возвращается к уже существующему устойчивому пути роста</a:t>
            </a:r>
          </a:p>
        </p:txBody>
      </p:sp>
      <p:sp>
        <p:nvSpPr>
          <p:cNvPr id="1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ABBF0400-2DBB-49DE-AB72-7F8CE454ED67}"/>
              </a:ext>
            </a:extLst>
          </p:cNvPr>
          <p:cNvSpPr txBox="1"/>
          <p:nvPr/>
        </p:nvSpPr>
        <p:spPr>
          <a:xfrm>
            <a:off x="5019690" y="2934680"/>
            <a:ext cx="3794795" cy="761395"/>
          </a:xfrm>
          <a:prstGeom prst="rect">
            <a:avLst/>
          </a:prstGeom>
          <a:solidFill>
            <a:sysClr val="window" lastClr="FFFFFF">
              <a:lumMod val="85000"/>
            </a:sysClr>
          </a:solidFill>
          <a:ln w="12700">
            <a:solidFill>
              <a:sysClr val="window" lastClr="FFFFFF">
                <a:lumMod val="75000"/>
              </a:sys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marL="0" marR="0" lvl="0" indent="0" algn="ctr" defTabSz="308074" eaLnBrk="1" fontAlgn="auto" latinLnBrk="0" hangingPunct="1">
              <a:lnSpc>
                <a:spcPct val="100000"/>
              </a:lnSpc>
              <a:spcBef>
                <a:spcPts val="1050"/>
              </a:spcBef>
              <a:spcAft>
                <a:spcPts val="0"/>
              </a:spcAft>
              <a:buClrTx/>
              <a:buSzPct val="100000"/>
              <a:buFontTx/>
              <a:buNone/>
              <a:tabLst/>
              <a:defRPr sz="2800">
                <a:solidFill>
                  <a:srgbClr val="253957"/>
                </a:solidFill>
                <a:latin typeface="+mn-lt"/>
                <a:ea typeface="+mn-ea"/>
                <a:cs typeface="+mn-cs"/>
                <a:sym typeface="Arial Narrow"/>
              </a:defRPr>
            </a:pPr>
            <a:r>
              <a:rPr kumimoji="0" lang="ru-RU" sz="1200" b="0" i="0" u="none" strike="noStrike" kern="0" cap="none" spc="0" normalizeH="0" baseline="0" noProof="0" dirty="0">
                <a:ln>
                  <a:noFill/>
                </a:ln>
                <a:solidFill>
                  <a:srgbClr val="253957"/>
                </a:solidFill>
                <a:effectLst/>
                <a:uLnTx/>
                <a:uFillTx/>
                <a:latin typeface="Helvetica" panose="020B0604020202020204" pitchFamily="34" charset="0"/>
                <a:cs typeface="Helvetica" panose="020B0604020202020204" pitchFamily="34" charset="0"/>
                <a:sym typeface="Arial Narrow"/>
              </a:rPr>
              <a:t>регион не смог возобновить прежний устойчивый путь роста после шока, но выстраивает нижележащую траекторию с таким же темпом роста</a:t>
            </a:r>
          </a:p>
        </p:txBody>
      </p:sp>
      <p:sp>
        <p:nvSpPr>
          <p:cNvPr id="1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461AB1F5-AD41-47FE-9248-11841C4FB113}"/>
              </a:ext>
            </a:extLst>
          </p:cNvPr>
          <p:cNvSpPr txBox="1"/>
          <p:nvPr/>
        </p:nvSpPr>
        <p:spPr>
          <a:xfrm>
            <a:off x="5236147" y="5617547"/>
            <a:ext cx="3578338" cy="604071"/>
          </a:xfrm>
          <a:prstGeom prst="rect">
            <a:avLst/>
          </a:prstGeom>
          <a:solidFill>
            <a:sysClr val="window" lastClr="FFFFFF">
              <a:lumMod val="85000"/>
            </a:sysClr>
          </a:solidFill>
          <a:ln w="12700">
            <a:solidFill>
              <a:sysClr val="window" lastClr="FFFFFF">
                <a:lumMod val="75000"/>
              </a:sys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marL="0" marR="0" lvl="0" indent="0" algn="ctr" defTabSz="308074" eaLnBrk="1" fontAlgn="auto" latinLnBrk="0" hangingPunct="1">
              <a:lnSpc>
                <a:spcPct val="100000"/>
              </a:lnSpc>
              <a:spcBef>
                <a:spcPts val="1050"/>
              </a:spcBef>
              <a:spcAft>
                <a:spcPts val="0"/>
              </a:spcAft>
              <a:buClrTx/>
              <a:buSzPct val="100000"/>
              <a:buFontTx/>
              <a:buNone/>
              <a:tabLst/>
              <a:defRPr sz="2800">
                <a:solidFill>
                  <a:srgbClr val="253957"/>
                </a:solidFill>
                <a:latin typeface="+mn-lt"/>
                <a:ea typeface="+mn-ea"/>
                <a:cs typeface="+mn-cs"/>
                <a:sym typeface="Arial Narrow"/>
              </a:defRPr>
            </a:pPr>
            <a:r>
              <a:rPr kumimoji="0" lang="ru-RU" sz="1200" b="0" i="0" u="none" strike="noStrike" kern="0" cap="none" spc="0" normalizeH="0" baseline="0" noProof="0" dirty="0">
                <a:ln>
                  <a:noFill/>
                </a:ln>
                <a:solidFill>
                  <a:srgbClr val="253957"/>
                </a:solidFill>
                <a:effectLst/>
                <a:uLnTx/>
                <a:uFillTx/>
                <a:latin typeface="Helvetica" panose="020B0604020202020204" pitchFamily="34" charset="0"/>
                <a:cs typeface="Helvetica" panose="020B0604020202020204" pitchFamily="34" charset="0"/>
                <a:sym typeface="Arial Narrow"/>
              </a:rPr>
              <a:t>регион восстанавливается от шока и выходит на новый, улучшенный путь роста</a:t>
            </a:r>
          </a:p>
        </p:txBody>
      </p:sp>
      <p:sp>
        <p:nvSpPr>
          <p:cNvPr id="1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B8E49D79-D686-4AD5-9499-F2E03D04EAAA}"/>
              </a:ext>
            </a:extLst>
          </p:cNvPr>
          <p:cNvSpPr txBox="1"/>
          <p:nvPr/>
        </p:nvSpPr>
        <p:spPr>
          <a:xfrm>
            <a:off x="807804" y="5480626"/>
            <a:ext cx="3590624" cy="877912"/>
          </a:xfrm>
          <a:prstGeom prst="rect">
            <a:avLst/>
          </a:prstGeom>
          <a:solidFill>
            <a:sysClr val="window" lastClr="FFFFFF">
              <a:lumMod val="85000"/>
            </a:sysClr>
          </a:solidFill>
          <a:ln w="12700">
            <a:solidFill>
              <a:sysClr val="window" lastClr="FFFFFF">
                <a:lumMod val="75000"/>
              </a:sys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marL="0" marR="0" lvl="0" indent="0" algn="ctr" defTabSz="308074" eaLnBrk="1" fontAlgn="auto" latinLnBrk="0" hangingPunct="1">
              <a:lnSpc>
                <a:spcPct val="100000"/>
              </a:lnSpc>
              <a:spcBef>
                <a:spcPts val="1050"/>
              </a:spcBef>
              <a:spcAft>
                <a:spcPts val="0"/>
              </a:spcAft>
              <a:buClrTx/>
              <a:buSzPct val="100000"/>
              <a:buFontTx/>
              <a:buNone/>
              <a:tabLst/>
              <a:defRPr sz="2800">
                <a:solidFill>
                  <a:srgbClr val="253957"/>
                </a:solidFill>
                <a:latin typeface="+mn-lt"/>
                <a:ea typeface="+mn-ea"/>
                <a:cs typeface="+mn-cs"/>
                <a:sym typeface="Arial Narrow"/>
              </a:defRPr>
            </a:pPr>
            <a:r>
              <a:rPr kumimoji="0" lang="ru-RU" sz="1200" b="0" i="0" u="none" strike="noStrike" kern="0" cap="none" spc="0" normalizeH="0" baseline="0" noProof="0" dirty="0">
                <a:ln>
                  <a:noFill/>
                </a:ln>
                <a:solidFill>
                  <a:srgbClr val="253957"/>
                </a:solidFill>
                <a:effectLst/>
                <a:uLnTx/>
                <a:uFillTx/>
                <a:latin typeface="Helvetica" panose="020B0604020202020204" pitchFamily="34" charset="0"/>
                <a:cs typeface="Helvetica" panose="020B0604020202020204" pitchFamily="34" charset="0"/>
                <a:sym typeface="Arial Narrow"/>
              </a:rPr>
              <a:t>регион не смог возобновить прежний устойчивый путь роста после шока, но выстраивает нижележащую траекторию, темп роста ниже докризисного</a:t>
            </a:r>
          </a:p>
        </p:txBody>
      </p:sp>
      <p:sp>
        <p:nvSpPr>
          <p:cNvPr id="17" name="TextBox 16">
            <a:extLst>
              <a:ext uri="{FF2B5EF4-FFF2-40B4-BE49-F238E27FC236}">
                <a16:creationId xmlns:a16="http://schemas.microsoft.com/office/drawing/2014/main" id="{1E1E74E8-A853-4804-8D01-B3048556B310}"/>
              </a:ext>
            </a:extLst>
          </p:cNvPr>
          <p:cNvSpPr txBox="1"/>
          <p:nvPr/>
        </p:nvSpPr>
        <p:spPr>
          <a:xfrm>
            <a:off x="3350096" y="6451884"/>
            <a:ext cx="575743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0" i="1" u="none" strike="noStrike" kern="1200" cap="none" spc="0" normalizeH="0" baseline="0" noProof="0" dirty="0">
                <a:ln>
                  <a:noFill/>
                </a:ln>
                <a:solidFill>
                  <a:prstClr val="white"/>
                </a:solidFill>
                <a:effectLst/>
                <a:uLnTx/>
                <a:uFillTx/>
                <a:latin typeface="Calibri"/>
                <a:ea typeface="+mn-ea"/>
                <a:cs typeface="+mn-cs"/>
              </a:rPr>
              <a:t>Адаптировано из: </a:t>
            </a:r>
            <a:r>
              <a:rPr kumimoji="0" lang="ru-RU" sz="1400" b="0" i="1" u="none" strike="noStrike" kern="1200" cap="none" spc="0" normalizeH="0" baseline="0" noProof="0" dirty="0" err="1">
                <a:ln>
                  <a:noFill/>
                </a:ln>
                <a:solidFill>
                  <a:prstClr val="white"/>
                </a:solidFill>
                <a:effectLst/>
                <a:uLnTx/>
                <a:uFillTx/>
                <a:latin typeface="Calibri"/>
                <a:ea typeface="+mn-ea"/>
                <a:cs typeface="+mn-cs"/>
              </a:rPr>
              <a:t>Simmie</a:t>
            </a:r>
            <a:r>
              <a:rPr kumimoji="0" lang="ru-RU" sz="1400" b="0" i="1" u="none" strike="noStrike" kern="1200" cap="none" spc="0" normalizeH="0" baseline="0" noProof="0" dirty="0">
                <a:ln>
                  <a:noFill/>
                </a:ln>
                <a:solidFill>
                  <a:prstClr val="white"/>
                </a:solidFill>
                <a:effectLst/>
                <a:uLnTx/>
                <a:uFillTx/>
                <a:latin typeface="Calibri"/>
                <a:ea typeface="+mn-ea"/>
                <a:cs typeface="+mn-cs"/>
              </a:rPr>
              <a:t> &amp; </a:t>
            </a:r>
            <a:r>
              <a:rPr kumimoji="0" lang="ru-RU" sz="1400" b="0" i="1" u="none" strike="noStrike" kern="1200" cap="none" spc="0" normalizeH="0" baseline="0" noProof="0" dirty="0" err="1">
                <a:ln>
                  <a:noFill/>
                </a:ln>
                <a:solidFill>
                  <a:prstClr val="white"/>
                </a:solidFill>
                <a:effectLst/>
                <a:uLnTx/>
                <a:uFillTx/>
                <a:latin typeface="Calibri"/>
                <a:ea typeface="+mn-ea"/>
                <a:cs typeface="+mn-cs"/>
              </a:rPr>
              <a:t>Martin</a:t>
            </a:r>
            <a:r>
              <a:rPr kumimoji="0" lang="ru-RU" sz="1400" b="0" i="1" u="none" strike="noStrike" kern="1200" cap="none" spc="0" normalizeH="0" baseline="0" noProof="0" dirty="0">
                <a:ln>
                  <a:noFill/>
                </a:ln>
                <a:solidFill>
                  <a:prstClr val="white"/>
                </a:solidFill>
                <a:effectLst/>
                <a:uLnTx/>
                <a:uFillTx/>
                <a:latin typeface="Calibri"/>
                <a:ea typeface="+mn-ea"/>
                <a:cs typeface="+mn-cs"/>
              </a:rPr>
              <a:t>, 2010</a:t>
            </a:r>
          </a:p>
        </p:txBody>
      </p:sp>
      <p:sp>
        <p:nvSpPr>
          <p:cNvPr id="16" name="TextBox 15">
            <a:extLst>
              <a:ext uri="{FF2B5EF4-FFF2-40B4-BE49-F238E27FC236}">
                <a16:creationId xmlns:a16="http://schemas.microsoft.com/office/drawing/2014/main" id="{8A38E66E-878F-411B-90DC-1F295D0BA805}"/>
              </a:ext>
            </a:extLst>
          </p:cNvPr>
          <p:cNvSpPr txBox="1"/>
          <p:nvPr/>
        </p:nvSpPr>
        <p:spPr>
          <a:xfrm>
            <a:off x="494983" y="1659174"/>
            <a:ext cx="4741164" cy="584775"/>
          </a:xfrm>
          <a:prstGeom prst="rect">
            <a:avLst/>
          </a:prstGeom>
          <a:noFill/>
        </p:spPr>
        <p:txBody>
          <a:bodyPr wrap="square">
            <a:spAutoFit/>
          </a:bodyPr>
          <a:lstStyle/>
          <a:p>
            <a:r>
              <a:rPr kumimoji="0" lang="ru-RU" sz="3200" b="1" i="0" u="none" strike="noStrike" kern="0" cap="none" spc="0" normalizeH="0" baseline="0" noProof="0" dirty="0">
                <a:ln>
                  <a:noFill/>
                </a:ln>
                <a:solidFill>
                  <a:srgbClr val="C82506"/>
                </a:solidFill>
                <a:effectLst/>
                <a:uLnTx/>
                <a:uFillTx/>
                <a:latin typeface="Helvetica" panose="020B0604020202020204" pitchFamily="34" charset="0"/>
                <a:cs typeface="Helvetica" panose="020B0604020202020204" pitchFamily="34" charset="0"/>
                <a:sym typeface="Arial Narrow"/>
              </a:rPr>
              <a:t>А</a:t>
            </a:r>
            <a:endParaRPr lang="ru-RU" sz="2800" dirty="0"/>
          </a:p>
        </p:txBody>
      </p:sp>
      <p:sp>
        <p:nvSpPr>
          <p:cNvPr id="19" name="TextBox 18">
            <a:extLst>
              <a:ext uri="{FF2B5EF4-FFF2-40B4-BE49-F238E27FC236}">
                <a16:creationId xmlns:a16="http://schemas.microsoft.com/office/drawing/2014/main" id="{CBBEA64C-7CC9-449E-98AC-032E82D59A1C}"/>
              </a:ext>
            </a:extLst>
          </p:cNvPr>
          <p:cNvSpPr txBox="1"/>
          <p:nvPr/>
        </p:nvSpPr>
        <p:spPr>
          <a:xfrm>
            <a:off x="4743657" y="1652860"/>
            <a:ext cx="4741164" cy="584775"/>
          </a:xfrm>
          <a:prstGeom prst="rect">
            <a:avLst/>
          </a:prstGeom>
          <a:noFill/>
        </p:spPr>
        <p:txBody>
          <a:bodyPr wrap="square">
            <a:spAutoFit/>
          </a:bodyPr>
          <a:lstStyle/>
          <a:p>
            <a:r>
              <a:rPr kumimoji="0" lang="ru-RU" sz="3200" b="1" i="0" u="none" strike="noStrike" kern="0" cap="none" spc="0" normalizeH="0" baseline="0" noProof="0" dirty="0">
                <a:ln>
                  <a:noFill/>
                </a:ln>
                <a:solidFill>
                  <a:srgbClr val="C82506"/>
                </a:solidFill>
                <a:effectLst/>
                <a:uLnTx/>
                <a:uFillTx/>
                <a:latin typeface="Helvetica" panose="020B0604020202020204" pitchFamily="34" charset="0"/>
                <a:cs typeface="Helvetica" panose="020B0604020202020204" pitchFamily="34" charset="0"/>
                <a:sym typeface="Arial Narrow"/>
              </a:rPr>
              <a:t>Б</a:t>
            </a:r>
            <a:r>
              <a:rPr kumimoji="0" lang="ru-RU" sz="1400" b="1" i="0" u="none" strike="noStrike" kern="0" cap="none" spc="0" normalizeH="0" baseline="0" noProof="0" dirty="0">
                <a:ln>
                  <a:noFill/>
                </a:ln>
                <a:solidFill>
                  <a:srgbClr val="C82506"/>
                </a:solidFill>
                <a:effectLst/>
                <a:uLnTx/>
                <a:uFillTx/>
                <a:latin typeface="Helvetica" panose="020B0604020202020204" pitchFamily="34" charset="0"/>
                <a:cs typeface="Helvetica" panose="020B0604020202020204" pitchFamily="34" charset="0"/>
                <a:sym typeface="Arial Narrow"/>
              </a:rPr>
              <a:t> </a:t>
            </a:r>
            <a:endParaRPr lang="ru-RU" sz="2400" dirty="0"/>
          </a:p>
        </p:txBody>
      </p:sp>
      <p:sp>
        <p:nvSpPr>
          <p:cNvPr id="20" name="TextBox 19">
            <a:extLst>
              <a:ext uri="{FF2B5EF4-FFF2-40B4-BE49-F238E27FC236}">
                <a16:creationId xmlns:a16="http://schemas.microsoft.com/office/drawing/2014/main" id="{85B8F30E-E64F-4607-B92D-3E5C41BBA96F}"/>
              </a:ext>
            </a:extLst>
          </p:cNvPr>
          <p:cNvSpPr txBox="1"/>
          <p:nvPr/>
        </p:nvSpPr>
        <p:spPr>
          <a:xfrm>
            <a:off x="494983" y="4331447"/>
            <a:ext cx="4741164" cy="584775"/>
          </a:xfrm>
          <a:prstGeom prst="rect">
            <a:avLst/>
          </a:prstGeom>
          <a:noFill/>
        </p:spPr>
        <p:txBody>
          <a:bodyPr wrap="square">
            <a:spAutoFit/>
          </a:bodyPr>
          <a:lstStyle/>
          <a:p>
            <a:r>
              <a:rPr kumimoji="0" lang="ru-RU" sz="3200" b="1" i="0" u="none" strike="noStrike" kern="0" cap="none" spc="0" normalizeH="0" baseline="0" noProof="0" dirty="0">
                <a:ln>
                  <a:noFill/>
                </a:ln>
                <a:solidFill>
                  <a:srgbClr val="C82506"/>
                </a:solidFill>
                <a:effectLst/>
                <a:uLnTx/>
                <a:uFillTx/>
                <a:latin typeface="Helvetica" panose="020B0604020202020204" pitchFamily="34" charset="0"/>
                <a:cs typeface="Helvetica" panose="020B0604020202020204" pitchFamily="34" charset="0"/>
                <a:sym typeface="Arial Narrow"/>
              </a:rPr>
              <a:t>В</a:t>
            </a:r>
            <a:endParaRPr lang="ru-RU" sz="2800" dirty="0"/>
          </a:p>
        </p:txBody>
      </p:sp>
      <p:sp>
        <p:nvSpPr>
          <p:cNvPr id="22" name="TextBox 21">
            <a:extLst>
              <a:ext uri="{FF2B5EF4-FFF2-40B4-BE49-F238E27FC236}">
                <a16:creationId xmlns:a16="http://schemas.microsoft.com/office/drawing/2014/main" id="{84396C9C-F5B1-493D-9D3C-86285CF87C0B}"/>
              </a:ext>
            </a:extLst>
          </p:cNvPr>
          <p:cNvSpPr txBox="1"/>
          <p:nvPr/>
        </p:nvSpPr>
        <p:spPr>
          <a:xfrm>
            <a:off x="4743657" y="4328558"/>
            <a:ext cx="4741164" cy="584775"/>
          </a:xfrm>
          <a:prstGeom prst="rect">
            <a:avLst/>
          </a:prstGeom>
          <a:noFill/>
        </p:spPr>
        <p:txBody>
          <a:bodyPr wrap="square">
            <a:spAutoFit/>
          </a:bodyPr>
          <a:lstStyle/>
          <a:p>
            <a:r>
              <a:rPr kumimoji="0" lang="ru-RU" sz="3200" b="1" i="0" u="none" strike="noStrike" kern="0" cap="none" spc="0" normalizeH="0" baseline="0" noProof="0" dirty="0">
                <a:ln>
                  <a:noFill/>
                </a:ln>
                <a:solidFill>
                  <a:srgbClr val="C82506"/>
                </a:solidFill>
                <a:effectLst/>
                <a:uLnTx/>
                <a:uFillTx/>
                <a:latin typeface="Helvetica" panose="020B0604020202020204" pitchFamily="34" charset="0"/>
                <a:cs typeface="Helvetica" panose="020B0604020202020204" pitchFamily="34" charset="0"/>
                <a:sym typeface="Arial Narrow"/>
              </a:rPr>
              <a:t>Г </a:t>
            </a:r>
            <a:endParaRPr lang="ru-RU" sz="3200" dirty="0"/>
          </a:p>
        </p:txBody>
      </p:sp>
    </p:spTree>
    <p:extLst>
      <p:ext uri="{BB962C8B-B14F-4D97-AF65-F5344CB8AC3E}">
        <p14:creationId xmlns:p14="http://schemas.microsoft.com/office/powerpoint/2010/main" val="161826418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Шаблон" id="{8C53D221-AEEC-4B85-8B60-D4F2EDD332E4}" vid="{E1593FF7-D3AA-4507-8984-E55F33FDFAC4}"/>
    </a:ext>
  </a:extLst>
</a:theme>
</file>

<file path=ppt/theme/theme2.xml><?xml version="1.0" encoding="utf-8"?>
<a:theme xmlns:a="http://schemas.openxmlformats.org/drawingml/2006/main" name="РАНХиГ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РАНХиГС" id="{96026048-9BDD-4629-BDE7-F605889228C1}" vid="{075717B9-57EB-4D30-A1F6-B02387C7A5CB}"/>
    </a:ext>
  </a:extLst>
</a:theme>
</file>

<file path=ppt/theme/theme3.xml><?xml version="1.0" encoding="utf-8"?>
<a:theme xmlns:a="http://schemas.openxmlformats.org/drawingml/2006/main" name="3_РАНХиГ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РАНХиГС" id="{96026048-9BDD-4629-BDE7-F605889228C1}" vid="{075717B9-57EB-4D30-A1F6-B02387C7A5CB}"/>
    </a:ext>
  </a:extLst>
</a:theme>
</file>

<file path=ppt/theme/theme4.xml><?xml version="1.0" encoding="utf-8"?>
<a:theme xmlns:a="http://schemas.openxmlformats.org/drawingml/2006/main" name="4_РАНХиГ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РАНХиГС" id="{96026048-9BDD-4629-BDE7-F605889228C1}" vid="{075717B9-57EB-4D30-A1F6-B02387C7A5CB}"/>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Шаблон</Template>
  <TotalTime>6219</TotalTime>
  <Words>931</Words>
  <Application>Microsoft Office PowerPoint</Application>
  <PresentationFormat>Экран (4:3)</PresentationFormat>
  <Paragraphs>141</Paragraphs>
  <Slides>16</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4</vt:i4>
      </vt:variant>
      <vt:variant>
        <vt:lpstr>Заголовки слайдов</vt:lpstr>
      </vt:variant>
      <vt:variant>
        <vt:i4>16</vt:i4>
      </vt:variant>
    </vt:vector>
  </HeadingPairs>
  <TitlesOfParts>
    <vt:vector size="27" baseType="lpstr">
      <vt:lpstr>Arial</vt:lpstr>
      <vt:lpstr>Calibri</vt:lpstr>
      <vt:lpstr>Calibri Light</vt:lpstr>
      <vt:lpstr>Helvetica</vt:lpstr>
      <vt:lpstr>Tahoma</vt:lpstr>
      <vt:lpstr>Times New Roman</vt:lpstr>
      <vt:lpstr>Wingdings</vt:lpstr>
      <vt:lpstr>Тема Office</vt:lpstr>
      <vt:lpstr>РАНХиГС</vt:lpstr>
      <vt:lpstr>3_РАНХиГС</vt:lpstr>
      <vt:lpstr>4_РАНХиГС</vt:lpstr>
      <vt:lpstr>Финансовая самостоятельность регионов России в условиях глобальных вызовов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Финансовая самостоятельность регионов России в условиях глобальных вызовов</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РГО</dc:title>
  <dc:creator>irofer</dc:creator>
  <cp:lastModifiedBy>Владимир Климанов</cp:lastModifiedBy>
  <cp:revision>534</cp:revision>
  <cp:lastPrinted>2019-01-30T14:15:44Z</cp:lastPrinted>
  <dcterms:created xsi:type="dcterms:W3CDTF">2017-07-31T12:39:01Z</dcterms:created>
  <dcterms:modified xsi:type="dcterms:W3CDTF">2022-04-21T07:57:30Z</dcterms:modified>
</cp:coreProperties>
</file>