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315" r:id="rId2"/>
    <p:sldId id="310" r:id="rId3"/>
    <p:sldId id="316" r:id="rId4"/>
    <p:sldId id="311" r:id="rId5"/>
    <p:sldId id="312" r:id="rId6"/>
    <p:sldId id="317" r:id="rId7"/>
    <p:sldId id="314" r:id="rId8"/>
    <p:sldId id="318" r:id="rId9"/>
    <p:sldId id="319" r:id="rId10"/>
  </p:sldIdLst>
  <p:sldSz cx="10680700" cy="7556500"/>
  <p:notesSz cx="10680700" cy="75565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1" userDrawn="1">
          <p15:clr>
            <a:srgbClr val="A4A3A4"/>
          </p15:clr>
        </p15:guide>
        <p15:guide id="2" pos="24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88" y="126"/>
      </p:cViewPr>
      <p:guideLst>
        <p:guide orient="horz" pos="3151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C0633-5B7C-4C21-AB22-0257F786DCDC}" type="doc">
      <dgm:prSet loTypeId="urn:microsoft.com/office/officeart/2005/8/layout/venn3" loCatId="relationship" qsTypeId="urn:microsoft.com/office/officeart/2005/8/quickstyle/3d4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987BAEAC-B3AE-4749-97A6-86334043E21A}">
      <dgm:prSet phldrT="[Текст]"/>
      <dgm:spPr/>
      <dgm:t>
        <a:bodyPr/>
        <a:lstStyle/>
        <a:p>
          <a:r>
            <a:rPr lang="ru-RU" dirty="0" smtClean="0"/>
            <a:t>Требования к получателям субсидий и подтверждение соответствия</a:t>
          </a:r>
          <a:endParaRPr lang="ru-RU" dirty="0"/>
        </a:p>
      </dgm:t>
    </dgm:pt>
    <dgm:pt modelId="{E67F87A2-9A91-42CD-BBF5-88F81CEA6FB2}" type="parTrans" cxnId="{FD76E2A7-8960-4273-8485-9626E424EF88}">
      <dgm:prSet/>
      <dgm:spPr/>
      <dgm:t>
        <a:bodyPr/>
        <a:lstStyle/>
        <a:p>
          <a:endParaRPr lang="ru-RU"/>
        </a:p>
      </dgm:t>
    </dgm:pt>
    <dgm:pt modelId="{924A1749-3BF6-44AA-9768-77D7F0CC0C56}" type="sibTrans" cxnId="{FD76E2A7-8960-4273-8485-9626E424EF88}">
      <dgm:prSet/>
      <dgm:spPr/>
      <dgm:t>
        <a:bodyPr/>
        <a:lstStyle/>
        <a:p>
          <a:endParaRPr lang="ru-RU"/>
        </a:p>
      </dgm:t>
    </dgm:pt>
    <dgm:pt modelId="{447F54CC-2323-4FEF-8771-0EAB1202F6BB}">
      <dgm:prSet phldrT="[Текст]"/>
      <dgm:spPr/>
      <dgm:t>
        <a:bodyPr/>
        <a:lstStyle/>
        <a:p>
          <a:r>
            <a:rPr lang="ru-RU" dirty="0" smtClean="0"/>
            <a:t>Требования к документам для получения субсидии и основания для отказа в предоставлении субсидии</a:t>
          </a:r>
          <a:endParaRPr lang="ru-RU" dirty="0"/>
        </a:p>
      </dgm:t>
    </dgm:pt>
    <dgm:pt modelId="{FDD9587D-CFA7-43BB-B8D8-91C6A9E7C1E7}" type="parTrans" cxnId="{178367A4-C23F-4D00-A2F9-E10CFD0C7417}">
      <dgm:prSet/>
      <dgm:spPr/>
      <dgm:t>
        <a:bodyPr/>
        <a:lstStyle/>
        <a:p>
          <a:endParaRPr lang="ru-RU"/>
        </a:p>
      </dgm:t>
    </dgm:pt>
    <dgm:pt modelId="{B3B017E5-98F2-42F1-8AC8-3E132E9E4A8E}" type="sibTrans" cxnId="{178367A4-C23F-4D00-A2F9-E10CFD0C7417}">
      <dgm:prSet/>
      <dgm:spPr/>
      <dgm:t>
        <a:bodyPr/>
        <a:lstStyle/>
        <a:p>
          <a:endParaRPr lang="ru-RU"/>
        </a:p>
      </dgm:t>
    </dgm:pt>
    <dgm:pt modelId="{172E944D-55CD-4DAD-8AE3-F6121A62F625}">
      <dgm:prSet phldrT="[Текст]"/>
      <dgm:spPr/>
      <dgm:t>
        <a:bodyPr/>
        <a:lstStyle/>
        <a:p>
          <a:r>
            <a:rPr lang="ru-RU" dirty="0" smtClean="0"/>
            <a:t>Требования к соглашения о предоставлении субсидий</a:t>
          </a:r>
          <a:endParaRPr lang="ru-RU" dirty="0"/>
        </a:p>
      </dgm:t>
    </dgm:pt>
    <dgm:pt modelId="{C23C32DF-651F-4669-9ABB-D73E71A06C3C}" type="parTrans" cxnId="{02A37A51-8C30-4287-AF1B-BA31FBB00D61}">
      <dgm:prSet/>
      <dgm:spPr/>
      <dgm:t>
        <a:bodyPr/>
        <a:lstStyle/>
        <a:p>
          <a:endParaRPr lang="ru-RU"/>
        </a:p>
      </dgm:t>
    </dgm:pt>
    <dgm:pt modelId="{19518949-67C8-4323-8917-69423FD02DEB}" type="sibTrans" cxnId="{02A37A51-8C30-4287-AF1B-BA31FBB00D61}">
      <dgm:prSet/>
      <dgm:spPr/>
      <dgm:t>
        <a:bodyPr/>
        <a:lstStyle/>
        <a:p>
          <a:endParaRPr lang="ru-RU"/>
        </a:p>
      </dgm:t>
    </dgm:pt>
    <dgm:pt modelId="{D51FAD4C-3E34-4651-8C8D-7D9B244DCF1F}">
      <dgm:prSet phldrT="[Текст]"/>
      <dgm:spPr/>
      <dgm:t>
        <a:bodyPr/>
        <a:lstStyle/>
        <a:p>
          <a:r>
            <a:rPr lang="ru-RU" dirty="0" smtClean="0"/>
            <a:t>Требования к отчетности</a:t>
          </a:r>
          <a:endParaRPr lang="ru-RU" dirty="0"/>
        </a:p>
      </dgm:t>
    </dgm:pt>
    <dgm:pt modelId="{B756D3AC-AD3C-43DF-9AC7-F02931385A0B}" type="parTrans" cxnId="{A8D57455-F9C3-4144-8179-0831D252719B}">
      <dgm:prSet/>
      <dgm:spPr/>
      <dgm:t>
        <a:bodyPr/>
        <a:lstStyle/>
        <a:p>
          <a:endParaRPr lang="ru-RU"/>
        </a:p>
      </dgm:t>
    </dgm:pt>
    <dgm:pt modelId="{83B3ABB6-43BA-47B5-B3B2-0CBA8CB64738}" type="sibTrans" cxnId="{A8D57455-F9C3-4144-8179-0831D252719B}">
      <dgm:prSet/>
      <dgm:spPr/>
      <dgm:t>
        <a:bodyPr/>
        <a:lstStyle/>
        <a:p>
          <a:endParaRPr lang="ru-RU"/>
        </a:p>
      </dgm:t>
    </dgm:pt>
    <dgm:pt modelId="{BF905727-8144-4140-B925-F97FB77069E6}">
      <dgm:prSet phldrT="[Текст]"/>
      <dgm:spPr/>
      <dgm:t>
        <a:bodyPr/>
        <a:lstStyle/>
        <a:p>
          <a:r>
            <a:rPr lang="ru-RU" dirty="0" smtClean="0"/>
            <a:t>Положения о контроле</a:t>
          </a:r>
          <a:endParaRPr lang="ru-RU" dirty="0"/>
        </a:p>
      </dgm:t>
    </dgm:pt>
    <dgm:pt modelId="{44622A60-6994-4B9E-8799-8150117D9231}" type="parTrans" cxnId="{EBCC1DF1-4560-474C-8087-515095883490}">
      <dgm:prSet/>
      <dgm:spPr/>
      <dgm:t>
        <a:bodyPr/>
        <a:lstStyle/>
        <a:p>
          <a:endParaRPr lang="ru-RU"/>
        </a:p>
      </dgm:t>
    </dgm:pt>
    <dgm:pt modelId="{DB1BD48C-0B2F-4C36-B8A5-4DDD5F05A241}" type="sibTrans" cxnId="{EBCC1DF1-4560-474C-8087-515095883490}">
      <dgm:prSet/>
      <dgm:spPr/>
      <dgm:t>
        <a:bodyPr/>
        <a:lstStyle/>
        <a:p>
          <a:endParaRPr lang="ru-RU"/>
        </a:p>
      </dgm:t>
    </dgm:pt>
    <dgm:pt modelId="{934C1EBF-1E6B-443C-A7ED-F3D9A6A66040}" type="pres">
      <dgm:prSet presAssocID="{B7EC0633-5B7C-4C21-AB22-0257F786DCDC}" presName="Name0" presStyleCnt="0">
        <dgm:presLayoutVars>
          <dgm:dir/>
          <dgm:resizeHandles val="exact"/>
        </dgm:presLayoutVars>
      </dgm:prSet>
      <dgm:spPr/>
    </dgm:pt>
    <dgm:pt modelId="{22D0C484-DCFF-4BB9-AC82-12555BC0A862}" type="pres">
      <dgm:prSet presAssocID="{987BAEAC-B3AE-4749-97A6-86334043E21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189DF-C53F-404B-AABB-94670675C7CC}" type="pres">
      <dgm:prSet presAssocID="{924A1749-3BF6-44AA-9768-77D7F0CC0C56}" presName="space" presStyleCnt="0"/>
      <dgm:spPr/>
    </dgm:pt>
    <dgm:pt modelId="{469AB29B-6972-40C8-932B-62B3FA19163C}" type="pres">
      <dgm:prSet presAssocID="{447F54CC-2323-4FEF-8771-0EAB1202F6BB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A5A77-0B6B-447D-B7EB-BACD0EFF4065}" type="pres">
      <dgm:prSet presAssocID="{B3B017E5-98F2-42F1-8AC8-3E132E9E4A8E}" presName="space" presStyleCnt="0"/>
      <dgm:spPr/>
    </dgm:pt>
    <dgm:pt modelId="{419DA3A5-BC74-4A2B-BC36-75475C748C09}" type="pres">
      <dgm:prSet presAssocID="{172E944D-55CD-4DAD-8AE3-F6121A62F625}" presName="Name5" presStyleLbl="vennNode1" presStyleIdx="2" presStyleCnt="5">
        <dgm:presLayoutVars>
          <dgm:bulletEnabled val="1"/>
        </dgm:presLayoutVars>
      </dgm:prSet>
      <dgm:spPr/>
    </dgm:pt>
    <dgm:pt modelId="{B3BEBDDD-0713-4482-949B-1D269022A694}" type="pres">
      <dgm:prSet presAssocID="{19518949-67C8-4323-8917-69423FD02DEB}" presName="space" presStyleCnt="0"/>
      <dgm:spPr/>
    </dgm:pt>
    <dgm:pt modelId="{B1904C94-493E-4090-BBBA-BFC2A15D078D}" type="pres">
      <dgm:prSet presAssocID="{D51FAD4C-3E34-4651-8C8D-7D9B244DCF1F}" presName="Name5" presStyleLbl="vennNode1" presStyleIdx="3" presStyleCnt="5">
        <dgm:presLayoutVars>
          <dgm:bulletEnabled val="1"/>
        </dgm:presLayoutVars>
      </dgm:prSet>
      <dgm:spPr/>
    </dgm:pt>
    <dgm:pt modelId="{04E4CF50-2260-44A9-A54F-26C62727DD8E}" type="pres">
      <dgm:prSet presAssocID="{83B3ABB6-43BA-47B5-B3B2-0CBA8CB64738}" presName="space" presStyleCnt="0"/>
      <dgm:spPr/>
    </dgm:pt>
    <dgm:pt modelId="{EE48636C-9D06-4CEF-8269-774CFF282AEE}" type="pres">
      <dgm:prSet presAssocID="{BF905727-8144-4140-B925-F97FB77069E6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37A51-8C30-4287-AF1B-BA31FBB00D61}" srcId="{B7EC0633-5B7C-4C21-AB22-0257F786DCDC}" destId="{172E944D-55CD-4DAD-8AE3-F6121A62F625}" srcOrd="2" destOrd="0" parTransId="{C23C32DF-651F-4669-9ABB-D73E71A06C3C}" sibTransId="{19518949-67C8-4323-8917-69423FD02DEB}"/>
    <dgm:cxn modelId="{2E21C4F4-67C2-4852-9AE9-9CBA2F360052}" type="presOf" srcId="{B7EC0633-5B7C-4C21-AB22-0257F786DCDC}" destId="{934C1EBF-1E6B-443C-A7ED-F3D9A6A66040}" srcOrd="0" destOrd="0" presId="urn:microsoft.com/office/officeart/2005/8/layout/venn3"/>
    <dgm:cxn modelId="{BCECE118-C599-461F-8985-43F6E493EB7F}" type="presOf" srcId="{BF905727-8144-4140-B925-F97FB77069E6}" destId="{EE48636C-9D06-4CEF-8269-774CFF282AEE}" srcOrd="0" destOrd="0" presId="urn:microsoft.com/office/officeart/2005/8/layout/venn3"/>
    <dgm:cxn modelId="{A8D57455-F9C3-4144-8179-0831D252719B}" srcId="{B7EC0633-5B7C-4C21-AB22-0257F786DCDC}" destId="{D51FAD4C-3E34-4651-8C8D-7D9B244DCF1F}" srcOrd="3" destOrd="0" parTransId="{B756D3AC-AD3C-43DF-9AC7-F02931385A0B}" sibTransId="{83B3ABB6-43BA-47B5-B3B2-0CBA8CB64738}"/>
    <dgm:cxn modelId="{B0B7111F-5A2F-4083-ACB2-9572767D7697}" type="presOf" srcId="{987BAEAC-B3AE-4749-97A6-86334043E21A}" destId="{22D0C484-DCFF-4BB9-AC82-12555BC0A862}" srcOrd="0" destOrd="0" presId="urn:microsoft.com/office/officeart/2005/8/layout/venn3"/>
    <dgm:cxn modelId="{FD76E2A7-8960-4273-8485-9626E424EF88}" srcId="{B7EC0633-5B7C-4C21-AB22-0257F786DCDC}" destId="{987BAEAC-B3AE-4749-97A6-86334043E21A}" srcOrd="0" destOrd="0" parTransId="{E67F87A2-9A91-42CD-BBF5-88F81CEA6FB2}" sibTransId="{924A1749-3BF6-44AA-9768-77D7F0CC0C56}"/>
    <dgm:cxn modelId="{431BCE57-DDCC-4117-B1B8-728CC9FDF493}" type="presOf" srcId="{172E944D-55CD-4DAD-8AE3-F6121A62F625}" destId="{419DA3A5-BC74-4A2B-BC36-75475C748C09}" srcOrd="0" destOrd="0" presId="urn:microsoft.com/office/officeart/2005/8/layout/venn3"/>
    <dgm:cxn modelId="{EBCC1DF1-4560-474C-8087-515095883490}" srcId="{B7EC0633-5B7C-4C21-AB22-0257F786DCDC}" destId="{BF905727-8144-4140-B925-F97FB77069E6}" srcOrd="4" destOrd="0" parTransId="{44622A60-6994-4B9E-8799-8150117D9231}" sibTransId="{DB1BD48C-0B2F-4C36-B8A5-4DDD5F05A241}"/>
    <dgm:cxn modelId="{48579421-E071-4D6C-90BE-900B5239FC6C}" type="presOf" srcId="{D51FAD4C-3E34-4651-8C8D-7D9B244DCF1F}" destId="{B1904C94-493E-4090-BBBA-BFC2A15D078D}" srcOrd="0" destOrd="0" presId="urn:microsoft.com/office/officeart/2005/8/layout/venn3"/>
    <dgm:cxn modelId="{8AF2CF1B-277B-48E4-813A-FB6A25E3FE60}" type="presOf" srcId="{447F54CC-2323-4FEF-8771-0EAB1202F6BB}" destId="{469AB29B-6972-40C8-932B-62B3FA19163C}" srcOrd="0" destOrd="0" presId="urn:microsoft.com/office/officeart/2005/8/layout/venn3"/>
    <dgm:cxn modelId="{178367A4-C23F-4D00-A2F9-E10CFD0C7417}" srcId="{B7EC0633-5B7C-4C21-AB22-0257F786DCDC}" destId="{447F54CC-2323-4FEF-8771-0EAB1202F6BB}" srcOrd="1" destOrd="0" parTransId="{FDD9587D-CFA7-43BB-B8D8-91C6A9E7C1E7}" sibTransId="{B3B017E5-98F2-42F1-8AC8-3E132E9E4A8E}"/>
    <dgm:cxn modelId="{14A577F8-7D40-48DE-97E3-FD77F14ADEF2}" type="presParOf" srcId="{934C1EBF-1E6B-443C-A7ED-F3D9A6A66040}" destId="{22D0C484-DCFF-4BB9-AC82-12555BC0A862}" srcOrd="0" destOrd="0" presId="urn:microsoft.com/office/officeart/2005/8/layout/venn3"/>
    <dgm:cxn modelId="{D4EAEA35-AD33-41AF-8EF3-C040C4FB92C3}" type="presParOf" srcId="{934C1EBF-1E6B-443C-A7ED-F3D9A6A66040}" destId="{7F9189DF-C53F-404B-AABB-94670675C7CC}" srcOrd="1" destOrd="0" presId="urn:microsoft.com/office/officeart/2005/8/layout/venn3"/>
    <dgm:cxn modelId="{173CDC7C-E311-47E3-99BD-64233EA1FF79}" type="presParOf" srcId="{934C1EBF-1E6B-443C-A7ED-F3D9A6A66040}" destId="{469AB29B-6972-40C8-932B-62B3FA19163C}" srcOrd="2" destOrd="0" presId="urn:microsoft.com/office/officeart/2005/8/layout/venn3"/>
    <dgm:cxn modelId="{6E3A73BC-6D4B-489D-817F-D3916CA46533}" type="presParOf" srcId="{934C1EBF-1E6B-443C-A7ED-F3D9A6A66040}" destId="{471A5A77-0B6B-447D-B7EB-BACD0EFF4065}" srcOrd="3" destOrd="0" presId="urn:microsoft.com/office/officeart/2005/8/layout/venn3"/>
    <dgm:cxn modelId="{59641008-E354-4DF8-9D8B-386E8DC6854F}" type="presParOf" srcId="{934C1EBF-1E6B-443C-A7ED-F3D9A6A66040}" destId="{419DA3A5-BC74-4A2B-BC36-75475C748C09}" srcOrd="4" destOrd="0" presId="urn:microsoft.com/office/officeart/2005/8/layout/venn3"/>
    <dgm:cxn modelId="{32216D04-A468-4BAC-B5E2-D3C93D3A5B0C}" type="presParOf" srcId="{934C1EBF-1E6B-443C-A7ED-F3D9A6A66040}" destId="{B3BEBDDD-0713-4482-949B-1D269022A694}" srcOrd="5" destOrd="0" presId="urn:microsoft.com/office/officeart/2005/8/layout/venn3"/>
    <dgm:cxn modelId="{97DF4E0F-A796-4D48-BC03-BEF549E90402}" type="presParOf" srcId="{934C1EBF-1E6B-443C-A7ED-F3D9A6A66040}" destId="{B1904C94-493E-4090-BBBA-BFC2A15D078D}" srcOrd="6" destOrd="0" presId="urn:microsoft.com/office/officeart/2005/8/layout/venn3"/>
    <dgm:cxn modelId="{A7C5D297-E399-4163-9F7C-1939F9F55376}" type="presParOf" srcId="{934C1EBF-1E6B-443C-A7ED-F3D9A6A66040}" destId="{04E4CF50-2260-44A9-A54F-26C62727DD8E}" srcOrd="7" destOrd="0" presId="urn:microsoft.com/office/officeart/2005/8/layout/venn3"/>
    <dgm:cxn modelId="{6D32DCEB-C6E8-4E10-9C30-F6B5B970E5BA}" type="presParOf" srcId="{934C1EBF-1E6B-443C-A7ED-F3D9A6A66040}" destId="{EE48636C-9D06-4CEF-8269-774CFF282AEE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0C484-DCFF-4BB9-AC82-12555BC0A862}">
      <dsp:nvSpPr>
        <dsp:cNvPr id="0" name=""/>
        <dsp:cNvSpPr/>
      </dsp:nvSpPr>
      <dsp:spPr>
        <a:xfrm>
          <a:off x="1230" y="1641700"/>
          <a:ext cx="2399680" cy="2399680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062" tIns="17780" rIns="13206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Требования к получателям субсидий и подтверждение соответствия</a:t>
          </a:r>
          <a:endParaRPr lang="ru-RU" sz="1400" kern="1200" dirty="0"/>
        </a:p>
      </dsp:txBody>
      <dsp:txXfrm>
        <a:off x="352655" y="1993125"/>
        <a:ext cx="1696830" cy="1696830"/>
      </dsp:txXfrm>
    </dsp:sp>
    <dsp:sp modelId="{469AB29B-6972-40C8-932B-62B3FA19163C}">
      <dsp:nvSpPr>
        <dsp:cNvPr id="0" name=""/>
        <dsp:cNvSpPr/>
      </dsp:nvSpPr>
      <dsp:spPr>
        <a:xfrm>
          <a:off x="1920975" y="1641700"/>
          <a:ext cx="2399680" cy="2399680"/>
        </a:xfrm>
        <a:prstGeom prst="ellipse">
          <a:avLst/>
        </a:prstGeom>
        <a:solidFill>
          <a:schemeClr val="accent3">
            <a:shade val="80000"/>
            <a:alpha val="50000"/>
            <a:hueOff val="112141"/>
            <a:satOff val="-1562"/>
            <a:lumOff val="134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062" tIns="17780" rIns="13206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Требования к документам для получения субсидии и основания для отказа в предоставлении субсидии</a:t>
          </a:r>
          <a:endParaRPr lang="ru-RU" sz="1400" kern="1200" dirty="0"/>
        </a:p>
      </dsp:txBody>
      <dsp:txXfrm>
        <a:off x="2272400" y="1993125"/>
        <a:ext cx="1696830" cy="1696830"/>
      </dsp:txXfrm>
    </dsp:sp>
    <dsp:sp modelId="{419DA3A5-BC74-4A2B-BC36-75475C748C09}">
      <dsp:nvSpPr>
        <dsp:cNvPr id="0" name=""/>
        <dsp:cNvSpPr/>
      </dsp:nvSpPr>
      <dsp:spPr>
        <a:xfrm>
          <a:off x="3840719" y="1641700"/>
          <a:ext cx="2399680" cy="2399680"/>
        </a:xfrm>
        <a:prstGeom prst="ellipse">
          <a:avLst/>
        </a:prstGeom>
        <a:solidFill>
          <a:schemeClr val="accent3">
            <a:shade val="80000"/>
            <a:alpha val="50000"/>
            <a:hueOff val="224283"/>
            <a:satOff val="-3125"/>
            <a:lumOff val="2683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062" tIns="17780" rIns="13206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Требования к соглашения о предоставлении субсидий</a:t>
          </a:r>
          <a:endParaRPr lang="ru-RU" sz="1400" kern="1200" dirty="0"/>
        </a:p>
      </dsp:txBody>
      <dsp:txXfrm>
        <a:off x="4192144" y="1993125"/>
        <a:ext cx="1696830" cy="1696830"/>
      </dsp:txXfrm>
    </dsp:sp>
    <dsp:sp modelId="{B1904C94-493E-4090-BBBA-BFC2A15D078D}">
      <dsp:nvSpPr>
        <dsp:cNvPr id="0" name=""/>
        <dsp:cNvSpPr/>
      </dsp:nvSpPr>
      <dsp:spPr>
        <a:xfrm>
          <a:off x="5760464" y="1641700"/>
          <a:ext cx="2399680" cy="2399680"/>
        </a:xfrm>
        <a:prstGeom prst="ellipse">
          <a:avLst/>
        </a:prstGeom>
        <a:solidFill>
          <a:schemeClr val="accent3">
            <a:shade val="80000"/>
            <a:alpha val="50000"/>
            <a:hueOff val="224283"/>
            <a:satOff val="-3125"/>
            <a:lumOff val="2683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062" tIns="17780" rIns="13206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Требования к отчетности</a:t>
          </a:r>
          <a:endParaRPr lang="ru-RU" sz="1400" kern="1200" dirty="0"/>
        </a:p>
      </dsp:txBody>
      <dsp:txXfrm>
        <a:off x="6111889" y="1993125"/>
        <a:ext cx="1696830" cy="1696830"/>
      </dsp:txXfrm>
    </dsp:sp>
    <dsp:sp modelId="{EE48636C-9D06-4CEF-8269-774CFF282AEE}">
      <dsp:nvSpPr>
        <dsp:cNvPr id="0" name=""/>
        <dsp:cNvSpPr/>
      </dsp:nvSpPr>
      <dsp:spPr>
        <a:xfrm>
          <a:off x="7680208" y="1641700"/>
          <a:ext cx="2399680" cy="2399680"/>
        </a:xfrm>
        <a:prstGeom prst="ellipse">
          <a:avLst/>
        </a:prstGeom>
        <a:solidFill>
          <a:schemeClr val="accent3">
            <a:shade val="80000"/>
            <a:alpha val="50000"/>
            <a:hueOff val="112141"/>
            <a:satOff val="-1562"/>
            <a:lumOff val="134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2062" tIns="17780" rIns="132062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Положения о контроле</a:t>
          </a:r>
          <a:endParaRPr lang="ru-RU" sz="1400" kern="1200" dirty="0"/>
        </a:p>
      </dsp:txBody>
      <dsp:txXfrm>
        <a:off x="8031633" y="1993125"/>
        <a:ext cx="1696830" cy="1696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0B359-6A48-4E11-8569-83680650C4D9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584EF-8297-4E74-9649-EB49B33ECB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74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Прямоугольник 1"/>
          <p:cNvSpPr/>
          <p:nvPr userDrawn="1"/>
        </p:nvSpPr>
        <p:spPr>
          <a:xfrm>
            <a:off x="632314" y="12"/>
            <a:ext cx="541452" cy="41805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26" dirty="0">
                <a:solidFill>
                  <a:srgbClr val="53548A">
                    <a:lumMod val="20000"/>
                    <a:lumOff val="80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</a:t>
            </a:r>
            <a:endParaRPr lang="ru-RU" sz="1983" dirty="0">
              <a:solidFill>
                <a:prstClr val="black"/>
              </a:solidFill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1048582" name="Прямоугольник 11"/>
          <p:cNvSpPr>
            <a:spLocks noChangeArrowheads="1"/>
          </p:cNvSpPr>
          <p:nvPr userDrawn="1"/>
        </p:nvSpPr>
        <p:spPr bwMode="auto">
          <a:xfrm>
            <a:off x="1125553" y="-22739"/>
            <a:ext cx="227948" cy="28020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21" dirty="0">
                <a:solidFill>
                  <a:srgbClr val="DBDBE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1983" dirty="0">
              <a:solidFill>
                <a:srgbClr val="DBDBE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83" name="TextBox 13"/>
          <p:cNvSpPr txBox="1">
            <a:spLocks noChangeArrowheads="1"/>
          </p:cNvSpPr>
          <p:nvPr userDrawn="1"/>
        </p:nvSpPr>
        <p:spPr bwMode="auto">
          <a:xfrm>
            <a:off x="904894" y="-68219"/>
            <a:ext cx="364202" cy="35054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78" i="1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ф</a:t>
            </a:r>
            <a:endParaRPr lang="ru-RU" sz="1678" dirty="0">
              <a:solidFill>
                <a:srgbClr val="DBDBE9"/>
              </a:solidFill>
              <a:latin typeface="Arial" panose="020B0604020202020204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84" name="Прямоугольник 4"/>
          <p:cNvSpPr/>
          <p:nvPr/>
        </p:nvSpPr>
        <p:spPr>
          <a:xfrm>
            <a:off x="0" y="0"/>
            <a:ext cx="10680700" cy="342841"/>
          </a:xfrm>
          <a:prstGeom prst="rect">
            <a:avLst/>
          </a:prstGeom>
          <a:solidFill>
            <a:srgbClr val="00482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3" dirty="0">
              <a:solidFill>
                <a:prstClr val="white"/>
              </a:solidFill>
            </a:endParaRPr>
          </a:p>
        </p:txBody>
      </p:sp>
      <p:sp>
        <p:nvSpPr>
          <p:cNvPr id="1048585" name="Прямоугольник 5"/>
          <p:cNvSpPr/>
          <p:nvPr/>
        </p:nvSpPr>
        <p:spPr bwMode="invGray">
          <a:xfrm>
            <a:off x="10612092" y="-1750"/>
            <a:ext cx="66754" cy="34459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3" dirty="0">
              <a:solidFill>
                <a:prstClr val="white"/>
              </a:solidFill>
            </a:endParaRPr>
          </a:p>
        </p:txBody>
      </p:sp>
      <p:sp>
        <p:nvSpPr>
          <p:cNvPr id="1048586" name="Прямоугольник 6"/>
          <p:cNvSpPr/>
          <p:nvPr/>
        </p:nvSpPr>
        <p:spPr bwMode="invGray">
          <a:xfrm>
            <a:off x="10563881" y="-1750"/>
            <a:ext cx="33377" cy="344591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3" dirty="0">
              <a:solidFill>
                <a:prstClr val="white"/>
              </a:solidFill>
            </a:endParaRPr>
          </a:p>
        </p:txBody>
      </p:sp>
      <p:sp>
        <p:nvSpPr>
          <p:cNvPr id="1048587" name="Прямоугольник 7"/>
          <p:cNvSpPr/>
          <p:nvPr/>
        </p:nvSpPr>
        <p:spPr bwMode="invGray">
          <a:xfrm>
            <a:off x="10541629" y="-1750"/>
            <a:ext cx="11126" cy="344591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3" dirty="0">
              <a:solidFill>
                <a:prstClr val="white"/>
              </a:solidFill>
            </a:endParaRPr>
          </a:p>
        </p:txBody>
      </p:sp>
      <p:sp>
        <p:nvSpPr>
          <p:cNvPr id="1048588" name="Прямоугольник 8"/>
          <p:cNvSpPr/>
          <p:nvPr/>
        </p:nvSpPr>
        <p:spPr bwMode="invGray">
          <a:xfrm>
            <a:off x="10486002" y="-1750"/>
            <a:ext cx="29669" cy="344591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3" dirty="0">
              <a:solidFill>
                <a:prstClr val="white"/>
              </a:solidFill>
            </a:endParaRPr>
          </a:p>
        </p:txBody>
      </p:sp>
      <p:grpSp>
        <p:nvGrpSpPr>
          <p:cNvPr id="26" name="Group 23"/>
          <p:cNvGrpSpPr/>
          <p:nvPr userDrawn="1"/>
        </p:nvGrpSpPr>
        <p:grpSpPr bwMode="auto">
          <a:xfrm>
            <a:off x="10367326" y="12"/>
            <a:ext cx="111257" cy="367330"/>
            <a:chOff x="8875715" y="-787"/>
            <a:chExt cx="95251" cy="295141"/>
          </a:xfrm>
        </p:grpSpPr>
        <p:sp>
          <p:nvSpPr>
            <p:cNvPr id="1048589" name="Прямоугольник 14"/>
            <p:cNvSpPr/>
            <p:nvPr/>
          </p:nvSpPr>
          <p:spPr bwMode="invGray">
            <a:xfrm>
              <a:off x="8915402" y="-787"/>
              <a:ext cx="55564" cy="295141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83" dirty="0">
                <a:solidFill>
                  <a:prstClr val="white"/>
                </a:solidFill>
              </a:endParaRPr>
            </a:p>
          </p:txBody>
        </p:sp>
        <p:sp>
          <p:nvSpPr>
            <p:cNvPr id="1048590" name="Прямоугольник 15"/>
            <p:cNvSpPr/>
            <p:nvPr/>
          </p:nvSpPr>
          <p:spPr bwMode="invGray">
            <a:xfrm>
              <a:off x="8875715" y="-787"/>
              <a:ext cx="6350" cy="295141"/>
            </a:xfrm>
            <a:prstGeom prst="rect">
              <a:avLst/>
            </a:prstGeom>
            <a:solidFill>
              <a:srgbClr val="FFFFFF">
                <a:alpha val="30196"/>
              </a:srgbClr>
            </a:solidFill>
            <a:ln w="50800" cap="rnd" cmpd="thickThin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83" dirty="0">
                <a:solidFill>
                  <a:prstClr val="white"/>
                </a:solidFill>
              </a:endParaRPr>
            </a:p>
          </p:txBody>
        </p:sp>
      </p:grpSp>
      <p:sp>
        <p:nvSpPr>
          <p:cNvPr id="1048591" name="Прямоугольник 16"/>
          <p:cNvSpPr/>
          <p:nvPr userDrawn="1"/>
        </p:nvSpPr>
        <p:spPr>
          <a:xfrm>
            <a:off x="632314" y="12"/>
            <a:ext cx="541452" cy="418057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26" dirty="0">
                <a:solidFill>
                  <a:srgbClr val="53548A">
                    <a:lumMod val="20000"/>
                    <a:lumOff val="80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</a:t>
            </a:r>
            <a:endParaRPr lang="ru-RU" sz="1983" dirty="0">
              <a:solidFill>
                <a:prstClr val="black"/>
              </a:solidFill>
              <a:latin typeface="Arial" charset="0"/>
              <a:ea typeface="Arial Unicode MS" pitchFamily="34" charset="-128"/>
              <a:cs typeface="Arial" charset="0"/>
            </a:endParaRPr>
          </a:p>
        </p:txBody>
      </p:sp>
      <p:sp>
        <p:nvSpPr>
          <p:cNvPr id="1048592" name="Прямоугольник 27"/>
          <p:cNvSpPr>
            <a:spLocks noChangeArrowheads="1"/>
          </p:cNvSpPr>
          <p:nvPr userDrawn="1"/>
        </p:nvSpPr>
        <p:spPr bwMode="auto">
          <a:xfrm>
            <a:off x="1125553" y="-22739"/>
            <a:ext cx="227948" cy="28020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21" dirty="0">
                <a:solidFill>
                  <a:srgbClr val="DBDBE9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]</a:t>
            </a:r>
            <a:endParaRPr lang="ru-RU" sz="1983" dirty="0">
              <a:solidFill>
                <a:srgbClr val="DBDBE9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48593" name="TextBox 13"/>
          <p:cNvSpPr txBox="1">
            <a:spLocks noChangeArrowheads="1"/>
          </p:cNvSpPr>
          <p:nvPr userDrawn="1"/>
        </p:nvSpPr>
        <p:spPr bwMode="auto">
          <a:xfrm>
            <a:off x="904894" y="-68219"/>
            <a:ext cx="364202" cy="35054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678" i="1" dirty="0">
                <a:solidFill>
                  <a:prstClr val="white"/>
                </a:solidFill>
                <a:latin typeface="Arial" panose="020B0604020202020204" pitchFamily="34" charset="0"/>
                <a:ea typeface="Arial Unicode MS" pitchFamily="34" charset="-128"/>
                <a:cs typeface="Arial" pitchFamily="34" charset="0"/>
              </a:rPr>
              <a:t>ф</a:t>
            </a:r>
            <a:endParaRPr lang="ru-RU" sz="1678" dirty="0">
              <a:solidFill>
                <a:srgbClr val="DBDBE9"/>
              </a:solidFill>
              <a:latin typeface="Arial" panose="020B0604020202020204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2097152" name="Рисунок 2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39" y="17492"/>
            <a:ext cx="363440" cy="407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4" name="Номер слайда 26"/>
          <p:cNvSpPr>
            <a:spLocks noGrp="1"/>
          </p:cNvSpPr>
          <p:nvPr>
            <p:ph type="sldNum" sz="quarter" idx="10"/>
          </p:nvPr>
        </p:nvSpPr>
        <p:spPr>
          <a:xfrm>
            <a:off x="5438394" y="9944862"/>
            <a:ext cx="1737264" cy="276999"/>
          </a:xfrm>
        </p:spPr>
        <p:txBody>
          <a:bodyPr/>
          <a:lstStyle/>
          <a:p>
            <a:fld id="{775511AA-970C-4D24-87C0-819CD0553917}" type="slidenum">
              <a:rPr lang="ru-RU" altLang="ru-RU"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0446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extBox 1"/>
          <p:cNvSpPr txBox="1"/>
          <p:nvPr/>
        </p:nvSpPr>
        <p:spPr>
          <a:xfrm>
            <a:off x="563450" y="1978050"/>
            <a:ext cx="1003348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3200" b="1" dirty="0" smtClean="0">
                <a:effectLst/>
                <a:cs typeface="Times New Roman" panose="02020603050405020304" pitchFamily="18" charset="0"/>
              </a:rPr>
              <a:t>Стандартизация при предоставлении</a:t>
            </a:r>
          </a:p>
          <a:p>
            <a:r>
              <a:rPr lang="ru-RU" sz="3200" b="1" dirty="0" smtClean="0">
                <a:effectLst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effectLst/>
                <a:cs typeface="Times New Roman" panose="02020603050405020304" pitchFamily="18" charset="0"/>
              </a:rPr>
              <a:t>государственной </a:t>
            </a:r>
            <a:r>
              <a:rPr lang="ru-RU" sz="3200" b="1" dirty="0" smtClean="0">
                <a:effectLst/>
                <a:cs typeface="Times New Roman" panose="02020603050405020304" pitchFamily="18" charset="0"/>
              </a:rPr>
              <a:t>поддержки из бюджетов</a:t>
            </a:r>
            <a:endParaRPr lang="ru-RU" sz="3200" b="1" dirty="0">
              <a:effectLst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7943144" y="0"/>
            <a:ext cx="2266950" cy="402314"/>
          </a:xfrm>
          <a:prstGeom prst="rect">
            <a:avLst/>
          </a:prstGeom>
        </p:spPr>
        <p:txBody>
          <a:bodyPr vert="horz" lIns="100753" tIns="50377" rIns="100753" bIns="50377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543" b="1">
                <a:solidFill>
                  <a:schemeClr val="bg1"/>
                </a:solidFill>
              </a:rPr>
              <a:pPr/>
              <a:t>1</a:t>
            </a:fld>
            <a:endParaRPr lang="ru-RU" altLang="ru-RU" sz="1543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8342" y="5866482"/>
            <a:ext cx="5184278" cy="12746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Заместитель Директора департамента правового регулирования бюджетных отношений Минфина России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В.А. Сергеева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extBox 1"/>
          <p:cNvSpPr txBox="1"/>
          <p:nvPr/>
        </p:nvSpPr>
        <p:spPr>
          <a:xfrm>
            <a:off x="420651" y="381528"/>
            <a:ext cx="98501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Проект федерального </a:t>
            </a:r>
            <a:r>
              <a:rPr lang="ru-RU" sz="2400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закона </a:t>
            </a:r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"</a:t>
            </a:r>
            <a:r>
              <a:rPr lang="ru-RU" sz="2400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О внесении изменений в Бюджетный кодекс Российской Федерации" </a:t>
            </a:r>
            <a:endParaRPr lang="ru-RU" sz="2400" b="1" dirty="0" smtClean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7943144" y="0"/>
            <a:ext cx="2266950" cy="402314"/>
          </a:xfrm>
          <a:prstGeom prst="rect">
            <a:avLst/>
          </a:prstGeom>
        </p:spPr>
        <p:txBody>
          <a:bodyPr vert="horz" lIns="100753" tIns="50377" rIns="100753" bIns="50377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543" b="1">
                <a:solidFill>
                  <a:schemeClr val="bg1"/>
                </a:solidFill>
              </a:rPr>
              <a:pPr/>
              <a:t>2</a:t>
            </a:fld>
            <a:endParaRPr lang="ru-RU" altLang="ru-RU" sz="1543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9830" y="1978050"/>
            <a:ext cx="92890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Цель – предоставление субсидий из бюджетов влечет достижение социально-экономических показателей секторов экономики</a:t>
            </a:r>
          </a:p>
          <a:p>
            <a:pPr algn="just"/>
            <a:endParaRPr lang="ru-RU" sz="2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Задача законопроекта - </a:t>
            </a:r>
            <a:r>
              <a:rPr lang="ru-RU" sz="2000" dirty="0" smtClean="0">
                <a:cs typeface="Times New Roman" panose="02020603050405020304" pitchFamily="18" charset="0"/>
              </a:rPr>
              <a:t>стандартизация распределения предоставляемых из бюджетов субсидий, </a:t>
            </a:r>
            <a:r>
              <a:rPr lang="ru-RU" sz="2000" dirty="0" err="1" smtClean="0">
                <a:cs typeface="Times New Roman" panose="02020603050405020304" pitchFamily="18" charset="0"/>
              </a:rPr>
              <a:t>проактивное</a:t>
            </a:r>
            <a:r>
              <a:rPr lang="ru-RU" sz="2000" dirty="0" smtClean="0">
                <a:cs typeface="Times New Roman" panose="02020603050405020304" pitchFamily="18" charset="0"/>
              </a:rPr>
              <a:t> информирование потенциальных получателей поддержки</a:t>
            </a: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Результат</a:t>
            </a:r>
            <a:r>
              <a:rPr lang="ru-RU" sz="2000" dirty="0" smtClean="0">
                <a:cs typeface="Times New Roman" panose="02020603050405020304" pitchFamily="18" charset="0"/>
              </a:rPr>
              <a:t> - снижение административной нагрузку как на ГРБС так и организации, обратившиеся за поддержкой, конкуренция эффективности получателей поддержки</a:t>
            </a: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 </a:t>
            </a:r>
            <a:endParaRPr lang="ru-RU" sz="2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Законопроектом </a:t>
            </a:r>
            <a:r>
              <a:rPr lang="ru-RU" sz="2000" b="1" dirty="0" smtClean="0">
                <a:cs typeface="Times New Roman" panose="02020603050405020304" pitchFamily="18" charset="0"/>
              </a:rPr>
              <a:t>предусматривается введение новой </a:t>
            </a:r>
            <a:r>
              <a:rPr lang="ru-RU" sz="2000" b="1" dirty="0">
                <a:cs typeface="Times New Roman" panose="02020603050405020304" pitchFamily="18" charset="0"/>
              </a:rPr>
              <a:t>статьи 78.5</a:t>
            </a:r>
            <a:r>
              <a:rPr lang="ru-RU" sz="2000" dirty="0">
                <a:cs typeface="Times New Roman" panose="02020603050405020304" pitchFamily="18" charset="0"/>
              </a:rPr>
              <a:t> «Обеспечение прозрачности (открытости) информации о </a:t>
            </a:r>
            <a:r>
              <a:rPr lang="ru-RU" sz="2000" dirty="0" smtClean="0">
                <a:cs typeface="Times New Roman" panose="02020603050405020304" pitchFamily="18" charset="0"/>
              </a:rPr>
              <a:t>предоставлении </a:t>
            </a:r>
            <a:r>
              <a:rPr lang="ru-RU" sz="2000" dirty="0">
                <a:cs typeface="Times New Roman" panose="02020603050405020304" pitchFamily="18" charset="0"/>
              </a:rPr>
              <a:t>субсидий юридическим лицам, индивидуальным предпринимателям, физическим лицам - производителям товаров, работ, услуг</a:t>
            </a:r>
            <a:r>
              <a:rPr lang="ru-RU" sz="2000" dirty="0" smtClean="0"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sz="2000" b="1" dirty="0"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7213" y="1329978"/>
            <a:ext cx="9217024" cy="5150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err="1" smtClean="0"/>
              <a:t>Цифровизация</a:t>
            </a:r>
            <a:r>
              <a:rPr lang="ru-RU" b="1" dirty="0" smtClean="0"/>
              <a:t> распределения субсидий</a:t>
            </a:r>
            <a:r>
              <a:rPr lang="ru-RU" dirty="0" smtClean="0"/>
              <a:t>: Единая площадка или иные </a:t>
            </a:r>
            <a:r>
              <a:rPr lang="ru-RU" dirty="0"/>
              <a:t>э</a:t>
            </a:r>
            <a:r>
              <a:rPr lang="ru-RU" dirty="0" smtClean="0"/>
              <a:t>лектронные </a:t>
            </a:r>
            <a:r>
              <a:rPr lang="ru-RU" dirty="0"/>
              <a:t>площадки </a:t>
            </a:r>
            <a:r>
              <a:rPr lang="ru-RU" dirty="0" smtClean="0"/>
              <a:t>(отбор </a:t>
            </a:r>
            <a:r>
              <a:rPr lang="ru-RU" dirty="0"/>
              <a:t>получателей субсидий (в </a:t>
            </a:r>
            <a:r>
              <a:rPr lang="ru-RU" dirty="0" err="1"/>
              <a:t>т.ч</a:t>
            </a:r>
            <a:r>
              <a:rPr lang="ru-RU" dirty="0"/>
              <a:t>. грантов) в </a:t>
            </a:r>
            <a:r>
              <a:rPr lang="ru-RU" dirty="0" smtClean="0"/>
              <a:t>ГИИС </a:t>
            </a:r>
            <a:r>
              <a:rPr lang="ru-RU" dirty="0"/>
              <a:t>управления общественными финансами "Электронный бюджет" или на иных сайтах в сети </a:t>
            </a:r>
            <a:r>
              <a:rPr lang="ru-RU" dirty="0" smtClean="0"/>
              <a:t>«Интернет»), публичность информации </a:t>
            </a:r>
            <a:r>
              <a:rPr lang="ru-RU" dirty="0"/>
              <a:t>об </a:t>
            </a:r>
            <a:r>
              <a:rPr lang="ru-RU" dirty="0" smtClean="0"/>
              <a:t>отборе (информация </a:t>
            </a:r>
            <a:r>
              <a:rPr lang="ru-RU" dirty="0"/>
              <a:t>о субсидиях, планируемых к предоставлению из бюджетов и об отборе получателей субсидии будет размещаться на </a:t>
            </a:r>
            <a:r>
              <a:rPr lang="ru-RU" dirty="0" smtClean="0"/>
              <a:t>ЕПБС), электронное взаимодействие ГРБС и участников отборов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Единые правила предоставления субсидий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Единые правила проведения отборов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Закрепление перечня случаев предоставления субсидий без проведения отборов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/>
              <a:t>Поэтапное </a:t>
            </a:r>
            <a:r>
              <a:rPr lang="ru-RU" b="1" dirty="0"/>
              <a:t>введение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1) субсидии из федерального бюджета - с 2023 года;</a:t>
            </a:r>
          </a:p>
          <a:p>
            <a:pPr algn="just"/>
            <a:r>
              <a:rPr lang="ru-RU" dirty="0"/>
              <a:t>2) субсидии из региональных и местных бюджетов за счет федеральных трансфертов – с 2024 года;</a:t>
            </a:r>
          </a:p>
          <a:p>
            <a:pPr algn="just"/>
            <a:r>
              <a:rPr lang="ru-RU" dirty="0"/>
              <a:t>3) иные субсидии из региональных и местных бюджетов - с 2025 года.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420651" y="381528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Основные новации законопроекта</a:t>
            </a:r>
            <a:endParaRPr lang="ru-RU" sz="2400" b="1" dirty="0" smtClean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TextBox 1"/>
          <p:cNvSpPr txBox="1"/>
          <p:nvPr/>
        </p:nvSpPr>
        <p:spPr>
          <a:xfrm>
            <a:off x="372581" y="415999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Единые правила проведения отбора</a:t>
            </a:r>
            <a:endParaRPr lang="ru-RU" sz="2400" b="1" i="1" dirty="0"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/>
          </p:cNvSpPr>
          <p:nvPr/>
        </p:nvSpPr>
        <p:spPr>
          <a:xfrm>
            <a:off x="7943144" y="0"/>
            <a:ext cx="2266950" cy="402314"/>
          </a:xfrm>
          <a:prstGeom prst="rect">
            <a:avLst/>
          </a:prstGeom>
        </p:spPr>
        <p:txBody>
          <a:bodyPr vert="horz" lIns="100753" tIns="50377" rIns="100753" bIns="50377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543" b="1">
                <a:solidFill>
                  <a:schemeClr val="bg1"/>
                </a:solidFill>
              </a:rPr>
              <a:pPr/>
              <a:t>4</a:t>
            </a:fld>
            <a:endParaRPr lang="ru-RU" altLang="ru-RU" sz="1543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9830" y="1033670"/>
            <a:ext cx="9130213" cy="6102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Способы </a:t>
            </a:r>
            <a:r>
              <a:rPr lang="ru-RU" sz="2000" b="1" dirty="0" smtClean="0">
                <a:cs typeface="Times New Roman" panose="02020603050405020304" pitchFamily="18" charset="0"/>
              </a:rPr>
              <a:t>определения получателей </a:t>
            </a:r>
            <a:r>
              <a:rPr lang="ru-RU" sz="2000" dirty="0" smtClean="0">
                <a:cs typeface="Times New Roman" panose="02020603050405020304" pitchFamily="18" charset="0"/>
              </a:rPr>
              <a:t>субсидии: </a:t>
            </a:r>
          </a:p>
          <a:p>
            <a:pPr algn="just"/>
            <a:r>
              <a:rPr lang="ru-RU" sz="2000" dirty="0" smtClean="0">
                <a:cs typeface="Times New Roman" panose="02020603050405020304" pitchFamily="18" charset="0"/>
              </a:rPr>
              <a:t>а) определение </a:t>
            </a:r>
            <a:r>
              <a:rPr lang="ru-RU" sz="2000" b="1" dirty="0" smtClean="0">
                <a:cs typeface="Times New Roman" panose="02020603050405020304" pitchFamily="18" charset="0"/>
              </a:rPr>
              <a:t>конкретного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cs typeface="Times New Roman" panose="02020603050405020304" pitchFamily="18" charset="0"/>
              </a:rPr>
              <a:t>получателя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cs typeface="Times New Roman" panose="02020603050405020304" pitchFamily="18" charset="0"/>
              </a:rPr>
              <a:t>субсидии (без конкурентного отбора)</a:t>
            </a:r>
            <a:endParaRPr lang="ru-RU" sz="2000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cs typeface="Times New Roman" panose="02020603050405020304" pitchFamily="18" charset="0"/>
              </a:rPr>
              <a:t>б</a:t>
            </a:r>
            <a:r>
              <a:rPr lang="ru-RU" sz="2000" dirty="0" smtClean="0">
                <a:cs typeface="Times New Roman" panose="02020603050405020304" pitchFamily="18" charset="0"/>
              </a:rPr>
              <a:t>) по результатам </a:t>
            </a:r>
            <a:r>
              <a:rPr lang="ru-RU" sz="2000" dirty="0" smtClean="0">
                <a:cs typeface="Times New Roman" panose="02020603050405020304" pitchFamily="18" charset="0"/>
              </a:rPr>
              <a:t>конкурентного </a:t>
            </a:r>
            <a:r>
              <a:rPr lang="ru-RU" sz="2000" b="1" dirty="0" smtClean="0">
                <a:cs typeface="Times New Roman" panose="02020603050405020304" pitchFamily="18" charset="0"/>
              </a:rPr>
              <a:t>отбора</a:t>
            </a:r>
            <a:endParaRPr lang="ru-RU" sz="2000" dirty="0"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Формы конкурентного отбора</a:t>
            </a:r>
            <a:endParaRPr lang="ru-RU" sz="2000" b="1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cs typeface="Times New Roman" panose="02020603050405020304" pitchFamily="18" charset="0"/>
              </a:rPr>
              <a:t>конкурс</a:t>
            </a:r>
            <a:r>
              <a:rPr lang="ru-RU" i="1" dirty="0" smtClean="0">
                <a:cs typeface="Times New Roman" panose="02020603050405020304" pitchFamily="18" charset="0"/>
              </a:rPr>
              <a:t> </a:t>
            </a:r>
            <a:r>
              <a:rPr lang="ru-RU" i="1" dirty="0">
                <a:cs typeface="Times New Roman" panose="02020603050405020304" pitchFamily="18" charset="0"/>
              </a:rPr>
              <a:t>- исходя из наилучших условий достижения результатов предоставления субсидии</a:t>
            </a:r>
            <a:endParaRPr lang="ru-RU" i="1" dirty="0" smtClean="0"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1" dirty="0" smtClean="0">
                <a:cs typeface="Times New Roman" panose="02020603050405020304" pitchFamily="18" charset="0"/>
              </a:rPr>
              <a:t>запрос </a:t>
            </a:r>
            <a:r>
              <a:rPr lang="ru-RU" b="1" i="1" dirty="0">
                <a:cs typeface="Times New Roman" panose="02020603050405020304" pitchFamily="18" charset="0"/>
              </a:rPr>
              <a:t>предложений </a:t>
            </a:r>
            <a:r>
              <a:rPr lang="ru-RU" i="1" dirty="0">
                <a:cs typeface="Times New Roman" panose="02020603050405020304" pitchFamily="18" charset="0"/>
              </a:rPr>
              <a:t>- исходя из соответствия участника отбора </a:t>
            </a:r>
            <a:r>
              <a:rPr lang="ru-RU" i="1" dirty="0" smtClean="0">
                <a:cs typeface="Times New Roman" panose="02020603050405020304" pitchFamily="18" charset="0"/>
              </a:rPr>
              <a:t>категориям </a:t>
            </a:r>
            <a:r>
              <a:rPr lang="ru-RU" i="1" dirty="0">
                <a:cs typeface="Times New Roman" panose="02020603050405020304" pitchFamily="18" charset="0"/>
              </a:rPr>
              <a:t>и (или) </a:t>
            </a:r>
            <a:r>
              <a:rPr lang="ru-RU" i="1" dirty="0" smtClean="0">
                <a:cs typeface="Times New Roman" panose="02020603050405020304" pitchFamily="18" charset="0"/>
              </a:rPr>
              <a:t>критериям </a:t>
            </a:r>
            <a:r>
              <a:rPr lang="ru-RU" i="1" dirty="0">
                <a:cs typeface="Times New Roman" panose="02020603050405020304" pitchFamily="18" charset="0"/>
              </a:rPr>
              <a:t>и очередности поступления предложений (заявок) </a:t>
            </a:r>
            <a:endParaRPr lang="ru-RU" i="1" dirty="0" smtClean="0">
              <a:cs typeface="Times New Roman" panose="02020603050405020304" pitchFamily="18" charset="0"/>
            </a:endParaRPr>
          </a:p>
          <a:p>
            <a:pPr algn="just"/>
            <a:endParaRPr lang="ru-RU" i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cs typeface="Times New Roman" panose="02020603050405020304" pitchFamily="18" charset="0"/>
              </a:rPr>
              <a:t>Основание </a:t>
            </a:r>
            <a:r>
              <a:rPr lang="ru-RU" sz="2000" dirty="0" smtClean="0">
                <a:cs typeface="Times New Roman" panose="02020603050405020304" pitchFamily="18" charset="0"/>
              </a:rPr>
              <a:t>для </a:t>
            </a:r>
            <a:r>
              <a:rPr lang="ru-RU" sz="2000" b="1" dirty="0" smtClean="0">
                <a:cs typeface="Times New Roman" panose="02020603050405020304" pitchFamily="18" charset="0"/>
              </a:rPr>
              <a:t>унификации правил проведения отбора</a:t>
            </a:r>
            <a:r>
              <a:rPr lang="ru-RU" sz="2000" dirty="0" smtClean="0">
                <a:cs typeface="Times New Roman" panose="02020603050405020304" pitchFamily="18" charset="0"/>
              </a:rPr>
              <a:t> - требование о проведении отбора получателей субсидии в соответствии с </a:t>
            </a:r>
            <a:r>
              <a:rPr lang="ru-RU" sz="2000" b="1" dirty="0" smtClean="0">
                <a:cs typeface="Times New Roman" panose="02020603050405020304" pitchFamily="18" charset="0"/>
              </a:rPr>
              <a:t>порядком</a:t>
            </a:r>
            <a:r>
              <a:rPr lang="ru-RU" sz="2000" dirty="0" smtClean="0">
                <a:cs typeface="Times New Roman" panose="02020603050405020304" pitchFamily="18" charset="0"/>
              </a:rPr>
              <a:t>, установленным </a:t>
            </a:r>
            <a:r>
              <a:rPr lang="ru-RU" sz="2000" b="1" dirty="0" smtClean="0">
                <a:cs typeface="Times New Roman" panose="02020603050405020304" pitchFamily="18" charset="0"/>
              </a:rPr>
              <a:t>Правительством Российской Федерации, содержащий: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 panose="02020603050405020304" pitchFamily="18" charset="0"/>
              </a:rPr>
              <a:t>I. Общие положения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 panose="02020603050405020304" pitchFamily="18" charset="0"/>
              </a:rPr>
              <a:t>II. Формирование объявления о проведении отбора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 panose="02020603050405020304" pitchFamily="18" charset="0"/>
              </a:rPr>
              <a:t>III. Подача предложений (заявок) на участие в отборе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 panose="02020603050405020304" pitchFamily="18" charset="0"/>
              </a:rPr>
              <a:t>IV. Рассмотрение предложений (заявок) и определение победителей отбора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cs typeface="Times New Roman" panose="02020603050405020304" pitchFamily="18" charset="0"/>
              </a:rPr>
              <a:t>V. Подготовка к подписанию соглашений с победителями отбора</a:t>
            </a:r>
          </a:p>
          <a:p>
            <a:pPr algn="just"/>
            <a:endParaRPr lang="ru-RU" sz="2000" b="1" dirty="0" smtClean="0"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cs typeface="Times New Roman" panose="02020603050405020304" pitchFamily="18" charset="0"/>
              </a:rPr>
              <a:t>Требования </a:t>
            </a:r>
            <a:r>
              <a:rPr lang="ru-RU" sz="2000" b="1" dirty="0">
                <a:cs typeface="Times New Roman" panose="02020603050405020304" pitchFamily="18" charset="0"/>
              </a:rPr>
              <a:t>к сайтам, </a:t>
            </a:r>
            <a:r>
              <a:rPr lang="ru-RU" sz="2000" b="1" dirty="0" smtClean="0">
                <a:cs typeface="Times New Roman" panose="02020603050405020304" pitchFamily="18" charset="0"/>
              </a:rPr>
              <a:t>на которых проводятся отборы, </a:t>
            </a:r>
            <a:r>
              <a:rPr lang="ru-RU" sz="2000" b="1" dirty="0">
                <a:cs typeface="Times New Roman" panose="02020603050405020304" pitchFamily="18" charset="0"/>
              </a:rPr>
              <a:t>устанавливаются Правительством Российской Федерации</a:t>
            </a:r>
            <a:endParaRPr lang="ru-RU" sz="2000" b="1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/>
          </p:cNvSpPr>
          <p:nvPr/>
        </p:nvSpPr>
        <p:spPr>
          <a:xfrm>
            <a:off x="7943144" y="0"/>
            <a:ext cx="2266950" cy="402314"/>
          </a:xfrm>
          <a:prstGeom prst="rect">
            <a:avLst/>
          </a:prstGeom>
        </p:spPr>
        <p:txBody>
          <a:bodyPr vert="horz" lIns="100753" tIns="50377" rIns="100753" bIns="50377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5511AA-970C-4D24-87C0-819CD0553917}" type="slidenum">
              <a:rPr lang="ru-RU" altLang="ru-RU" sz="1543" b="1">
                <a:solidFill>
                  <a:schemeClr val="bg1"/>
                </a:solidFill>
              </a:rPr>
              <a:pPr/>
              <a:t>5</a:t>
            </a:fld>
            <a:endParaRPr lang="ru-RU" altLang="ru-RU" sz="1543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838" y="1257970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/>
              <a:t>Как есть:</a:t>
            </a:r>
            <a:r>
              <a:rPr lang="ru-RU" b="1" dirty="0" smtClean="0"/>
              <a:t> порядок </a:t>
            </a:r>
            <a:r>
              <a:rPr lang="ru-RU" b="1" dirty="0" smtClean="0"/>
              <a:t>предоставления каждой субсидии </a:t>
            </a:r>
            <a:r>
              <a:rPr lang="ru-RU" dirty="0" smtClean="0"/>
              <a:t>юридическим лицам </a:t>
            </a:r>
            <a:r>
              <a:rPr lang="ru-RU" b="1" dirty="0" smtClean="0"/>
              <a:t>устанавливается</a:t>
            </a:r>
            <a:r>
              <a:rPr lang="ru-RU" dirty="0" smtClean="0"/>
              <a:t>:</a:t>
            </a:r>
          </a:p>
          <a:p>
            <a:pPr algn="just"/>
            <a:r>
              <a:rPr lang="ru-RU" b="1" dirty="0" smtClean="0"/>
              <a:t>на федеральном уровне</a:t>
            </a:r>
            <a:r>
              <a:rPr lang="ru-RU" dirty="0" smtClean="0"/>
              <a:t> – нормативными правовыми актами Правительства Российской Федерации;</a:t>
            </a:r>
          </a:p>
          <a:p>
            <a:pPr algn="just"/>
            <a:r>
              <a:rPr lang="ru-RU" b="1" dirty="0" smtClean="0"/>
              <a:t>на региональном уровне </a:t>
            </a:r>
            <a:r>
              <a:rPr lang="ru-RU" dirty="0" smtClean="0"/>
              <a:t>–  нормативными правовыми актами высшего исполнительного органа государственной власти субъекта Российской Федерации или актами уполномоченных им органов государственной власти субъекта Российской Федерации</a:t>
            </a:r>
          </a:p>
          <a:p>
            <a:pPr algn="just"/>
            <a:r>
              <a:rPr lang="ru-RU" b="1" dirty="0" smtClean="0"/>
              <a:t>на местном уровне </a:t>
            </a:r>
            <a:r>
              <a:rPr lang="ru-RU" dirty="0" smtClean="0"/>
              <a:t>-  муниципальными правовыми актами местной администрации или актами уполномоченных ею органов местного самоуправления.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Такие нормативные правовые акты (муниципальные правовые акты) должны соответствовать общим требованиям, установленным Правительством Российской Федерации </a:t>
            </a:r>
            <a:r>
              <a:rPr lang="ru-RU" i="1" dirty="0" smtClean="0"/>
              <a:t>(постановление от 18.09.2020 № </a:t>
            </a:r>
            <a:r>
              <a:rPr lang="ru-RU" i="1" dirty="0" smtClean="0"/>
              <a:t>1492 – Общие требования)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b="1" i="1" dirty="0" smtClean="0"/>
              <a:t>Как предлагается: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унифицировать порядок предоставления субсидий </a:t>
            </a:r>
            <a:r>
              <a:rPr lang="ru-RU" b="1" dirty="0" smtClean="0"/>
              <a:t> -</a:t>
            </a:r>
            <a:r>
              <a:rPr lang="ru-RU" dirty="0" smtClean="0"/>
              <a:t> утверждение </a:t>
            </a:r>
            <a:r>
              <a:rPr lang="ru-RU" b="1" dirty="0" smtClean="0"/>
              <a:t>единых правил предоставления субсидий</a:t>
            </a:r>
            <a:r>
              <a:rPr lang="ru-RU" dirty="0" smtClean="0"/>
              <a:t>, содержащих </a:t>
            </a:r>
            <a:r>
              <a:rPr lang="ru-RU" b="1" dirty="0" smtClean="0"/>
              <a:t>общие</a:t>
            </a:r>
            <a:r>
              <a:rPr lang="ru-RU" dirty="0" smtClean="0"/>
              <a:t> (применимые для всех субсидий)</a:t>
            </a:r>
            <a:r>
              <a:rPr lang="ru-RU" b="1" dirty="0" smtClean="0"/>
              <a:t> положения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Отдельными </a:t>
            </a:r>
            <a:r>
              <a:rPr lang="ru-RU" dirty="0" smtClean="0"/>
              <a:t>правовыми актами (муниципальными правовыми актами) предлагается устанавливать </a:t>
            </a:r>
            <a:r>
              <a:rPr lang="ru-RU" dirty="0" smtClean="0"/>
              <a:t>положения</a:t>
            </a:r>
            <a:r>
              <a:rPr lang="ru-RU" dirty="0" smtClean="0"/>
              <a:t>, определяющие </a:t>
            </a:r>
            <a:r>
              <a:rPr lang="ru-RU" b="1" dirty="0" smtClean="0"/>
              <a:t>отраслевые особенности </a:t>
            </a:r>
            <a:r>
              <a:rPr lang="ru-RU" dirty="0" smtClean="0"/>
              <a:t>предоставления </a:t>
            </a:r>
            <a:r>
              <a:rPr lang="ru-RU" dirty="0" smtClean="0"/>
              <a:t>субсидии без дублирования общих для всех условий 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372581" y="415999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Единые правила предоставления субсидий</a:t>
            </a:r>
            <a:endParaRPr lang="ru-RU" sz="2400" b="1" i="1" dirty="0"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0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601" y="537890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Содержание Единых правил предоставления</a:t>
            </a:r>
            <a:endParaRPr lang="ru-RU" sz="2400" b="1" i="1" dirty="0"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49718034"/>
              </p:ext>
            </p:extLst>
          </p:nvPr>
        </p:nvGraphicFramePr>
        <p:xfrm>
          <a:off x="372581" y="181659"/>
          <a:ext cx="10081120" cy="5683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7135" y="4786362"/>
            <a:ext cx="9721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случае недостаточности Единых требований для установления дополнительных требований принимается правовой акт высшего исполнительного органа о предоставлении субсидии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7135" y="5722466"/>
            <a:ext cx="9670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Пример: В </a:t>
            </a:r>
            <a:r>
              <a:rPr lang="ru-RU" dirty="0"/>
              <a:t>Е</a:t>
            </a:r>
            <a:r>
              <a:rPr lang="ru-RU" dirty="0" smtClean="0"/>
              <a:t>диных требованиях устанавливаются обязательные требования к получателю субсидии, которые могут быть дополнены требованием об отсутствии задолженности по уплате платежей в бюджет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20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830" y="609898"/>
            <a:ext cx="985014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Региональные особенности применения 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Единых правил </a:t>
            </a:r>
            <a:r>
              <a:rPr lang="ru-RU" sz="2400" b="1" dirty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предоставления субсидий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910506"/>
              </p:ext>
            </p:extLst>
          </p:nvPr>
        </p:nvGraphicFramePr>
        <p:xfrm>
          <a:off x="227782" y="1834034"/>
          <a:ext cx="10067925" cy="545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3" imgW="9633315" imgH="5222118" progId="Word.Document.12">
                  <p:embed/>
                </p:oleObj>
              </mc:Choice>
              <mc:Fallback>
                <p:oleObj name="Документ" r:id="rId3" imgW="9633315" imgH="52221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782" y="1834034"/>
                        <a:ext cx="10067925" cy="5456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237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9830" y="609898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Требования к унификации результатов при предоставлении субсидий</a:t>
            </a:r>
            <a:endParaRPr lang="ru-RU" sz="2400" b="1" dirty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3806" y="1473994"/>
            <a:ext cx="9721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Результаты предоставления субсидии должны быть </a:t>
            </a:r>
            <a:r>
              <a:rPr lang="ru-RU" b="1" dirty="0"/>
              <a:t>конкретными, </a:t>
            </a:r>
            <a:r>
              <a:rPr lang="ru-RU" b="1" dirty="0" smtClean="0"/>
              <a:t>измеримыми</a:t>
            </a:r>
            <a:r>
              <a:rPr lang="ru-RU" b="1" dirty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и </a:t>
            </a:r>
            <a:r>
              <a:rPr lang="ru-RU" dirty="0" smtClean="0">
                <a:solidFill>
                  <a:prstClr val="black"/>
                </a:solidFill>
              </a:rPr>
              <a:t>соответствовать </a:t>
            </a:r>
            <a:r>
              <a:rPr lang="ru-RU" b="1" dirty="0" smtClean="0">
                <a:solidFill>
                  <a:prstClr val="black"/>
                </a:solidFill>
              </a:rPr>
              <a:t>типам </a:t>
            </a:r>
            <a:r>
              <a:rPr lang="ru-RU" b="1" dirty="0">
                <a:solidFill>
                  <a:prstClr val="black"/>
                </a:solidFill>
              </a:rPr>
              <a:t>результатов </a:t>
            </a:r>
            <a:r>
              <a:rPr lang="ru-RU" dirty="0">
                <a:solidFill>
                  <a:prstClr val="black"/>
                </a:solidFill>
              </a:rPr>
              <a:t>предоставления субсидии</a:t>
            </a:r>
            <a:endParaRPr lang="ru-RU" dirty="0"/>
          </a:p>
          <a:p>
            <a:r>
              <a:rPr lang="ru-RU" dirty="0" smtClean="0"/>
              <a:t>(</a:t>
            </a:r>
            <a:r>
              <a:rPr lang="ru-RU" dirty="0" err="1" smtClean="0"/>
              <a:t>пп</a:t>
            </a:r>
            <a:r>
              <a:rPr lang="ru-RU" dirty="0" smtClean="0"/>
              <a:t> «м» п. 5 Общих требований)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8464" y="2799755"/>
            <a:ext cx="9644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Таблица соотношения </a:t>
            </a:r>
            <a:r>
              <a:rPr lang="ru-RU" b="1" dirty="0" smtClean="0"/>
              <a:t>типов субсидий, результатов</a:t>
            </a:r>
            <a:r>
              <a:rPr lang="ru-RU" dirty="0" smtClean="0"/>
              <a:t> предоставления субсидий, </a:t>
            </a:r>
            <a:r>
              <a:rPr lang="ru-RU" b="1" dirty="0" smtClean="0"/>
              <a:t>контрольных точек</a:t>
            </a:r>
          </a:p>
          <a:p>
            <a:pPr algn="just"/>
            <a:r>
              <a:rPr lang="ru-RU" dirty="0" smtClean="0"/>
              <a:t>(приказ </a:t>
            </a:r>
            <a:r>
              <a:rPr lang="ru-RU" dirty="0"/>
              <a:t>Минфина России от 29.09.2021 N 138н</a:t>
            </a:r>
          </a:p>
          <a:p>
            <a:pPr algn="just"/>
            <a:r>
              <a:rPr lang="ru-RU" dirty="0" smtClean="0"/>
              <a:t>«Об утверждении Порядка проведения мониторинга достижения результатов предоставления субсидий, в том числе грантов в форме субсидий, юридическим лицам, индивидуальным предпринимателям, физическим лицам - производителям товаров, работ, услуг»)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6153" y="4714354"/>
            <a:ext cx="92890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Преимущества унификации результатов:</a:t>
            </a:r>
          </a:p>
          <a:p>
            <a:r>
              <a:rPr lang="ru-RU" dirty="0" smtClean="0"/>
              <a:t>а) Описание того, что требуется от получателя субсидии, исходя из единого методологического подхода</a:t>
            </a:r>
          </a:p>
          <a:p>
            <a:r>
              <a:rPr lang="ru-RU" dirty="0"/>
              <a:t>б</a:t>
            </a:r>
            <a:r>
              <a:rPr lang="ru-RU" dirty="0" smtClean="0"/>
              <a:t>) Единая методология взаимосвязи с целями и задачами программах документов (госпрограммы, проекты)</a:t>
            </a:r>
          </a:p>
          <a:p>
            <a:r>
              <a:rPr lang="ru-RU" dirty="0" smtClean="0"/>
              <a:t>в) Формирование системы мониторинга, обеспечивающей достижение результата, не только исходя из данных о кассовых расходах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6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379" y="393874"/>
            <a:ext cx="98501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ctr" defTabSz="913818">
              <a:defRPr sz="2600" i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6909" defTabSz="913818"/>
            <a:lvl3pPr marL="913818" defTabSz="913818"/>
            <a:lvl4pPr marL="1370722" defTabSz="913818"/>
            <a:lvl5pPr marL="1827630" defTabSz="913818"/>
            <a:lvl6pPr marL="2284531" defTabSz="913818"/>
            <a:lvl7pPr marL="2741446" defTabSz="913818"/>
            <a:lvl8pPr marL="3198350" defTabSz="913818"/>
            <a:lvl9pPr marL="3655260" defTabSz="913818"/>
          </a:lstStyle>
          <a:p>
            <a:r>
              <a:rPr lang="ru-RU" sz="2400" b="1" dirty="0" smtClean="0">
                <a:solidFill>
                  <a:srgbClr val="002060"/>
                </a:solidFill>
                <a:effectLst/>
                <a:cs typeface="Times New Roman" panose="02020603050405020304" pitchFamily="18" charset="0"/>
              </a:rPr>
              <a:t>Единые антикризисные меры при предоставлении субсидий</a:t>
            </a:r>
            <a:endParaRPr lang="ru-RU" sz="2400" b="1" dirty="0">
              <a:solidFill>
                <a:srgbClr val="002060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79" y="861381"/>
            <a:ext cx="92890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Сокращен до 10 календарных дней </a:t>
            </a:r>
            <a:r>
              <a:rPr lang="ru-RU" dirty="0" smtClean="0"/>
              <a:t>срок начала рассмотрения предложений (заявок) после публикации информации об отборе</a:t>
            </a:r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dirty="0" smtClean="0"/>
              <a:t>К </a:t>
            </a:r>
            <a:r>
              <a:rPr lang="ru-RU" b="1" dirty="0" smtClean="0"/>
              <a:t>отбору допускаются </a:t>
            </a:r>
            <a:r>
              <a:rPr lang="ru-RU" dirty="0" smtClean="0"/>
              <a:t>участники, имеющие задолженность по </a:t>
            </a:r>
            <a:r>
              <a:rPr lang="ru-RU" dirty="0"/>
              <a:t>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сборах, </a:t>
            </a:r>
            <a:r>
              <a:rPr lang="ru-RU" b="1" dirty="0"/>
              <a:t>не превышающая 300 тыс</a:t>
            </a:r>
            <a:r>
              <a:rPr lang="ru-RU" dirty="0"/>
              <a:t>. рублей;</a:t>
            </a:r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Не допускаются </a:t>
            </a:r>
            <a:r>
              <a:rPr lang="ru-RU" dirty="0" smtClean="0"/>
              <a:t>к отборам участники, расторгнувшие договоры (контракты) в связи с введенными недружественными государствами  политическими </a:t>
            </a:r>
            <a:r>
              <a:rPr lang="ru-RU" dirty="0"/>
              <a:t>или </a:t>
            </a:r>
            <a:r>
              <a:rPr lang="ru-RU" dirty="0" smtClean="0"/>
              <a:t>экономическими санкциями </a:t>
            </a:r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Возможность продления соглашений </a:t>
            </a:r>
            <a:r>
              <a:rPr lang="ru-RU" dirty="0" smtClean="0"/>
              <a:t>о предоставлении субсидий при наличии у ГРБС лимитов бюджетных обязательств (если предусмотрено предоставление средств) в </a:t>
            </a:r>
            <a:r>
              <a:rPr lang="ru-RU" dirty="0"/>
              <a:t>части продления сроков достижения результатов предоставления субсидии (но не более чем на 24 месяца</a:t>
            </a:r>
            <a:r>
              <a:rPr lang="ru-RU" dirty="0" smtClean="0"/>
              <a:t>).</a:t>
            </a:r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Возможность уменьшения значения результата </a:t>
            </a:r>
            <a:r>
              <a:rPr lang="ru-RU" dirty="0" smtClean="0"/>
              <a:t>предоставления субсидии по решению ГРБС в </a:t>
            </a:r>
            <a:r>
              <a:rPr lang="ru-RU" dirty="0"/>
              <a:t>случае невозможности достижения результата предоставления субсидии без изменения размера </a:t>
            </a:r>
            <a:r>
              <a:rPr lang="ru-RU" dirty="0" smtClean="0"/>
              <a:t>субсидии</a:t>
            </a:r>
            <a:endParaRPr lang="ru-RU" dirty="0"/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Снижение требований о </a:t>
            </a:r>
            <a:r>
              <a:rPr lang="ru-RU" b="1" dirty="0" err="1" smtClean="0"/>
              <a:t>софинансировании</a:t>
            </a:r>
            <a:r>
              <a:rPr lang="ru-RU" b="1" dirty="0" smtClean="0"/>
              <a:t> </a:t>
            </a:r>
            <a:r>
              <a:rPr lang="ru-RU" dirty="0" smtClean="0"/>
              <a:t>для субсидий на </a:t>
            </a:r>
            <a:r>
              <a:rPr lang="ru-RU" dirty="0"/>
              <a:t>проведение научно-исследовательских, опытно-конструкторских и (или) технологических работ гражданского назначения </a:t>
            </a:r>
            <a:r>
              <a:rPr lang="ru-RU" b="1" dirty="0" smtClean="0"/>
              <a:t>с 50 до 30 </a:t>
            </a:r>
            <a:r>
              <a:rPr lang="ru-RU" b="1" dirty="0"/>
              <a:t>процентов </a:t>
            </a:r>
            <a:r>
              <a:rPr lang="ru-RU" dirty="0"/>
              <a:t>общей стоимости работ</a:t>
            </a:r>
          </a:p>
          <a:p>
            <a:pPr marL="285750" indent="-285750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b="1" dirty="0" smtClean="0"/>
              <a:t>Неприменение </a:t>
            </a:r>
            <a:r>
              <a:rPr lang="ru-RU" b="1" dirty="0"/>
              <a:t>штрафных </a:t>
            </a:r>
            <a:r>
              <a:rPr lang="ru-RU" b="1" dirty="0" smtClean="0"/>
              <a:t>санкций </a:t>
            </a:r>
            <a:r>
              <a:rPr lang="ru-RU" i="1" dirty="0" smtClean="0"/>
              <a:t>(реализуется через условия соглашения)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400891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883</Words>
  <Application>Microsoft Office PowerPoint</Application>
  <PresentationFormat>Произвольный</PresentationFormat>
  <Paragraphs>83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Calibri</vt:lpstr>
      <vt:lpstr>Times New Roman</vt:lpstr>
      <vt:lpstr>Theme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ContainerAdministrator</dc:creator>
  <cp:lastModifiedBy>СЕРГЕЕВА ВЕРОНИКА АЛЕКСАНДРОВНА</cp:lastModifiedBy>
  <cp:revision>91</cp:revision>
  <dcterms:modified xsi:type="dcterms:W3CDTF">2022-04-20T17:30:20Z</dcterms:modified>
</cp:coreProperties>
</file>