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74" r:id="rId5"/>
    <p:sldId id="260" r:id="rId6"/>
    <p:sldId id="261" r:id="rId7"/>
    <p:sldId id="265" r:id="rId8"/>
    <p:sldId id="271" r:id="rId9"/>
    <p:sldId id="268" r:id="rId10"/>
    <p:sldId id="270" r:id="rId11"/>
    <p:sldId id="272" r:id="rId12"/>
    <p:sldId id="273" r:id="rId13"/>
    <p:sldId id="267" r:id="rId1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5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6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0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8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47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5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7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0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35ED-E11B-451A-80D4-3CFADAAAA77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D2651-98CF-4F76-885C-74E4116C9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6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Основы государственного управления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1927" y="4574106"/>
            <a:ext cx="9144000" cy="1655762"/>
          </a:xfrm>
        </p:spPr>
        <p:txBody>
          <a:bodyPr/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Демидов А.Ю. – заместитель руководителя </a:t>
            </a:r>
          </a:p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Казначейства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3620070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Отдельные направления совершенствования государственной службы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1664"/>
            <a:ext cx="10579442" cy="454728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ПЕРЕЧНЯ ДОЛЖНОСТЕЙ ГОСУДАРСТВЕННОЙ (МУНИЦИПАЛЬНОЙ) ГРАЖДАНСКОЙ СЛУЖБЫ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ОПТИМИЗАЦИЯ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ПЕРЕЧНЯ ДОЛЖНОСТЕЙ ГОСУДАРСТВЕННОЙ (МУНИЦИПАЛЬНОЙ) ГРАЖДАНСКОЙ СЛУЖБЫ (ГГ(М)С – ОТ ЗАМЕСТИТЕЛЯ НАЧАЛЬНИКА ОТДЕЛА ДО РУКОВОДИТЕЛЯ ФОИВ, РОИВ, ОМС)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СОЗДАНИЕ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ЦИФРОВОГО ДВОЙНИКА ГОСУДАРСТВЕННОГО (МУНИЦИПАЛЬНОГО) СЛУЖАЩЕГО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ПРЕСТИЖА ГГ(М)С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ФОРМЕННОЙ ОДЕЖДЫ ДЛЯ ГГ(М)С И ОПРЕДЕЛЕНИЕ ОБЯЗАТЕЛЬНЫХ ПРАВИЛ ЕЁ НОШЕНИЯ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 ПЕРЕНОС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ВСЕХ ЦЕНТРАЛЬНЫХ ОРГАНОВ ВЛАСТИ В НОВЫЙ АДМИНИСТРАТИВНО-ПРАВИТЕЛЬСТВЕННЫЙ ЦЕНТР – «МОСКВА 2.0» (НОВЫЙ ГОРОД В ГЕОГРАФИЧЕСКОМ ЦЕНТРЕ РОССИИ)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4907" y="996773"/>
            <a:ext cx="2669060" cy="370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Премьер-министр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8885" y="1569629"/>
            <a:ext cx="2356022" cy="382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Вице – премьер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3967" y="1569630"/>
            <a:ext cx="2356022" cy="382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Вице – премьер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5609" y="1985317"/>
            <a:ext cx="19276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 «ГОСПЛАН – 2.0»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6978" y="2652583"/>
            <a:ext cx="45308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Министерство юстиции – объединенная ЮС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3275" y="3323283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Министерство Б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4764" y="3323630"/>
            <a:ext cx="1841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Министерство 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77665" y="3319174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Министерство 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4764" y="3810011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Служба 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3275" y="3810011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Служба Б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77665" y="3822383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Служба 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04764" y="4296392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Агентство 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93275" y="4307023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Агентство Б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85902" y="4307394"/>
            <a:ext cx="1812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Агентство 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3912" y="5064577"/>
            <a:ext cx="9605320" cy="14219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/>
              <a:t>Управление делами правительства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общая система документооборота; централизованная бухгалтерия; централизованное обеспечение (материально-техническое, транспортное, размещение, связь и т.п.) деятельности министерств, служб и агентств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 rot="5400000" flipH="1">
            <a:off x="5782036" y="1940626"/>
            <a:ext cx="232510" cy="5947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 rot="16200000">
            <a:off x="5679651" y="241982"/>
            <a:ext cx="200449" cy="5838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>
            <a:stCxn id="4" idx="2"/>
            <a:endCxn id="7" idx="0"/>
          </p:cNvCxnSpPr>
          <p:nvPr/>
        </p:nvCxnSpPr>
        <p:spPr>
          <a:xfrm>
            <a:off x="5799437" y="1367475"/>
            <a:ext cx="0" cy="617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1"/>
            <a:endCxn id="5" idx="0"/>
          </p:cNvCxnSpPr>
          <p:nvPr/>
        </p:nvCxnSpPr>
        <p:spPr>
          <a:xfrm flipH="1">
            <a:off x="3286896" y="1182124"/>
            <a:ext cx="1178011" cy="38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3"/>
            <a:endCxn id="6" idx="0"/>
          </p:cNvCxnSpPr>
          <p:nvPr/>
        </p:nvCxnSpPr>
        <p:spPr>
          <a:xfrm>
            <a:off x="7133967" y="1182124"/>
            <a:ext cx="1178011" cy="38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2"/>
            <a:endCxn id="10" idx="0"/>
          </p:cNvCxnSpPr>
          <p:nvPr/>
        </p:nvCxnSpPr>
        <p:spPr>
          <a:xfrm flipH="1">
            <a:off x="3025344" y="1951668"/>
            <a:ext cx="261552" cy="1371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11" idx="0"/>
          </p:cNvCxnSpPr>
          <p:nvPr/>
        </p:nvCxnSpPr>
        <p:spPr>
          <a:xfrm>
            <a:off x="8311978" y="1951669"/>
            <a:ext cx="271849" cy="136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1"/>
          <p:cNvSpPr txBox="1">
            <a:spLocks/>
          </p:cNvSpPr>
          <p:nvPr/>
        </p:nvSpPr>
        <p:spPr>
          <a:xfrm>
            <a:off x="2246875" y="365126"/>
            <a:ext cx="7053649" cy="4411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Объединенное правительство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46423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350" y="365125"/>
            <a:ext cx="10406449" cy="5410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Цифровой образ органа исполнительной власти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968" y="1754660"/>
            <a:ext cx="3091248" cy="32868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Функциональный образ</a:t>
            </a:r>
          </a:p>
          <a:p>
            <a:pPr marL="0" indent="0" algn="ctr">
              <a:buNone/>
            </a:pPr>
            <a:endParaRPr 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Властные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Властные полномочия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75438" y="1771135"/>
            <a:ext cx="2858530" cy="32704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Ресурсный образ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Финансовые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Человеческие</a:t>
            </a:r>
          </a:p>
          <a:p>
            <a:pPr marL="0" indent="0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04438" y="1771136"/>
            <a:ext cx="3103605" cy="33775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Имущественный образ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  Здания и сооружения</a:t>
            </a:r>
          </a:p>
        </p:txBody>
      </p:sp>
    </p:spTree>
    <p:extLst>
      <p:ext uri="{BB962C8B-B14F-4D97-AF65-F5344CB8AC3E}">
        <p14:creationId xmlns:p14="http://schemas.microsoft.com/office/powerpoint/2010/main" val="362857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ademidov@roskazna.ru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02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167" y="1202723"/>
            <a:ext cx="10717427" cy="504979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Научные подходы к государственному управлению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Субъекты, объекты и основные принципы государственного управления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Цели государственного управления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видов государственного управления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Функции государственного управления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Будущее человечества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Отдельные направления совершенствования государственного управления 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Отдельные направления совершенствования государственной службы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Объединенное правительство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Цифровой образ органа исполнительной власти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0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9156" y="521645"/>
            <a:ext cx="10274643" cy="5327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Научные подходы к государственному управлению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7838" y="1383957"/>
            <a:ext cx="11038703" cy="495917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целенаправленное воздействие субъекта управления на объект управления в целях приведения объекта управления в заданное состояние</a:t>
            </a:r>
          </a:p>
          <a:p>
            <a:pPr algn="just">
              <a:lnSpc>
                <a:spcPct val="12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управление в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«широком смысле»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этого термина представляет собой деятельность всего государственного аппарата по управлению обороной, безопасностью, соответствующими сферами общественных отношений и секторами экономики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управление в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«узком смысле»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деятельность руководства соответствующего органа исполнительной власти по управлению деятельностью этого органа для решения вопросов, входящих в его компетенцию на основе принципов эффективности и результативности</a:t>
            </a:r>
          </a:p>
          <a:p>
            <a:pPr algn="just">
              <a:lnSpc>
                <a:spcPct val="12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служба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 профессиональная деятельность в аппарате государственного управления по обеспечению исполнения полномочий государственных (муниципальных)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248582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885" y="2183032"/>
            <a:ext cx="543697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СУБЪЕКТЫ: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государственный  аппарат;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- ФОИВ; РОИВ; ОМСУ;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- лица, замещающие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государственные должности;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- гражданские служащие 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ОБЪЕКТЫ: 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граждане;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- общество и социальные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объединения;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- бизнес;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- процессы;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- инциденты 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21859" y="2199505"/>
            <a:ext cx="565939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ПРАВОВОЙ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осуществляется на основании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принципа верховенства права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осуществляется в целях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выполнения воли народа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УПРАВЛЕНЧЕСКИЙ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осуществляется для    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достижения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запланированного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результата</a:t>
            </a:r>
          </a:p>
          <a:p>
            <a:r>
              <a:rPr lang="ru-RU" sz="20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686" y="313038"/>
            <a:ext cx="10404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Субъекты, объекты и основные принципы государственного управления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073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Цели государственного 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405" y="988542"/>
            <a:ext cx="10612395" cy="551935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>
              <a:lnSpc>
                <a:spcPct val="12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ОБЕСПЕЧИТЕЛЬНЫЕ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обеспечение законности, правопорядка, прав и свобод человека и гражданина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 - ЭКОНОМИЧЕСКИЕ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регулирование социальных и экономических отношений для обеспечения социальной стабильности, экономической устойчивости и развития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ПОЛИТИЧЕСКИЕ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вовлечение в процесс обеспечения социальной стабильности, экономической устойчивости и развития страны всех политических структур, объединений и граждан государства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 - ПРАВОВЫЕ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совершенствование социального, правового государства</a:t>
            </a:r>
          </a:p>
          <a:p>
            <a:pPr>
              <a:lnSpc>
                <a:spcPct val="12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обеспечение граждан страны и государственный аппарат достоверной информацией о ходе и результатах государственного управления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95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видов государственного управления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345" y="1416908"/>
            <a:ext cx="10305535" cy="3451653"/>
          </a:xfrm>
        </p:spPr>
        <p:txBody>
          <a:bodyPr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УРОВНЯМ ПУБЛИЧНОЙ ВЛАСТИ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федеральное и региональное (государственное управление); местное самоуправление (муниципальное управление)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ФОРМЕ ВОЗДЕЙСТВИЯ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административное; экономическое; координационное; субординационное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ОБЪЕКТУ УПРАВЛЕНИЯ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территориальное; отраслевое</a:t>
            </a: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СРОКАМ ПЛАНИРОВАНИЯ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стратегическое (более 10 лет); долгосрочное (от 5 до 10 лет); среднесрочное (от 1 до 5 лет);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крактосрочное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(1 год)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89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162" y="365126"/>
            <a:ext cx="10447638" cy="681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Функции государственного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832" y="1351005"/>
            <a:ext cx="10562968" cy="4825958"/>
          </a:xfrm>
        </p:spPr>
        <p:txBody>
          <a:bodyPr>
            <a:normAutofit/>
          </a:bodyPr>
          <a:lstStyle/>
          <a:p>
            <a:r>
              <a:rPr lang="ru-RU" dirty="0" err="1"/>
              <a:t>Стратегирование</a:t>
            </a:r>
            <a:r>
              <a:rPr lang="ru-RU" dirty="0"/>
              <a:t> </a:t>
            </a:r>
          </a:p>
          <a:p>
            <a:r>
              <a:rPr lang="ru-RU" dirty="0"/>
              <a:t>Планирование</a:t>
            </a:r>
          </a:p>
          <a:p>
            <a:r>
              <a:rPr lang="ru-RU" dirty="0"/>
              <a:t>Организация </a:t>
            </a:r>
          </a:p>
          <a:p>
            <a:r>
              <a:rPr lang="ru-RU" dirty="0"/>
              <a:t>Мотивация и государственная служба</a:t>
            </a:r>
          </a:p>
          <a:p>
            <a:r>
              <a:rPr lang="ru-RU" dirty="0"/>
              <a:t>Учет и составление отчетности</a:t>
            </a:r>
          </a:p>
          <a:p>
            <a:r>
              <a:rPr lang="ru-RU" dirty="0"/>
              <a:t>Мониторинг</a:t>
            </a:r>
          </a:p>
          <a:p>
            <a:r>
              <a:rPr lang="ru-RU" dirty="0"/>
              <a:t>Контроль</a:t>
            </a:r>
          </a:p>
          <a:p>
            <a:r>
              <a:rPr lang="ru-RU" dirty="0"/>
              <a:t>Аудит </a:t>
            </a:r>
          </a:p>
          <a:p>
            <a:r>
              <a:rPr lang="ru-RU" dirty="0"/>
              <a:t>Корректировка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56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141" y="164756"/>
            <a:ext cx="11895437" cy="193082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Будущее человечества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Элементы четвёртой промышленной революции основываются на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искусственном интеллекте, 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физических системах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т.п.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97010" y="3464969"/>
            <a:ext cx="4730578" cy="26063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Элементы физического блока: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беспилотные транспортные средства;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- 3D-печать;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передовая робототехника;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новые материалы</a:t>
            </a:r>
            <a:endParaRPr lang="ru-RU" sz="19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43135" y="2616461"/>
            <a:ext cx="5051854" cy="312531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Элементы цифрового блока: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большие данные;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блокчейн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интернет вещей;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виртуальная и дополненная реальность;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- 3D-печать и т.д.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7922" y="2199506"/>
            <a:ext cx="5544065" cy="108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Отдельные элементы биологического блока: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генетическое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секвенирование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синтетическая биология</a:t>
            </a:r>
          </a:p>
        </p:txBody>
      </p:sp>
    </p:spTree>
    <p:extLst>
      <p:ext uri="{BB962C8B-B14F-4D97-AF65-F5344CB8AC3E}">
        <p14:creationId xmlns:p14="http://schemas.microsoft.com/office/powerpoint/2010/main" val="290248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685" y="123568"/>
            <a:ext cx="10758617" cy="107091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 Отдельные направления совершенствования государственного управления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265" y="1367484"/>
            <a:ext cx="10915135" cy="51486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ЧЕТКОГО ПЕРИМЕТРА ГОСУДАРСТВЕННОГО УПРАВЛЕНИЯ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ПРИОРИТЕТОВ ГОСУДАРСТВЕННОГО УПРАВЛЕНИЯ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ПЕРЕХОД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 СОЗДАНИЮ «ЧИСТОГО» ОРГАНА ВЛАСТИ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ЦИФРОВЫХ ОБРАЗОВ ФОИВ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ПРИСУТСТВИЕ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 АКТИВНАЯ РАБОТА В СОЦИАЛЬНЫХ СЕТЯХ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ПЕРЕХОД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К ОБЪЕДИНЕННОМУ ПРАВИТЕЛЬСТВУ НА ЕДИНОЙ ЦИФРОВОЙ ПЛАТФОРМЕ, ВКЛЮЧАЮЩЕГО: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«ГОСПЛАН 2.0»;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ОБЩУЮ СИСТЕМУ ДОКУМЕНТООБОРОТА;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ОБЪЕДИНЕННУЮ ЮРИДИЧЕСКУЮ СЛУЖБУ;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БУХГАЛТЕРСКУЮ СЛУЖБУ;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ОБЕСПЕЧИВАЮЩУЮ И ДР. СЛУЖБЫ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49447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804</Words>
  <Application>Microsoft Office PowerPoint</Application>
  <PresentationFormat>Широкоэкранный</PresentationFormat>
  <Paragraphs>140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Основы государственного управления </vt:lpstr>
      <vt:lpstr>СОДЕРЖАНИЕ</vt:lpstr>
      <vt:lpstr>Научные подходы к государственному управлению</vt:lpstr>
      <vt:lpstr>Презентация PowerPoint</vt:lpstr>
      <vt:lpstr>Цели государственного управления</vt:lpstr>
      <vt:lpstr>Классификация видов государственного управления</vt:lpstr>
      <vt:lpstr>Функции государственного управления</vt:lpstr>
      <vt:lpstr> Будущее человечества   Элементы четвёртой промышленной революции основываются на искусственном интеллекте,  кибер-физических системах и т.п. </vt:lpstr>
      <vt:lpstr>   Отдельные направления совершенствования государственного управления </vt:lpstr>
      <vt:lpstr> Отдельные направления совершенствования государственной службы</vt:lpstr>
      <vt:lpstr>Презентация PowerPoint</vt:lpstr>
      <vt:lpstr>Цифровой образ органа исполнительной власти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 государственного и муниципального управления</dc:title>
  <dc:creator>Демидов Александр Юрьевич</dc:creator>
  <cp:lastModifiedBy>Гуревич Екатерина Ильинична</cp:lastModifiedBy>
  <cp:revision>47</cp:revision>
  <cp:lastPrinted>2022-04-18T13:06:03Z</cp:lastPrinted>
  <dcterms:created xsi:type="dcterms:W3CDTF">2022-04-14T11:57:54Z</dcterms:created>
  <dcterms:modified xsi:type="dcterms:W3CDTF">2022-04-20T16:56:55Z</dcterms:modified>
</cp:coreProperties>
</file>