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  <p:sldMasterId id="2147483804" r:id="rId2"/>
    <p:sldMasterId id="2147483816" r:id="rId3"/>
    <p:sldMasterId id="2147483828" r:id="rId4"/>
    <p:sldMasterId id="2147483840" r:id="rId5"/>
  </p:sldMasterIdLst>
  <p:notesMasterIdLst>
    <p:notesMasterId r:id="rId20"/>
  </p:notesMasterIdLst>
  <p:sldIdLst>
    <p:sldId id="416" r:id="rId6"/>
    <p:sldId id="479" r:id="rId7"/>
    <p:sldId id="475" r:id="rId8"/>
    <p:sldId id="476" r:id="rId9"/>
    <p:sldId id="472" r:id="rId10"/>
    <p:sldId id="477" r:id="rId11"/>
    <p:sldId id="457" r:id="rId12"/>
    <p:sldId id="474" r:id="rId13"/>
    <p:sldId id="478" r:id="rId14"/>
    <p:sldId id="460" r:id="rId15"/>
    <p:sldId id="462" r:id="rId16"/>
    <p:sldId id="461" r:id="rId17"/>
    <p:sldId id="463" r:id="rId18"/>
    <p:sldId id="456" r:id="rId19"/>
  </p:sldIdLst>
  <p:sldSz cx="12190413" cy="6859588"/>
  <p:notesSz cx="6735763" cy="9866313"/>
  <p:defaultTextStyle>
    <a:defPPr>
      <a:defRPr lang="ru-RU"/>
    </a:defPPr>
    <a:lvl1pPr marL="0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891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810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716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621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542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430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320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211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85723"/>
    <a:srgbClr val="DCE6F2"/>
    <a:srgbClr val="4F6228"/>
    <a:srgbClr val="FF6600"/>
    <a:srgbClr val="F2DCDB"/>
    <a:srgbClr val="C6D9F1"/>
    <a:srgbClr val="D7E4BD"/>
    <a:srgbClr val="E6B9B8"/>
    <a:srgbClr val="335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97712" autoAdjust="0"/>
  </p:normalViewPr>
  <p:slideViewPr>
    <p:cSldViewPr>
      <p:cViewPr varScale="1">
        <p:scale>
          <a:sx n="114" d="100"/>
          <a:sy n="114" d="100"/>
        </p:scale>
        <p:origin x="-276" y="-10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191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29" cy="493316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29" cy="493316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r">
              <a:defRPr sz="1200"/>
            </a:lvl1pPr>
          </a:lstStyle>
          <a:p>
            <a:fld id="{6E2904CE-BCFB-4EEB-A143-8E7A41E0A3C6}" type="datetimeFigureOut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52" tIns="45176" rIns="90352" bIns="4517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5"/>
            <a:ext cx="5388610" cy="4439841"/>
          </a:xfrm>
          <a:prstGeom prst="rect">
            <a:avLst/>
          </a:prstGeom>
        </p:spPr>
        <p:txBody>
          <a:bodyPr vert="horz" lIns="90352" tIns="45176" rIns="90352" bIns="4517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1286"/>
            <a:ext cx="2918829" cy="493316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8" y="9371286"/>
            <a:ext cx="2918829" cy="493316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r">
              <a:defRPr sz="1200"/>
            </a:lvl1pPr>
          </a:lstStyle>
          <a:p>
            <a:fld id="{9972D31F-08E5-4D0F-90A3-A436ABBFFFE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15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91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10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16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21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542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430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320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211" algn="l" defTabSz="9138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A75B9-7E8E-4BBE-AA33-F34577D512D0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6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A75B9-7E8E-4BBE-AA33-F34577D512D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6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337" y="2130975"/>
            <a:ext cx="10361851" cy="14703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618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3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5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9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3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0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31E9-6B2D-4F4A-ADF5-0AA349239A66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60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D863-F795-4966-9FB6-E274C3799C0C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94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9" y="274757"/>
            <a:ext cx="3655008" cy="58544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757"/>
            <a:ext cx="10768198" cy="58544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7408-952D-4A52-AE7B-174BF4009BB6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38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96BC1A-2C40-469C-9137-BA154DE3D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802" y="1122674"/>
            <a:ext cx="9142810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26A1111-EAB0-4E0E-976C-18665A975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802" y="3602907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91" indent="0" algn="ctr">
              <a:buNone/>
              <a:defRPr sz="2000"/>
            </a:lvl2pPr>
            <a:lvl3pPr marL="913810" indent="0" algn="ctr">
              <a:buNone/>
              <a:defRPr sz="1900"/>
            </a:lvl3pPr>
            <a:lvl4pPr marL="1370716" indent="0" algn="ctr">
              <a:buNone/>
              <a:defRPr sz="1600"/>
            </a:lvl4pPr>
            <a:lvl5pPr marL="1827621" indent="0" algn="ctr">
              <a:buNone/>
              <a:defRPr sz="1600"/>
            </a:lvl5pPr>
            <a:lvl6pPr marL="2284542" indent="0" algn="ctr">
              <a:buNone/>
              <a:defRPr sz="1600"/>
            </a:lvl6pPr>
            <a:lvl7pPr marL="2741430" indent="0" algn="ctr">
              <a:buNone/>
              <a:defRPr sz="1600"/>
            </a:lvl7pPr>
            <a:lvl8pPr marL="3198320" indent="0" algn="ctr">
              <a:buNone/>
              <a:defRPr sz="1600"/>
            </a:lvl8pPr>
            <a:lvl9pPr marL="365521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A4AE6C-3641-4CF8-A1FD-345EE3BA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9887-3EAC-4A45-8C03-83D55657819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A38831-9B53-4955-A754-F31174B8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DFFDC0-995C-407B-9DDA-9082F5C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38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64757C-C833-465A-889C-C8ADB34F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252721-A64E-4019-9ECD-D83C36D7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5566FB-63D0-4732-91E6-C90CE4D1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BACD-CF2B-485E-9E6C-F0BC588B2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20DB8F-1561-4265-B469-A4899A8C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761CED-2ABF-4A60-8B9F-B2B33B02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95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BB2039-6852-40D1-A6F7-59264F0F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93" y="1710135"/>
            <a:ext cx="10514231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96E72E-743B-4269-A3B8-E751C42A8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93" y="4590525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8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820861-66D4-4D67-9495-FED61961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84DC-5D71-4100-A2BB-150E90F55B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85953E-E277-4ACC-9386-BA46B9D6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A6331A-13C3-4B48-820B-1365D34A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1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8A9376-307B-4E40-B84B-3DDF25FF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17E274-62F8-43DD-9255-8B2B534C1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8A3565-F7F7-4086-BA94-F1C747109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E6DA52-861A-475F-AFD3-57B2562D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7C43-D476-41E6-9C92-768162A849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EE0D870-D726-484C-86DD-C61EF1F1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E1DCD7-8132-427B-8C40-6DCD4CB1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04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532894-4781-4C48-8792-1D8CA568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32" y="365210"/>
            <a:ext cx="10514231" cy="132587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7408B1-B5AC-4306-B409-5FE3830B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63" y="1681552"/>
            <a:ext cx="5157117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900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CE0F3E-619F-4EF3-A8C6-21531CA09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63" y="2505690"/>
            <a:ext cx="5157117" cy="3685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C622F05-4A28-4D4C-8837-7B3365305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1483" y="1681552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900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D7A5482-952E-4907-80AE-C68D67A52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1483" y="2505690"/>
            <a:ext cx="5182513" cy="3685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2E5D0E-93D2-4593-A1F9-6564C06D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F989-4D98-4CBF-8694-EF1EA60C85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2C51F2-376E-4463-91ED-BA9C2689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7C4DD98-A3F4-4E31-AA31-7928D776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35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3CB807-32A7-4D7F-8FA7-E091CBAB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C6937E-EBCD-4D0F-AC15-874C94F7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FC7-99C3-4E84-BAD6-57B02B17E8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53540E6-D17B-4017-A2F8-62FF0B01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01B8C3F-649E-4EEB-8D56-F6C5DB24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0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765F1FD-6917-45D4-937A-E7553D51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BBA-453C-44F3-8384-57A0E8A5E7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73942B6-C14B-4C16-8B61-67CFA573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FBA662F-CEC1-4DE9-895E-B8918199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78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A96C40-F51C-4F5E-8AC9-6432A7C8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31" y="457359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87F9EA-4F5C-4E5B-8E43-DE48EEEEB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2513" y="987705"/>
            <a:ext cx="6171397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A56CF99-81F7-41B5-A24B-C88D9130B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31" y="2057910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500"/>
            </a:lvl2pPr>
            <a:lvl3pPr marL="913810" indent="0">
              <a:buNone/>
              <a:defRPr sz="1200"/>
            </a:lvl3pPr>
            <a:lvl4pPr marL="1370716" indent="0">
              <a:buNone/>
              <a:defRPr sz="1100"/>
            </a:lvl4pPr>
            <a:lvl5pPr marL="1827621" indent="0">
              <a:buNone/>
              <a:defRPr sz="1100"/>
            </a:lvl5pPr>
            <a:lvl6pPr marL="2284542" indent="0">
              <a:buNone/>
              <a:defRPr sz="1100"/>
            </a:lvl6pPr>
            <a:lvl7pPr marL="2741430" indent="0">
              <a:buNone/>
              <a:defRPr sz="1100"/>
            </a:lvl7pPr>
            <a:lvl8pPr marL="3198320" indent="0">
              <a:buNone/>
              <a:defRPr sz="1100"/>
            </a:lvl8pPr>
            <a:lvl9pPr marL="365521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3225BB-FFFA-4E7C-ABFC-61B64289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ED46-2A72-4FA0-B54C-CA9A88F742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C458D9-CCB8-433D-9E75-9BECF3D9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2CA619-3369-4C69-8FBA-81447FD2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2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3276-F0FF-428C-B703-3F7C86EAF5C7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481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CAA9C1-20B3-470A-A63B-8BD47E49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31" y="457359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C15C766-6FB0-4E66-9183-83521D70D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2513" y="987705"/>
            <a:ext cx="6171397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6891" indent="0">
              <a:buNone/>
              <a:defRPr sz="2800"/>
            </a:lvl2pPr>
            <a:lvl3pPr marL="913810" indent="0">
              <a:buNone/>
              <a:defRPr sz="2400"/>
            </a:lvl3pPr>
            <a:lvl4pPr marL="1370716" indent="0">
              <a:buNone/>
              <a:defRPr sz="2000"/>
            </a:lvl4pPr>
            <a:lvl5pPr marL="1827621" indent="0">
              <a:buNone/>
              <a:defRPr sz="2000"/>
            </a:lvl5pPr>
            <a:lvl6pPr marL="2284542" indent="0">
              <a:buNone/>
              <a:defRPr sz="2000"/>
            </a:lvl6pPr>
            <a:lvl7pPr marL="2741430" indent="0">
              <a:buNone/>
              <a:defRPr sz="2000"/>
            </a:lvl7pPr>
            <a:lvl8pPr marL="3198320" indent="0">
              <a:buNone/>
              <a:defRPr sz="2000"/>
            </a:lvl8pPr>
            <a:lvl9pPr marL="365521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DAB1BE1-6A1C-458F-9514-12CD4F5AF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31" y="2057910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500"/>
            </a:lvl2pPr>
            <a:lvl3pPr marL="913810" indent="0">
              <a:buNone/>
              <a:defRPr sz="1200"/>
            </a:lvl3pPr>
            <a:lvl4pPr marL="1370716" indent="0">
              <a:buNone/>
              <a:defRPr sz="1100"/>
            </a:lvl4pPr>
            <a:lvl5pPr marL="1827621" indent="0">
              <a:buNone/>
              <a:defRPr sz="1100"/>
            </a:lvl5pPr>
            <a:lvl6pPr marL="2284542" indent="0">
              <a:buNone/>
              <a:defRPr sz="1100"/>
            </a:lvl6pPr>
            <a:lvl7pPr marL="2741430" indent="0">
              <a:buNone/>
              <a:defRPr sz="1100"/>
            </a:lvl7pPr>
            <a:lvl8pPr marL="3198320" indent="0">
              <a:buNone/>
              <a:defRPr sz="1100"/>
            </a:lvl8pPr>
            <a:lvl9pPr marL="365521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46831B-1F2E-4974-922D-FDC3E27D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702-8EBB-4775-857F-66AA5A5574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C32201-0698-4B36-B965-175F08A2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0F58A-638F-47AF-987F-872B0EE1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20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69C612-AD8B-415D-9F84-D7A6A458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63D148F-CCE4-4910-B761-C6410CCE3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03992B-682D-40B6-B4C0-E6C76580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592-2956-4147-A49C-4784F7F448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7F2E4B-E71B-4929-A6E0-BDBC1AC9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EDC3E2-A4C0-48AF-AF5E-DB84B23B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80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93148-3D5B-46CB-A9C1-2E61F27DF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3766" y="365209"/>
            <a:ext cx="2628558" cy="581318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4603B9-5AA6-4F53-A2FA-799B771CC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25" y="365209"/>
            <a:ext cx="7733293" cy="581318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EE1F06-39E8-48DE-A5E1-202AAC71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AB9-61E2-4AF5-A886-A2659F1B88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7C642D-832B-445D-9424-7022F3C4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BCCFBB-6BE0-4201-9727-C24CAB41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76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96BC1A-2C40-469C-9137-BA154DE3D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802" y="1122629"/>
            <a:ext cx="9142810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26A1111-EAB0-4E0E-976C-18665A975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802" y="3602907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91" indent="0" algn="ctr">
              <a:buNone/>
              <a:defRPr sz="2000"/>
            </a:lvl2pPr>
            <a:lvl3pPr marL="913810" indent="0" algn="ctr">
              <a:buNone/>
              <a:defRPr sz="1900"/>
            </a:lvl3pPr>
            <a:lvl4pPr marL="1370716" indent="0" algn="ctr">
              <a:buNone/>
              <a:defRPr sz="1600"/>
            </a:lvl4pPr>
            <a:lvl5pPr marL="1827621" indent="0" algn="ctr">
              <a:buNone/>
              <a:defRPr sz="1600"/>
            </a:lvl5pPr>
            <a:lvl6pPr marL="2284542" indent="0" algn="ctr">
              <a:buNone/>
              <a:defRPr sz="1600"/>
            </a:lvl6pPr>
            <a:lvl7pPr marL="2741430" indent="0" algn="ctr">
              <a:buNone/>
              <a:defRPr sz="1600"/>
            </a:lvl7pPr>
            <a:lvl8pPr marL="3198320" indent="0" algn="ctr">
              <a:buNone/>
              <a:defRPr sz="1600"/>
            </a:lvl8pPr>
            <a:lvl9pPr marL="365521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A4AE6C-3641-4CF8-A1FD-345EE3BA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9887-3EAC-4A45-8C03-83D55657819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A38831-9B53-4955-A754-F31174B8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DFFDC0-995C-407B-9DDA-9082F5C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26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64757C-C833-465A-889C-C8ADB34F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252721-A64E-4019-9ECD-D83C36D7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5566FB-63D0-4732-91E6-C90CE4D1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BACD-CF2B-485E-9E6C-F0BC588B2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20DB8F-1561-4265-B469-A4899A8C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761CED-2ABF-4A60-8B9F-B2B33B02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359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BB2039-6852-40D1-A6F7-59264F0F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49" y="1710135"/>
            <a:ext cx="10514231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96E72E-743B-4269-A3B8-E751C42A8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49" y="4590525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8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820861-66D4-4D67-9495-FED61961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84DC-5D71-4100-A2BB-150E90F55B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85953E-E277-4ACC-9386-BA46B9D6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A6331A-13C3-4B48-820B-1365D34A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252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8A9376-307B-4E40-B84B-3DDF25FF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17E274-62F8-43DD-9255-8B2B534C1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8A3565-F7F7-4086-BA94-F1C747109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E6DA52-861A-475F-AFD3-57B2562D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7C43-D476-41E6-9C92-768162A849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EE0D870-D726-484C-86DD-C61EF1F1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E1DCD7-8132-427B-8C40-6DCD4CB1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30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532894-4781-4C48-8792-1D8CA568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84" y="365210"/>
            <a:ext cx="10514231" cy="132587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7408B1-B5AC-4306-B409-5FE3830B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18" y="1681552"/>
            <a:ext cx="5157117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900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CE0F3E-619F-4EF3-A8C6-21531CA09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18" y="2505690"/>
            <a:ext cx="5157117" cy="3685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C622F05-4A28-4D4C-8837-7B3365305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1436" y="1681552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900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D7A5482-952E-4907-80AE-C68D67A52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1436" y="2505690"/>
            <a:ext cx="5182513" cy="3685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2E5D0E-93D2-4593-A1F9-6564C06D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F989-4D98-4CBF-8694-EF1EA60C85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2C51F2-376E-4463-91ED-BA9C2689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7C4DD98-A3F4-4E31-AA31-7928D776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294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3CB807-32A7-4D7F-8FA7-E091CBAB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C6937E-EBCD-4D0F-AC15-874C94F7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FC7-99C3-4E84-BAD6-57B02B17E8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53540E6-D17B-4017-A2F8-62FF0B01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01B8C3F-649E-4EEB-8D56-F6C5DB24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577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765F1FD-6917-45D4-937A-E7553D51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BBA-453C-44F3-8384-57A0E8A5E7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73942B6-C14B-4C16-8B61-67CFA573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FBA662F-CEC1-4DE9-895E-B8918199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0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16" y="4407920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16" y="2907442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38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77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16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54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193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31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70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0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7AE-40B5-4AA5-B293-44CAD8935ECC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0747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A96C40-F51C-4F5E-8AC9-6432A7C8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84" y="457311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87F9EA-4F5C-4E5B-8E43-DE48EEEEB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2513" y="987661"/>
            <a:ext cx="6171397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A56CF99-81F7-41B5-A24B-C88D9130B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684" y="2057910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500"/>
            </a:lvl2pPr>
            <a:lvl3pPr marL="913810" indent="0">
              <a:buNone/>
              <a:defRPr sz="1200"/>
            </a:lvl3pPr>
            <a:lvl4pPr marL="1370716" indent="0">
              <a:buNone/>
              <a:defRPr sz="1100"/>
            </a:lvl4pPr>
            <a:lvl5pPr marL="1827621" indent="0">
              <a:buNone/>
              <a:defRPr sz="1100"/>
            </a:lvl5pPr>
            <a:lvl6pPr marL="2284542" indent="0">
              <a:buNone/>
              <a:defRPr sz="1100"/>
            </a:lvl6pPr>
            <a:lvl7pPr marL="2741430" indent="0">
              <a:buNone/>
              <a:defRPr sz="1100"/>
            </a:lvl7pPr>
            <a:lvl8pPr marL="3198320" indent="0">
              <a:buNone/>
              <a:defRPr sz="1100"/>
            </a:lvl8pPr>
            <a:lvl9pPr marL="365521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3225BB-FFFA-4E7C-ABFC-61B64289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ED46-2A72-4FA0-B54C-CA9A88F742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C458D9-CCB8-433D-9E75-9BECF3D9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2CA619-3369-4C69-8FBA-81447FD2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994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CAA9C1-20B3-470A-A63B-8BD47E49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84" y="457311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C15C766-6FB0-4E66-9183-83521D70D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2513" y="987661"/>
            <a:ext cx="6171397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6891" indent="0">
              <a:buNone/>
              <a:defRPr sz="2800"/>
            </a:lvl2pPr>
            <a:lvl3pPr marL="913810" indent="0">
              <a:buNone/>
              <a:defRPr sz="2400"/>
            </a:lvl3pPr>
            <a:lvl4pPr marL="1370716" indent="0">
              <a:buNone/>
              <a:defRPr sz="2000"/>
            </a:lvl4pPr>
            <a:lvl5pPr marL="1827621" indent="0">
              <a:buNone/>
              <a:defRPr sz="2000"/>
            </a:lvl5pPr>
            <a:lvl6pPr marL="2284542" indent="0">
              <a:buNone/>
              <a:defRPr sz="2000"/>
            </a:lvl6pPr>
            <a:lvl7pPr marL="2741430" indent="0">
              <a:buNone/>
              <a:defRPr sz="2000"/>
            </a:lvl7pPr>
            <a:lvl8pPr marL="3198320" indent="0">
              <a:buNone/>
              <a:defRPr sz="2000"/>
            </a:lvl8pPr>
            <a:lvl9pPr marL="365521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DAB1BE1-6A1C-458F-9514-12CD4F5AF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684" y="2057910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500"/>
            </a:lvl2pPr>
            <a:lvl3pPr marL="913810" indent="0">
              <a:buNone/>
              <a:defRPr sz="1200"/>
            </a:lvl3pPr>
            <a:lvl4pPr marL="1370716" indent="0">
              <a:buNone/>
              <a:defRPr sz="1100"/>
            </a:lvl4pPr>
            <a:lvl5pPr marL="1827621" indent="0">
              <a:buNone/>
              <a:defRPr sz="1100"/>
            </a:lvl5pPr>
            <a:lvl6pPr marL="2284542" indent="0">
              <a:buNone/>
              <a:defRPr sz="1100"/>
            </a:lvl6pPr>
            <a:lvl7pPr marL="2741430" indent="0">
              <a:buNone/>
              <a:defRPr sz="1100"/>
            </a:lvl7pPr>
            <a:lvl8pPr marL="3198320" indent="0">
              <a:buNone/>
              <a:defRPr sz="1100"/>
            </a:lvl8pPr>
            <a:lvl9pPr marL="365521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46831B-1F2E-4974-922D-FDC3E27D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702-8EBB-4775-857F-66AA5A5574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C32201-0698-4B36-B965-175F08A2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0F58A-638F-47AF-987F-872B0EE1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68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69C612-AD8B-415D-9F84-D7A6A458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63D148F-CCE4-4910-B761-C6410CCE3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03992B-682D-40B6-B4C0-E6C76580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592-2956-4147-A49C-4784F7F448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7F2E4B-E71B-4929-A6E0-BDBC1AC9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EDC3E2-A4C0-48AF-AF5E-DB84B23B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547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93148-3D5B-46CB-A9C1-2E61F27DF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3766" y="365209"/>
            <a:ext cx="2628558" cy="581318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4603B9-5AA6-4F53-A2FA-799B771CC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25" y="365209"/>
            <a:ext cx="7733293" cy="581318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EE1F06-39E8-48DE-A5E1-202AAC71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AB9-61E2-4AF5-A886-A2659F1B88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7C642D-832B-445D-9424-7022F3C4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BCCFBB-6BE0-4201-9727-C24CAB41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139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6" y="2130926"/>
            <a:ext cx="10361851" cy="14703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7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3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5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9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3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0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31E9-6B2D-4F4A-ADF5-0AA349239A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506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3276-F0FF-428C-B703-3F7C86EAF5C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889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5" y="4407920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5" y="2907393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38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77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16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54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193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31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70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0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7AE-40B5-4AA5-B293-44CAD8935E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59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731" y="1600570"/>
            <a:ext cx="721054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570"/>
            <a:ext cx="721266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39E7-AC90-4EF1-8DD5-11897BF896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752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503"/>
            <a:ext cx="5386216" cy="63990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3869" indent="0">
              <a:buNone/>
              <a:defRPr sz="2400" b="1"/>
            </a:lvl2pPr>
            <a:lvl3pPr marL="1087707" indent="0">
              <a:buNone/>
              <a:defRPr sz="2100" b="1"/>
            </a:lvl3pPr>
            <a:lvl4pPr marL="1631609" indent="0">
              <a:buNone/>
              <a:defRPr sz="1900" b="1"/>
            </a:lvl4pPr>
            <a:lvl5pPr marL="2175460" indent="0">
              <a:buNone/>
              <a:defRPr sz="1900" b="1"/>
            </a:lvl5pPr>
            <a:lvl6pPr marL="2719311" indent="0">
              <a:buNone/>
              <a:defRPr sz="1900" b="1"/>
            </a:lvl6pPr>
            <a:lvl7pPr marL="3263181" indent="0">
              <a:buNone/>
              <a:defRPr sz="1900" b="1"/>
            </a:lvl7pPr>
            <a:lvl8pPr marL="3807019" indent="0">
              <a:buNone/>
              <a:defRPr sz="1900" b="1"/>
            </a:lvl8pPr>
            <a:lvl9pPr marL="435091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85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503"/>
            <a:ext cx="5388332" cy="63990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3869" indent="0">
              <a:buNone/>
              <a:defRPr sz="2400" b="1"/>
            </a:lvl2pPr>
            <a:lvl3pPr marL="1087707" indent="0">
              <a:buNone/>
              <a:defRPr sz="2100" b="1"/>
            </a:lvl3pPr>
            <a:lvl4pPr marL="1631609" indent="0">
              <a:buNone/>
              <a:defRPr sz="1900" b="1"/>
            </a:lvl4pPr>
            <a:lvl5pPr marL="2175460" indent="0">
              <a:buNone/>
              <a:defRPr sz="1900" b="1"/>
            </a:lvl5pPr>
            <a:lvl6pPr marL="2719311" indent="0">
              <a:buNone/>
              <a:defRPr sz="1900" b="1"/>
            </a:lvl6pPr>
            <a:lvl7pPr marL="3263181" indent="0">
              <a:buNone/>
              <a:defRPr sz="1900" b="1"/>
            </a:lvl7pPr>
            <a:lvl8pPr marL="3807019" indent="0">
              <a:buNone/>
              <a:defRPr sz="1900" b="1"/>
            </a:lvl8pPr>
            <a:lvl9pPr marL="435091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5385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C29-B8CF-4D35-A8DB-3819C182F6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911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CAB-5ACE-476C-AF5B-DFDA65AC93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5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731" y="1600570"/>
            <a:ext cx="721054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570"/>
            <a:ext cx="7212661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39E7-AC90-4EF1-8DD5-11897BF89620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3527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3825-CBBC-4D1E-A0EF-6CCB1D84AB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034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6"/>
            <a:ext cx="4010562" cy="116231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53"/>
            <a:ext cx="6814779" cy="585446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47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3869" indent="0">
              <a:buNone/>
              <a:defRPr sz="1500"/>
            </a:lvl2pPr>
            <a:lvl3pPr marL="1087707" indent="0">
              <a:buNone/>
              <a:defRPr sz="1200"/>
            </a:lvl3pPr>
            <a:lvl4pPr marL="1631609" indent="0">
              <a:buNone/>
              <a:defRPr sz="1100"/>
            </a:lvl4pPr>
            <a:lvl5pPr marL="2175460" indent="0">
              <a:buNone/>
              <a:defRPr sz="1100"/>
            </a:lvl5pPr>
            <a:lvl6pPr marL="2719311" indent="0">
              <a:buNone/>
              <a:defRPr sz="1100"/>
            </a:lvl6pPr>
            <a:lvl7pPr marL="3263181" indent="0">
              <a:buNone/>
              <a:defRPr sz="1100"/>
            </a:lvl7pPr>
            <a:lvl8pPr marL="3807019" indent="0">
              <a:buNone/>
              <a:defRPr sz="1100"/>
            </a:lvl8pPr>
            <a:lvl9pPr marL="435091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F1AC-9C86-40E9-AF7D-87FDFAB4EA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578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5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23"/>
            <a:ext cx="7314248" cy="4115753"/>
          </a:xfrm>
        </p:spPr>
        <p:txBody>
          <a:bodyPr/>
          <a:lstStyle>
            <a:lvl1pPr marL="0" indent="0">
              <a:buNone/>
              <a:defRPr sz="3900"/>
            </a:lvl1pPr>
            <a:lvl2pPr marL="543869" indent="0">
              <a:buNone/>
              <a:defRPr sz="3300"/>
            </a:lvl2pPr>
            <a:lvl3pPr marL="1087707" indent="0">
              <a:buNone/>
              <a:defRPr sz="2900"/>
            </a:lvl3pPr>
            <a:lvl4pPr marL="1631609" indent="0">
              <a:buNone/>
              <a:defRPr sz="2400"/>
            </a:lvl4pPr>
            <a:lvl5pPr marL="2175460" indent="0">
              <a:buNone/>
              <a:defRPr sz="2400"/>
            </a:lvl5pPr>
            <a:lvl6pPr marL="2719311" indent="0">
              <a:buNone/>
              <a:defRPr sz="2400"/>
            </a:lvl6pPr>
            <a:lvl7pPr marL="3263181" indent="0">
              <a:buNone/>
              <a:defRPr sz="2400"/>
            </a:lvl7pPr>
            <a:lvl8pPr marL="3807019" indent="0">
              <a:buNone/>
              <a:defRPr sz="2400"/>
            </a:lvl8pPr>
            <a:lvl9pPr marL="4350918" indent="0">
              <a:buNone/>
              <a:defRPr sz="24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3869" indent="0">
              <a:buNone/>
              <a:defRPr sz="1500"/>
            </a:lvl2pPr>
            <a:lvl3pPr marL="1087707" indent="0">
              <a:buNone/>
              <a:defRPr sz="1200"/>
            </a:lvl3pPr>
            <a:lvl4pPr marL="1631609" indent="0">
              <a:buNone/>
              <a:defRPr sz="1100"/>
            </a:lvl4pPr>
            <a:lvl5pPr marL="2175460" indent="0">
              <a:buNone/>
              <a:defRPr sz="1100"/>
            </a:lvl5pPr>
            <a:lvl6pPr marL="2719311" indent="0">
              <a:buNone/>
              <a:defRPr sz="1100"/>
            </a:lvl6pPr>
            <a:lvl7pPr marL="3263181" indent="0">
              <a:buNone/>
              <a:defRPr sz="1100"/>
            </a:lvl7pPr>
            <a:lvl8pPr marL="3807019" indent="0">
              <a:buNone/>
              <a:defRPr sz="1100"/>
            </a:lvl8pPr>
            <a:lvl9pPr marL="435091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56B6-BA18-45CE-BFC8-11700794BC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749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D863-F795-4966-9FB6-E274C3799C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028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9" y="274709"/>
            <a:ext cx="3655008" cy="58544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709"/>
            <a:ext cx="10768198" cy="58544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7408-952D-4A52-AE7B-174BF4009B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916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96BC1A-2C40-469C-9137-BA154DE3D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802" y="1122625"/>
            <a:ext cx="9142810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26A1111-EAB0-4E0E-976C-18665A975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802" y="3602907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91" indent="0" algn="ctr">
              <a:buNone/>
              <a:defRPr sz="2000"/>
            </a:lvl2pPr>
            <a:lvl3pPr marL="913810" indent="0" algn="ctr">
              <a:buNone/>
              <a:defRPr sz="1900"/>
            </a:lvl3pPr>
            <a:lvl4pPr marL="1370716" indent="0" algn="ctr">
              <a:buNone/>
              <a:defRPr sz="1600"/>
            </a:lvl4pPr>
            <a:lvl5pPr marL="1827621" indent="0" algn="ctr">
              <a:buNone/>
              <a:defRPr sz="1600"/>
            </a:lvl5pPr>
            <a:lvl6pPr marL="2284542" indent="0" algn="ctr">
              <a:buNone/>
              <a:defRPr sz="1600"/>
            </a:lvl6pPr>
            <a:lvl7pPr marL="2741430" indent="0" algn="ctr">
              <a:buNone/>
              <a:defRPr sz="1600"/>
            </a:lvl7pPr>
            <a:lvl8pPr marL="3198320" indent="0" algn="ctr">
              <a:buNone/>
              <a:defRPr sz="1600"/>
            </a:lvl8pPr>
            <a:lvl9pPr marL="365521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A4AE6C-3641-4CF8-A1FD-345EE3BA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9887-3EAC-4A45-8C03-83D55657819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A38831-9B53-4955-A754-F31174B8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DFFDC0-995C-407B-9DDA-9082F5C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429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64757C-C833-465A-889C-C8ADB34F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252721-A64E-4019-9ECD-D83C36D7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5566FB-63D0-4732-91E6-C90CE4D1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BACD-CF2B-485E-9E6C-F0BC588B2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20DB8F-1561-4265-B469-A4899A8C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761CED-2ABF-4A60-8B9F-B2B33B02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7273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BB2039-6852-40D1-A6F7-59264F0F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42" y="1710135"/>
            <a:ext cx="10514231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96E72E-743B-4269-A3B8-E751C42A8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42" y="4590525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8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820861-66D4-4D67-9495-FED61961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84DC-5D71-4100-A2BB-150E90F55B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85953E-E277-4ACC-9386-BA46B9D6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A6331A-13C3-4B48-820B-1365D34A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2498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8A9376-307B-4E40-B84B-3DDF25FF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17E274-62F8-43DD-9255-8B2B534C1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8A3565-F7F7-4086-BA94-F1C747109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E6DA52-861A-475F-AFD3-57B2562D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7C43-D476-41E6-9C92-768162A849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EE0D870-D726-484C-86DD-C61EF1F1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E1DCD7-8132-427B-8C40-6DCD4CB1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1056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532894-4781-4C48-8792-1D8CA568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80" y="365210"/>
            <a:ext cx="10514231" cy="132587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7408B1-B5AC-4306-B409-5FE3830B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12" y="1681552"/>
            <a:ext cx="5157117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900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CE0F3E-619F-4EF3-A8C6-21531CA09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12" y="2505690"/>
            <a:ext cx="5157117" cy="3685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C622F05-4A28-4D4C-8837-7B3365305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1432" y="1681552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900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D7A5482-952E-4907-80AE-C68D67A52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1432" y="2505690"/>
            <a:ext cx="5182513" cy="3685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2E5D0E-93D2-4593-A1F9-6564C06D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F989-4D98-4CBF-8694-EF1EA60C85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2C51F2-376E-4463-91ED-BA9C2689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7C4DD98-A3F4-4E31-AA31-7928D776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2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503"/>
            <a:ext cx="5386216" cy="63990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3869" indent="0">
              <a:buNone/>
              <a:defRPr sz="2400" b="1"/>
            </a:lvl2pPr>
            <a:lvl3pPr marL="1087707" indent="0">
              <a:buNone/>
              <a:defRPr sz="2100" b="1"/>
            </a:lvl3pPr>
            <a:lvl4pPr marL="1631609" indent="0">
              <a:buNone/>
              <a:defRPr sz="1900" b="1"/>
            </a:lvl4pPr>
            <a:lvl5pPr marL="2175460" indent="0">
              <a:buNone/>
              <a:defRPr sz="1900" b="1"/>
            </a:lvl5pPr>
            <a:lvl6pPr marL="2719311" indent="0">
              <a:buNone/>
              <a:defRPr sz="1900" b="1"/>
            </a:lvl6pPr>
            <a:lvl7pPr marL="3263181" indent="0">
              <a:buNone/>
              <a:defRPr sz="1900" b="1"/>
            </a:lvl7pPr>
            <a:lvl8pPr marL="3807019" indent="0">
              <a:buNone/>
              <a:defRPr sz="1900" b="1"/>
            </a:lvl8pPr>
            <a:lvl9pPr marL="435091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434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503"/>
            <a:ext cx="5388332" cy="63990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3869" indent="0">
              <a:buNone/>
              <a:defRPr sz="2400" b="1"/>
            </a:lvl2pPr>
            <a:lvl3pPr marL="1087707" indent="0">
              <a:buNone/>
              <a:defRPr sz="2100" b="1"/>
            </a:lvl3pPr>
            <a:lvl4pPr marL="1631609" indent="0">
              <a:buNone/>
              <a:defRPr sz="1900" b="1"/>
            </a:lvl4pPr>
            <a:lvl5pPr marL="2175460" indent="0">
              <a:buNone/>
              <a:defRPr sz="1900" b="1"/>
            </a:lvl5pPr>
            <a:lvl6pPr marL="2719311" indent="0">
              <a:buNone/>
              <a:defRPr sz="1900" b="1"/>
            </a:lvl6pPr>
            <a:lvl7pPr marL="3263181" indent="0">
              <a:buNone/>
              <a:defRPr sz="1900" b="1"/>
            </a:lvl7pPr>
            <a:lvl8pPr marL="3807019" indent="0">
              <a:buNone/>
              <a:defRPr sz="1900" b="1"/>
            </a:lvl8pPr>
            <a:lvl9pPr marL="435091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5434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C29-B8CF-4D35-A8DB-3819C182F68D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764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3CB807-32A7-4D7F-8FA7-E091CBAB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C6937E-EBCD-4D0F-AC15-874C94F7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FC7-99C3-4E84-BAD6-57B02B17E8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53540E6-D17B-4017-A2F8-62FF0B01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01B8C3F-649E-4EEB-8D56-F6C5DB24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792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765F1FD-6917-45D4-937A-E7553D51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BBA-453C-44F3-8384-57A0E8A5E7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73942B6-C14B-4C16-8B61-67CFA573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FBA662F-CEC1-4DE9-895E-B8918199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580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A96C40-F51C-4F5E-8AC9-6432A7C8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79" y="457307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87F9EA-4F5C-4E5B-8E43-DE48EEEEB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2513" y="987657"/>
            <a:ext cx="6171397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A56CF99-81F7-41B5-A24B-C88D9130B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679" y="2057910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500"/>
            </a:lvl2pPr>
            <a:lvl3pPr marL="913810" indent="0">
              <a:buNone/>
              <a:defRPr sz="1200"/>
            </a:lvl3pPr>
            <a:lvl4pPr marL="1370716" indent="0">
              <a:buNone/>
              <a:defRPr sz="1100"/>
            </a:lvl4pPr>
            <a:lvl5pPr marL="1827621" indent="0">
              <a:buNone/>
              <a:defRPr sz="1100"/>
            </a:lvl5pPr>
            <a:lvl6pPr marL="2284542" indent="0">
              <a:buNone/>
              <a:defRPr sz="1100"/>
            </a:lvl6pPr>
            <a:lvl7pPr marL="2741430" indent="0">
              <a:buNone/>
              <a:defRPr sz="1100"/>
            </a:lvl7pPr>
            <a:lvl8pPr marL="3198320" indent="0">
              <a:buNone/>
              <a:defRPr sz="1100"/>
            </a:lvl8pPr>
            <a:lvl9pPr marL="365521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3225BB-FFFA-4E7C-ABFC-61B64289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ED46-2A72-4FA0-B54C-CA9A88F742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C458D9-CCB8-433D-9E75-9BECF3D9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2CA619-3369-4C69-8FBA-81447FD2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539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CAA9C1-20B3-470A-A63B-8BD47E49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79" y="457307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C15C766-6FB0-4E66-9183-83521D70D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7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6891" indent="0">
              <a:buNone/>
              <a:defRPr sz="2800"/>
            </a:lvl2pPr>
            <a:lvl3pPr marL="913810" indent="0">
              <a:buNone/>
              <a:defRPr sz="2400"/>
            </a:lvl3pPr>
            <a:lvl4pPr marL="1370716" indent="0">
              <a:buNone/>
              <a:defRPr sz="2000"/>
            </a:lvl4pPr>
            <a:lvl5pPr marL="1827621" indent="0">
              <a:buNone/>
              <a:defRPr sz="2000"/>
            </a:lvl5pPr>
            <a:lvl6pPr marL="2284542" indent="0">
              <a:buNone/>
              <a:defRPr sz="2000"/>
            </a:lvl6pPr>
            <a:lvl7pPr marL="2741430" indent="0">
              <a:buNone/>
              <a:defRPr sz="2000"/>
            </a:lvl7pPr>
            <a:lvl8pPr marL="3198320" indent="0">
              <a:buNone/>
              <a:defRPr sz="2000"/>
            </a:lvl8pPr>
            <a:lvl9pPr marL="365521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DAB1BE1-6A1C-458F-9514-12CD4F5AF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679" y="2057910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6891" indent="0">
              <a:buNone/>
              <a:defRPr sz="1500"/>
            </a:lvl2pPr>
            <a:lvl3pPr marL="913810" indent="0">
              <a:buNone/>
              <a:defRPr sz="1200"/>
            </a:lvl3pPr>
            <a:lvl4pPr marL="1370716" indent="0">
              <a:buNone/>
              <a:defRPr sz="1100"/>
            </a:lvl4pPr>
            <a:lvl5pPr marL="1827621" indent="0">
              <a:buNone/>
              <a:defRPr sz="1100"/>
            </a:lvl5pPr>
            <a:lvl6pPr marL="2284542" indent="0">
              <a:buNone/>
              <a:defRPr sz="1100"/>
            </a:lvl6pPr>
            <a:lvl7pPr marL="2741430" indent="0">
              <a:buNone/>
              <a:defRPr sz="1100"/>
            </a:lvl7pPr>
            <a:lvl8pPr marL="3198320" indent="0">
              <a:buNone/>
              <a:defRPr sz="1100"/>
            </a:lvl8pPr>
            <a:lvl9pPr marL="365521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46831B-1F2E-4974-922D-FDC3E27D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702-8EBB-4775-857F-66AA5A5574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C32201-0698-4B36-B965-175F08A2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0F58A-638F-47AF-987F-872B0EE1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16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69C612-AD8B-415D-9F84-D7A6A458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63D148F-CCE4-4910-B761-C6410CCE3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03992B-682D-40B6-B4C0-E6C76580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592-2956-4147-A49C-4784F7F448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7F2E4B-E71B-4929-A6E0-BDBC1AC9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EDC3E2-A4C0-48AF-AF5E-DB84B23B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619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93148-3D5B-46CB-A9C1-2E61F27DF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3766" y="365209"/>
            <a:ext cx="2628558" cy="581318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4603B9-5AA6-4F53-A2FA-799B771CC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25" y="365209"/>
            <a:ext cx="7733293" cy="581318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EE1F06-39E8-48DE-A5E1-202AAC71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AB9-61E2-4AF5-A886-A2659F1B88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7C642D-832B-445D-9424-7022F3C4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BCCFBB-6BE0-4201-9727-C24CAB41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9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CAB-5ACE-476C-AF5B-DFDA65AC9342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94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3825-CBBC-4D1E-A0EF-6CCB1D84ABC3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20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6"/>
            <a:ext cx="4010562" cy="116231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202"/>
            <a:ext cx="6814779" cy="585446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522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3869" indent="0">
              <a:buNone/>
              <a:defRPr sz="1500"/>
            </a:lvl2pPr>
            <a:lvl3pPr marL="1087707" indent="0">
              <a:buNone/>
              <a:defRPr sz="1200"/>
            </a:lvl3pPr>
            <a:lvl4pPr marL="1631609" indent="0">
              <a:buNone/>
              <a:defRPr sz="1100"/>
            </a:lvl4pPr>
            <a:lvl5pPr marL="2175460" indent="0">
              <a:buNone/>
              <a:defRPr sz="1100"/>
            </a:lvl5pPr>
            <a:lvl6pPr marL="2719311" indent="0">
              <a:buNone/>
              <a:defRPr sz="1100"/>
            </a:lvl6pPr>
            <a:lvl7pPr marL="3263181" indent="0">
              <a:buNone/>
              <a:defRPr sz="1100"/>
            </a:lvl7pPr>
            <a:lvl8pPr marL="3807019" indent="0">
              <a:buNone/>
              <a:defRPr sz="1100"/>
            </a:lvl8pPr>
            <a:lvl9pPr marL="435091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F1AC-9C86-40E9-AF7D-87FDFAB4EAE3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34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801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72"/>
            <a:ext cx="7314248" cy="4115753"/>
          </a:xfrm>
        </p:spPr>
        <p:txBody>
          <a:bodyPr/>
          <a:lstStyle>
            <a:lvl1pPr marL="0" indent="0">
              <a:buNone/>
              <a:defRPr sz="3900"/>
            </a:lvl1pPr>
            <a:lvl2pPr marL="543869" indent="0">
              <a:buNone/>
              <a:defRPr sz="3300"/>
            </a:lvl2pPr>
            <a:lvl3pPr marL="1087707" indent="0">
              <a:buNone/>
              <a:defRPr sz="2900"/>
            </a:lvl3pPr>
            <a:lvl4pPr marL="1631609" indent="0">
              <a:buNone/>
              <a:defRPr sz="2400"/>
            </a:lvl4pPr>
            <a:lvl5pPr marL="2175460" indent="0">
              <a:buNone/>
              <a:defRPr sz="2400"/>
            </a:lvl5pPr>
            <a:lvl6pPr marL="2719311" indent="0">
              <a:buNone/>
              <a:defRPr sz="2400"/>
            </a:lvl6pPr>
            <a:lvl7pPr marL="3263181" indent="0">
              <a:buNone/>
              <a:defRPr sz="2400"/>
            </a:lvl7pPr>
            <a:lvl8pPr marL="3807019" indent="0">
              <a:buNone/>
              <a:defRPr sz="2400"/>
            </a:lvl8pPr>
            <a:lvl9pPr marL="4350918" indent="0">
              <a:buNone/>
              <a:defRPr sz="24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3869" indent="0">
              <a:buNone/>
              <a:defRPr sz="1500"/>
            </a:lvl2pPr>
            <a:lvl3pPr marL="1087707" indent="0">
              <a:buNone/>
              <a:defRPr sz="1200"/>
            </a:lvl3pPr>
            <a:lvl4pPr marL="1631609" indent="0">
              <a:buNone/>
              <a:defRPr sz="1100"/>
            </a:lvl4pPr>
            <a:lvl5pPr marL="2175460" indent="0">
              <a:buNone/>
              <a:defRPr sz="1100"/>
            </a:lvl5pPr>
            <a:lvl6pPr marL="2719311" indent="0">
              <a:buNone/>
              <a:defRPr sz="1100"/>
            </a:lvl6pPr>
            <a:lvl7pPr marL="3263181" indent="0">
              <a:buNone/>
              <a:defRPr sz="1100"/>
            </a:lvl7pPr>
            <a:lvl8pPr marL="3807019" indent="0">
              <a:buNone/>
              <a:defRPr sz="1100"/>
            </a:lvl8pPr>
            <a:lvl9pPr marL="435091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56B6-BA18-45CE-BFC8-11700794BC9D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7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08380" tIns="54208" rIns="108380" bIns="542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626"/>
            <a:ext cx="10971372" cy="4527011"/>
          </a:xfrm>
          <a:prstGeom prst="rect">
            <a:avLst/>
          </a:prstGeom>
        </p:spPr>
        <p:txBody>
          <a:bodyPr vert="horz" lIns="108380" tIns="54208" rIns="108380" bIns="542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08380" tIns="54208" rIns="108380" bIns="5420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4B9D6-A420-4238-9ED3-971E62855D93}" type="datetime1">
              <a:rPr lang="ru-RU" smtClean="0"/>
              <a:pPr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114" y="6357822"/>
            <a:ext cx="3860297" cy="365210"/>
          </a:xfrm>
          <a:prstGeom prst="rect">
            <a:avLst/>
          </a:prstGeom>
        </p:spPr>
        <p:txBody>
          <a:bodyPr vert="horz" lIns="108380" tIns="54208" rIns="108380" bIns="5420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380" tIns="54208" rIns="108380" bIns="5420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9A9C-01E3-4474-9105-CF8C965720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09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1087707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7902" indent="-407902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83781" indent="-339926" algn="l" defTabSz="1087707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9657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511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7377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1247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5117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8969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2820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3869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707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1609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460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9311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3181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7019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0918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9FF4F8-95BB-446C-AAF9-5DF4DE3B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43" y="365210"/>
            <a:ext cx="10514231" cy="1325870"/>
          </a:xfrm>
          <a:prstGeom prst="rect">
            <a:avLst/>
          </a:prstGeom>
        </p:spPr>
        <p:txBody>
          <a:bodyPr vert="horz" lIns="91059" tIns="45512" rIns="91059" bIns="455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FAB1FD-F8FA-4DDE-8506-E8CF30911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43" y="1826048"/>
            <a:ext cx="10514231" cy="4352346"/>
          </a:xfrm>
          <a:prstGeom prst="rect">
            <a:avLst/>
          </a:prstGeom>
        </p:spPr>
        <p:txBody>
          <a:bodyPr vert="horz" lIns="91059" tIns="45512" rIns="91059" bIns="455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26CF44-A650-402F-A8F6-1AB00229A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43" y="6357822"/>
            <a:ext cx="2742843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04D2-0234-4E1C-A35E-8D72B879B4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288635-247D-4824-A504-461B0AB26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7ACD07-4CF1-4093-B2A0-BAFB4DD0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8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381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61" indent="-228461" algn="l" defTabSz="91381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8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7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6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5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76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6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2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2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1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9FF4F8-95BB-446C-AAF9-5DF4DE3B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96" y="365210"/>
            <a:ext cx="10514231" cy="1325870"/>
          </a:xfrm>
          <a:prstGeom prst="rect">
            <a:avLst/>
          </a:prstGeom>
        </p:spPr>
        <p:txBody>
          <a:bodyPr vert="horz" lIns="91059" tIns="45512" rIns="91059" bIns="455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FAB1FD-F8FA-4DDE-8506-E8CF30911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096" y="1826048"/>
            <a:ext cx="10514231" cy="4352346"/>
          </a:xfrm>
          <a:prstGeom prst="rect">
            <a:avLst/>
          </a:prstGeom>
        </p:spPr>
        <p:txBody>
          <a:bodyPr vert="horz" lIns="91059" tIns="45512" rIns="91059" bIns="455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26CF44-A650-402F-A8F6-1AB00229A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096" y="6357822"/>
            <a:ext cx="2742843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04D2-0234-4E1C-A35E-8D72B879B4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288635-247D-4824-A504-461B0AB26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7ACD07-4CF1-4093-B2A0-BAFB4DD0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381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61" indent="-228461" algn="l" defTabSz="91381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8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7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6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5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76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6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2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2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1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08380" tIns="54208" rIns="108380" bIns="542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7"/>
            <a:ext cx="10971372" cy="4527011"/>
          </a:xfrm>
          <a:prstGeom prst="rect">
            <a:avLst/>
          </a:prstGeom>
        </p:spPr>
        <p:txBody>
          <a:bodyPr vert="horz" lIns="108380" tIns="54208" rIns="108380" bIns="542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08380" tIns="54208" rIns="108380" bIns="5420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4B9D6-A420-4238-9ED3-971E62855D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3" y="6357822"/>
            <a:ext cx="3860297" cy="365210"/>
          </a:xfrm>
          <a:prstGeom prst="rect">
            <a:avLst/>
          </a:prstGeom>
        </p:spPr>
        <p:txBody>
          <a:bodyPr vert="horz" lIns="108380" tIns="54208" rIns="108380" bIns="5420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380" tIns="54208" rIns="108380" bIns="5420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9A9C-01E3-4474-9105-CF8C965720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1087707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7902" indent="-407902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83781" indent="-339926" algn="l" defTabSz="1087707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9657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511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7377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1247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5117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8969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2820" indent="-271935" algn="l" defTabSz="10877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3869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707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1609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460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9311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3181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7019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0918" algn="l" defTabSz="108770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9FF4F8-95BB-446C-AAF9-5DF4DE3B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</p:spPr>
        <p:txBody>
          <a:bodyPr vert="horz" lIns="91059" tIns="45512" rIns="91059" bIns="455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FAB1FD-F8FA-4DDE-8506-E8CF30911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091" y="1826048"/>
            <a:ext cx="10514231" cy="4352346"/>
          </a:xfrm>
          <a:prstGeom prst="rect">
            <a:avLst/>
          </a:prstGeom>
        </p:spPr>
        <p:txBody>
          <a:bodyPr vert="horz" lIns="91059" tIns="45512" rIns="91059" bIns="455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26CF44-A650-402F-A8F6-1AB00229A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091" y="6357822"/>
            <a:ext cx="2742843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04D2-0234-4E1C-A35E-8D72B879B4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288635-247D-4824-A504-461B0AB26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7ACD07-4CF1-4093-B2A0-BAFB4DD0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91059" tIns="45512" rIns="91059" bIns="455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30DE-3786-437D-A245-4F52EE2B2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1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381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61" indent="-228461" algn="l" defTabSz="91381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8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7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60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5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76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1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2" indent="-228461" algn="l" defTabSz="9138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6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2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2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1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Relationship Id="rId11" Type="http://schemas.openxmlformats.org/officeDocument/2006/relationships/image" Target="../media/image15.jpeg"/><Relationship Id="rId5" Type="http://schemas.openxmlformats.org/officeDocument/2006/relationships/image" Target="../media/image13.png"/><Relationship Id="rId10" Type="http://schemas.microsoft.com/office/2007/relationships/hdphoto" Target="../media/hdphoto4.wdp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xmlns="" id="{AD9BA92A-37A9-46FD-AB35-59181A51DF86}"/>
              </a:ext>
            </a:extLst>
          </p:cNvPr>
          <p:cNvSpPr txBox="1">
            <a:spLocks/>
          </p:cNvSpPr>
          <p:nvPr/>
        </p:nvSpPr>
        <p:spPr>
          <a:xfrm>
            <a:off x="975" y="1452"/>
            <a:ext cx="12190413" cy="6859587"/>
          </a:xfrm>
          <a:prstGeom prst="rect">
            <a:avLst/>
          </a:prstGeom>
          <a:solidFill>
            <a:srgbClr val="548235">
              <a:alpha val="30980"/>
            </a:srgbClr>
          </a:solidFill>
        </p:spPr>
        <p:txBody>
          <a:bodyPr vert="horz" lIns="91059" tIns="45512" rIns="91059" bIns="45512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>
                <a:solidFill>
                  <a:prstClr val="black"/>
                </a:solidFill>
              </a:rPr>
              <a:t> </a:t>
            </a:r>
            <a:endParaRPr lang="ru-RU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C882C0-80DC-4322-811F-E70CFC8E2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6495" y="1576632"/>
            <a:ext cx="8289280" cy="286127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Госплан 2.0</a:t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Проект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внедрения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сквозной технологии управления общественными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инансами в РФ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2912747" y="796"/>
            <a:ext cx="0" cy="627525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627380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2"/>
          <p:cNvSpPr/>
          <p:nvPr/>
        </p:nvSpPr>
        <p:spPr>
          <a:xfrm>
            <a:off x="763" y="628796"/>
            <a:ext cx="2912366" cy="0"/>
          </a:xfrm>
          <a:custGeom>
            <a:avLst/>
            <a:gdLst/>
            <a:ahLst/>
            <a:cxnLst/>
            <a:rect l="l" t="t" r="r" b="b"/>
            <a:pathLst>
              <a:path w="2912745">
                <a:moveTo>
                  <a:pt x="0" y="0"/>
                </a:moveTo>
                <a:lnTo>
                  <a:pt x="2912745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3"/>
          <p:cNvSpPr/>
          <p:nvPr/>
        </p:nvSpPr>
        <p:spPr>
          <a:xfrm>
            <a:off x="2846514" y="562539"/>
            <a:ext cx="131428" cy="131474"/>
          </a:xfrm>
          <a:custGeom>
            <a:avLst/>
            <a:gdLst/>
            <a:ahLst/>
            <a:cxnLst/>
            <a:rect l="l" t="t" r="r" b="b"/>
            <a:pathLst>
              <a:path w="131444" h="131445">
                <a:moveTo>
                  <a:pt x="131063" y="0"/>
                </a:moveTo>
                <a:lnTo>
                  <a:pt x="0" y="0"/>
                </a:lnTo>
                <a:lnTo>
                  <a:pt x="0" y="131063"/>
                </a:lnTo>
                <a:lnTo>
                  <a:pt x="131063" y="131063"/>
                </a:lnTo>
                <a:lnTo>
                  <a:pt x="1310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7"/>
          <p:cNvSpPr/>
          <p:nvPr/>
        </p:nvSpPr>
        <p:spPr>
          <a:xfrm>
            <a:off x="7321919" y="5855888"/>
            <a:ext cx="20317" cy="1004167"/>
          </a:xfrm>
          <a:custGeom>
            <a:avLst/>
            <a:gdLst/>
            <a:ahLst/>
            <a:cxnLst/>
            <a:rect l="l" t="t" r="r" b="b"/>
            <a:pathLst>
              <a:path w="20320" h="1003934">
                <a:moveTo>
                  <a:pt x="19811" y="0"/>
                </a:moveTo>
                <a:lnTo>
                  <a:pt x="0" y="0"/>
                </a:lnTo>
                <a:lnTo>
                  <a:pt x="0" y="1003552"/>
                </a:lnTo>
                <a:lnTo>
                  <a:pt x="19811" y="1003552"/>
                </a:lnTo>
                <a:lnTo>
                  <a:pt x="19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8"/>
          <p:cNvSpPr/>
          <p:nvPr/>
        </p:nvSpPr>
        <p:spPr>
          <a:xfrm>
            <a:off x="7321138" y="5832936"/>
            <a:ext cx="4869815" cy="0"/>
          </a:xfrm>
          <a:custGeom>
            <a:avLst/>
            <a:gdLst/>
            <a:ahLst/>
            <a:cxnLst/>
            <a:rect l="l" t="t" r="r" b="b"/>
            <a:pathLst>
              <a:path w="4870450">
                <a:moveTo>
                  <a:pt x="0" y="0"/>
                </a:moveTo>
                <a:lnTo>
                  <a:pt x="4870196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9"/>
          <p:cNvSpPr/>
          <p:nvPr/>
        </p:nvSpPr>
        <p:spPr>
          <a:xfrm>
            <a:off x="7265538" y="5769731"/>
            <a:ext cx="131428" cy="131474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4"/>
                </a:lnTo>
                <a:lnTo>
                  <a:pt x="131064" y="131064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4"/>
          <p:cNvSpPr/>
          <p:nvPr/>
        </p:nvSpPr>
        <p:spPr>
          <a:xfrm>
            <a:off x="5783588" y="813"/>
            <a:ext cx="0" cy="404590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3987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5"/>
          <p:cNvSpPr/>
          <p:nvPr/>
        </p:nvSpPr>
        <p:spPr>
          <a:xfrm>
            <a:off x="5773009" y="404716"/>
            <a:ext cx="6418379" cy="0"/>
          </a:xfrm>
          <a:custGeom>
            <a:avLst/>
            <a:gdLst/>
            <a:ahLst/>
            <a:cxnLst/>
            <a:rect l="l" t="t" r="r" b="b"/>
            <a:pathLst>
              <a:path w="6419215">
                <a:moveTo>
                  <a:pt x="0" y="0"/>
                </a:moveTo>
                <a:lnTo>
                  <a:pt x="6419087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6"/>
          <p:cNvSpPr/>
          <p:nvPr/>
        </p:nvSpPr>
        <p:spPr>
          <a:xfrm>
            <a:off x="5783588" y="6456449"/>
            <a:ext cx="0" cy="404590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4036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7"/>
          <p:cNvSpPr/>
          <p:nvPr/>
        </p:nvSpPr>
        <p:spPr>
          <a:xfrm>
            <a:off x="847" y="6467066"/>
            <a:ext cx="5782827" cy="0"/>
          </a:xfrm>
          <a:custGeom>
            <a:avLst/>
            <a:gdLst/>
            <a:ahLst/>
            <a:cxnLst/>
            <a:rect l="l" t="t" r="r" b="b"/>
            <a:pathLst>
              <a:path w="5783580">
                <a:moveTo>
                  <a:pt x="578358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014" y="2258599"/>
            <a:ext cx="1563061" cy="2342496"/>
          </a:xfrm>
          <a:prstGeom prst="rect">
            <a:avLst/>
          </a:prstGeom>
          <a:noFill/>
        </p:spPr>
      </p:pic>
      <p:sp>
        <p:nvSpPr>
          <p:cNvPr id="20" name="object 10"/>
          <p:cNvSpPr/>
          <p:nvPr/>
        </p:nvSpPr>
        <p:spPr>
          <a:xfrm>
            <a:off x="2659479" y="2258633"/>
            <a:ext cx="0" cy="2274621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3031871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22522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3A3753A2-CB4A-4238-BDED-AECF6F948E9E}"/>
              </a:ext>
            </a:extLst>
          </p:cNvPr>
          <p:cNvSpPr txBox="1">
            <a:spLocks/>
          </p:cNvSpPr>
          <p:nvPr/>
        </p:nvSpPr>
        <p:spPr>
          <a:xfrm>
            <a:off x="7578" y="28780"/>
            <a:ext cx="6807710" cy="520694"/>
          </a:xfrm>
          <a:prstGeom prst="rect">
            <a:avLst/>
          </a:prstGeom>
        </p:spPr>
        <p:txBody>
          <a:bodyPr lIns="91059" tIns="45512" rIns="91059" bIns="45512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70AD47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«Модельных доходов»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479A5A2-2B05-4849-975A-CADC35BE5E0C}"/>
              </a:ext>
            </a:extLst>
          </p:cNvPr>
          <p:cNvSpPr/>
          <p:nvPr/>
        </p:nvSpPr>
        <p:spPr>
          <a:xfrm>
            <a:off x="151598" y="993166"/>
            <a:ext cx="1723524" cy="3297026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Основой для расчета прогноза поступлений доходов являются официальные данные налоговой отчетности/ заключенные договоры/ правовые </a:t>
            </a:r>
            <a:r>
              <a:rPr lang="ru-RU" sz="12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акты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(является базовым сценарием)</a:t>
            </a:r>
            <a:endParaRPr lang="ru-RU" sz="1200" b="1" dirty="0">
              <a:solidFill>
                <a:prstClr val="black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AFD52B9-FB9E-4367-A102-D32B55583649}"/>
              </a:ext>
            </a:extLst>
          </p:cNvPr>
          <p:cNvSpPr/>
          <p:nvPr/>
        </p:nvSpPr>
        <p:spPr>
          <a:xfrm>
            <a:off x="151598" y="4643057"/>
            <a:ext cx="1723524" cy="2114866"/>
          </a:xfrm>
          <a:prstGeom prst="rect">
            <a:avLst/>
          </a:prstGeom>
          <a:solidFill>
            <a:srgbClr val="FFFFFF">
              <a:alpha val="63137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5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Исключение недостоверной информации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4E9B14C-7681-4707-9E71-2B5B4637DDA9}"/>
              </a:ext>
            </a:extLst>
          </p:cNvPr>
          <p:cNvSpPr/>
          <p:nvPr/>
        </p:nvSpPr>
        <p:spPr>
          <a:xfrm>
            <a:off x="2011570" y="980134"/>
            <a:ext cx="2191581" cy="1814950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Внедрение критериев развития и рисков, рассчитанных на основе макроэкономических показателей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7661335-1BC1-4218-9193-ADDFD400F4BE}"/>
              </a:ext>
            </a:extLst>
          </p:cNvPr>
          <p:cNvSpPr/>
          <p:nvPr/>
        </p:nvSpPr>
        <p:spPr>
          <a:xfrm>
            <a:off x="2011606" y="3158857"/>
            <a:ext cx="2191545" cy="3599066"/>
          </a:xfrm>
          <a:prstGeom prst="rect">
            <a:avLst/>
          </a:prstGeom>
          <a:solidFill>
            <a:srgbClr val="FFFFFF">
              <a:alpha val="63137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5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Позволяет определить потенциал к увеличению доходной базы и предусмотреть возможные риски недополучения доходов, ранее прогнозируемых (поступающих) к поступлению в городской бюджет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BC8E57F-F1D3-44AB-A99B-4CF2DCCABC98}"/>
              </a:ext>
            </a:extLst>
          </p:cNvPr>
          <p:cNvSpPr/>
          <p:nvPr/>
        </p:nvSpPr>
        <p:spPr>
          <a:xfrm>
            <a:off x="4363053" y="980100"/>
            <a:ext cx="2236209" cy="1814985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Разработка позитивного сценария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58A99F4-2039-43BC-B64F-59FEB8FB1DD6}"/>
              </a:ext>
            </a:extLst>
          </p:cNvPr>
          <p:cNvSpPr/>
          <p:nvPr/>
        </p:nvSpPr>
        <p:spPr>
          <a:xfrm>
            <a:off x="4363080" y="3158857"/>
            <a:ext cx="2236182" cy="3599093"/>
          </a:xfrm>
          <a:prstGeom prst="rect">
            <a:avLst/>
          </a:prstGeom>
          <a:solidFill>
            <a:srgbClr val="FFFFFF">
              <a:alpha val="63137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Позволяет определить дополнительные источники доходов для финансирования социально значимых расходов городского бюджета, </a:t>
            </a:r>
          </a:p>
          <a:p>
            <a:pPr algn="ctr"/>
            <a:r>
              <a:rPr lang="ru-RU" sz="12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снижения объема муниципального долга, а также</a:t>
            </a:r>
          </a:p>
          <a:p>
            <a:pPr algn="ctr"/>
            <a:r>
              <a:rPr lang="ru-RU" sz="12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 для возможного замещения выпадающих поступлений по непредвиденным причинам по другим доходным источникам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526E269-452C-4028-9205-4A5498D10CCC}"/>
              </a:ext>
            </a:extLst>
          </p:cNvPr>
          <p:cNvSpPr/>
          <p:nvPr/>
        </p:nvSpPr>
        <p:spPr>
          <a:xfrm>
            <a:off x="6823856" y="980095"/>
            <a:ext cx="2914161" cy="1814990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Разработка негативного сценария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0BF5176-9137-48D3-BFEF-E304D94FC339}"/>
              </a:ext>
            </a:extLst>
          </p:cNvPr>
          <p:cNvSpPr/>
          <p:nvPr/>
        </p:nvSpPr>
        <p:spPr>
          <a:xfrm>
            <a:off x="6823816" y="3158857"/>
            <a:ext cx="2931348" cy="3599066"/>
          </a:xfrm>
          <a:prstGeom prst="rect">
            <a:avLst/>
          </a:prstGeom>
          <a:solidFill>
            <a:srgbClr val="FFFFFF">
              <a:alpha val="63137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Позволяет определить возможное снижение поступлений по отдельным видам доходных источников с целью оперативного принятия решения по замещению данных поступлений иными видами доходов, по сокращению бюджетных ассигнований в целях избежания образования кредиторской задолженности и усилить контроль за поступлением платежей в городской бюджет в полном объеме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BCFF238-1249-4C1B-9F26-E75C04CC8D89}"/>
              </a:ext>
            </a:extLst>
          </p:cNvPr>
          <p:cNvSpPr/>
          <p:nvPr/>
        </p:nvSpPr>
        <p:spPr>
          <a:xfrm>
            <a:off x="9924591" y="980095"/>
            <a:ext cx="2035834" cy="1814990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Разработка оптимального сценария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9D0E9FBD-BE68-4144-A996-CB9F154E775A}"/>
              </a:ext>
            </a:extLst>
          </p:cNvPr>
          <p:cNvSpPr/>
          <p:nvPr/>
        </p:nvSpPr>
        <p:spPr>
          <a:xfrm>
            <a:off x="9924587" y="3158857"/>
            <a:ext cx="2035838" cy="3599066"/>
          </a:xfrm>
          <a:prstGeom prst="rect">
            <a:avLst/>
          </a:prstGeom>
          <a:solidFill>
            <a:schemeClr val="bg1">
              <a:alpha val="63137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15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Позволяет определить баланс рисков и возможностей  городского бюджета. Применяется для формирования городского бюджета на очередной финансовый год и плановый период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9447570" y="6494385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prstClr val="black"/>
                </a:solidFill>
                <a:latin typeface="Century Gothic" pitchFamily="34" charset="0"/>
              </a:rPr>
              <a:pPr/>
              <a:t>10</a:t>
            </a:fld>
            <a:endParaRPr lang="ru-RU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3" name="object 5"/>
          <p:cNvSpPr/>
          <p:nvPr/>
        </p:nvSpPr>
        <p:spPr>
          <a:xfrm>
            <a:off x="7911040" y="480497"/>
            <a:ext cx="3402522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6"/>
          <p:cNvSpPr/>
          <p:nvPr/>
        </p:nvSpPr>
        <p:spPr>
          <a:xfrm>
            <a:off x="7910278" y="412671"/>
            <a:ext cx="131428" cy="131474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cxnSp>
        <p:nvCxnSpPr>
          <p:cNvPr id="33" name="Прямая со стрелкой 32"/>
          <p:cNvCxnSpPr>
            <a:stCxn id="19" idx="2"/>
            <a:endCxn id="21" idx="0"/>
          </p:cNvCxnSpPr>
          <p:nvPr/>
        </p:nvCxnSpPr>
        <p:spPr>
          <a:xfrm flipH="1">
            <a:off x="10942506" y="2795085"/>
            <a:ext cx="2" cy="36377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9684" y="63445"/>
            <a:ext cx="567223" cy="850075"/>
          </a:xfrm>
          <a:prstGeom prst="rect">
            <a:avLst/>
          </a:prstGeom>
          <a:noFill/>
        </p:spPr>
      </p:pic>
      <p:cxnSp>
        <p:nvCxnSpPr>
          <p:cNvPr id="34" name="Прямая со стрелкой 33"/>
          <p:cNvCxnSpPr/>
          <p:nvPr/>
        </p:nvCxnSpPr>
        <p:spPr>
          <a:xfrm>
            <a:off x="8289490" y="2795084"/>
            <a:ext cx="0" cy="36373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2"/>
            <a:endCxn id="15" idx="0"/>
          </p:cNvCxnSpPr>
          <p:nvPr/>
        </p:nvCxnSpPr>
        <p:spPr>
          <a:xfrm>
            <a:off x="5481158" y="2795085"/>
            <a:ext cx="13" cy="36377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0" idx="2"/>
            <a:endCxn id="12" idx="0"/>
          </p:cNvCxnSpPr>
          <p:nvPr/>
        </p:nvCxnSpPr>
        <p:spPr>
          <a:xfrm>
            <a:off x="3107361" y="2795084"/>
            <a:ext cx="18" cy="36377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013349" y="4290192"/>
            <a:ext cx="0" cy="36373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9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C4DB9F84-A60D-4D57-86D9-90DAC8ABFC6C}"/>
              </a:ext>
            </a:extLst>
          </p:cNvPr>
          <p:cNvSpPr txBox="1">
            <a:spLocks/>
          </p:cNvSpPr>
          <p:nvPr/>
        </p:nvSpPr>
        <p:spPr>
          <a:xfrm>
            <a:off x="4" y="2"/>
            <a:ext cx="10660367" cy="960210"/>
          </a:xfrm>
          <a:prstGeom prst="rect">
            <a:avLst/>
          </a:prstGeom>
        </p:spPr>
        <p:txBody>
          <a:bodyPr lIns="91059" tIns="45512" rIns="91059" bIns="45512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70AD47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Сценарии   «Модельных   расходов»</a:t>
            </a:r>
          </a:p>
        </p:txBody>
      </p:sp>
      <p:pic>
        <p:nvPicPr>
          <p:cNvPr id="7" name="Picture 6" descr="C:\Users\kapustin_ns\Downloads\681aab52daa9947a2497ff602536c6e2.png">
            <a:extLst>
              <a:ext uri="{FF2B5EF4-FFF2-40B4-BE49-F238E27FC236}">
                <a16:creationId xmlns:a16="http://schemas.microsoft.com/office/drawing/2014/main" xmlns="" id="{C4CA2032-0B18-4BE7-B60C-0AF02C6CBB9C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alphaModFix/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9000"/>
                    </a14:imgEffect>
                    <a14:imgEffect>
                      <a14:colorTemperature colorTemp="6919"/>
                    </a14:imgEffect>
                    <a14:imgEffect>
                      <a14:saturation sat="168000"/>
                    </a14:imgEffect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0927" y="1197547"/>
            <a:ext cx="1079859" cy="10802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kapustin_ns\Downloads\681aab52daa9947a2497ff602536c6e2.png">
            <a:extLst>
              <a:ext uri="{FF2B5EF4-FFF2-40B4-BE49-F238E27FC236}">
                <a16:creationId xmlns:a16="http://schemas.microsoft.com/office/drawing/2014/main" xmlns="" id="{09CDDEFE-462A-4DA3-8BA1-62DFA6E2DA1F}"/>
              </a:ext>
            </a:extLst>
          </p:cNvPr>
          <p:cNvPicPr>
            <a:picLocks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60000"/>
                    </a14:imgEffect>
                    <a14:imgEffect>
                      <a14:saturation sat="244000"/>
                    </a14:imgEffect>
                    <a14:imgEffect>
                      <a14:brightnessContrast bright="-12000" contras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63" y="3357656"/>
            <a:ext cx="1079859" cy="10802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kapustin_ns\Downloads\b88dfe5fafca1d27a30146fb8e461285.png">
            <a:extLst>
              <a:ext uri="{FF2B5EF4-FFF2-40B4-BE49-F238E27FC236}">
                <a16:creationId xmlns:a16="http://schemas.microsoft.com/office/drawing/2014/main" xmlns="" id="{865FF64D-AA4C-43C1-84AA-C1033D40F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38" y="5229864"/>
            <a:ext cx="1079859" cy="10802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: скругленные углы 6">
            <a:extLst>
              <a:ext uri="{FF2B5EF4-FFF2-40B4-BE49-F238E27FC236}">
                <a16:creationId xmlns:a16="http://schemas.microsoft.com/office/drawing/2014/main" xmlns="" id="{70AF774D-19F3-47E8-ADC5-D11746E95306}"/>
              </a:ext>
            </a:extLst>
          </p:cNvPr>
          <p:cNvSpPr/>
          <p:nvPr/>
        </p:nvSpPr>
        <p:spPr>
          <a:xfrm>
            <a:off x="1537240" y="913489"/>
            <a:ext cx="10321326" cy="1868235"/>
          </a:xfrm>
          <a:prstGeom prst="round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Позитивный сценарий модельных расходов</a:t>
            </a:r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формирование прогнозных показателей по расходам городского бюджета с учетом роста расходов, направленных на развитие города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(объем расходов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соответствует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объему ф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актических расходов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отчетного года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 учетом индекса-дефлятора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текущего года и планового года и принимаемых обязательств на повышения заработной платы отдельным категориям работников, поименованным в Указе Президента РФ от 07.05.2012 № 597, а также учитываются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расходы инвестиционного характера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где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доля расходов инвестиционного характера не менее 10 % от общей суммы текущих расходов на очередной финансовый год</a:t>
            </a:r>
            <a:r>
              <a:rPr lang="ru-RU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ru-RU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6">
            <a:extLst>
              <a:ext uri="{FF2B5EF4-FFF2-40B4-BE49-F238E27FC236}">
                <a16:creationId xmlns:a16="http://schemas.microsoft.com/office/drawing/2014/main" xmlns="" id="{3B28CD73-3010-4903-A971-949D76977F39}"/>
              </a:ext>
            </a:extLst>
          </p:cNvPr>
          <p:cNvSpPr/>
          <p:nvPr/>
        </p:nvSpPr>
        <p:spPr>
          <a:xfrm>
            <a:off x="1550300" y="2998338"/>
            <a:ext cx="10305548" cy="1727600"/>
          </a:xfrm>
          <a:prstGeom prst="round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Негативный сценарий модельных расходов</a:t>
            </a:r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формирование прогнозных показателей по расходам городского бюджета в объеме, необходимом для обеспечения исполнения социально значимых расходных </a:t>
            </a:r>
            <a:r>
              <a:rPr lang="ru-RU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обязательств, а </a:t>
            </a:r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также недопущение образования просроченной кредиторской задолженности </a:t>
            </a:r>
            <a:r>
              <a:rPr lang="ru-RU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(объем расходов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соответствует </a:t>
            </a:r>
            <a:r>
              <a:rPr lang="ru-RU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объему ф</a:t>
            </a:r>
            <a:r>
              <a:rPr lang="ru-RU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актических расходов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отчетного года </a:t>
            </a:r>
            <a:r>
              <a:rPr lang="ru-RU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 учетом индекса-дефлятора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текущего года и планового года и принимаемых обязательств на повышения заработной платы отдельным категориям работников, поименованным в Указе Президента РФ от 07.05.2012 № 597</a:t>
            </a:r>
            <a:r>
              <a:rPr lang="ru-RU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6">
            <a:extLst>
              <a:ext uri="{FF2B5EF4-FFF2-40B4-BE49-F238E27FC236}">
                <a16:creationId xmlns:a16="http://schemas.microsoft.com/office/drawing/2014/main" xmlns="" id="{1D7BAFCE-A87E-457E-87CA-7467BDF3741D}"/>
              </a:ext>
            </a:extLst>
          </p:cNvPr>
          <p:cNvSpPr/>
          <p:nvPr/>
        </p:nvSpPr>
        <p:spPr>
          <a:xfrm>
            <a:off x="1565746" y="4995434"/>
            <a:ext cx="10293827" cy="1530704"/>
          </a:xfrm>
          <a:prstGeom prst="roundRect">
            <a:avLst/>
          </a:prstGeom>
          <a:solidFill>
            <a:srgbClr val="FFFFFF">
              <a:alpha val="63137"/>
            </a:srgbClr>
          </a:solidFill>
          <a:ln w="38100"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Оптимальный сценарий модельных расходов </a:t>
            </a:r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– формирование прогнозных показателей по расходам городского бюджета в </a:t>
            </a:r>
            <a:r>
              <a:rPr lang="ru-RU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достаточном </a:t>
            </a:r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для исполнения собственных полномочий в полном объеме </a:t>
            </a:r>
            <a:r>
              <a:rPr lang="ru-RU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(объем расходов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соответствует </a:t>
            </a:r>
            <a:r>
              <a:rPr lang="ru-RU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</a:t>
            </a:r>
            <a:r>
              <a:rPr lang="ru-RU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ценке стоимости полномочий муниципального образования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на очередной финансовый год, которая отражается в реестре расходных обязательств, составляемым в соответствии с приказом Министерства финансов Российской Федерации от 03.03.2020 № 34н</a:t>
            </a:r>
            <a:r>
              <a:rPr lang="ru-RU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endParaRPr lang="ru-RU" sz="15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9447570" y="6494379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prstClr val="black"/>
                </a:solidFill>
                <a:latin typeface="Century Gothic" pitchFamily="34" charset="0"/>
              </a:rPr>
              <a:pPr/>
              <a:t>11</a:t>
            </a:fld>
            <a:endParaRPr lang="ru-RU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529684" y="63445"/>
            <a:ext cx="567223" cy="850075"/>
          </a:xfrm>
          <a:prstGeom prst="rect">
            <a:avLst/>
          </a:prstGeom>
          <a:noFill/>
        </p:spPr>
      </p:pic>
      <p:sp>
        <p:nvSpPr>
          <p:cNvPr id="16" name="object 5"/>
          <p:cNvSpPr/>
          <p:nvPr/>
        </p:nvSpPr>
        <p:spPr>
          <a:xfrm>
            <a:off x="7910166" y="504667"/>
            <a:ext cx="3402522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6"/>
          <p:cNvSpPr/>
          <p:nvPr/>
        </p:nvSpPr>
        <p:spPr>
          <a:xfrm>
            <a:off x="7909405" y="436838"/>
            <a:ext cx="131428" cy="131474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9683" y="64631"/>
            <a:ext cx="567223" cy="849767"/>
          </a:xfrm>
          <a:prstGeom prst="rect">
            <a:avLst/>
          </a:prstGeom>
          <a:noFill/>
        </p:spPr>
      </p:pic>
      <p:sp>
        <p:nvSpPr>
          <p:cNvPr id="12" name="Номер слайда 7"/>
          <p:cNvSpPr txBox="1">
            <a:spLocks/>
          </p:cNvSpPr>
          <p:nvPr/>
        </p:nvSpPr>
        <p:spPr>
          <a:xfrm>
            <a:off x="10172914" y="6493276"/>
            <a:ext cx="2017533" cy="365077"/>
          </a:xfrm>
          <a:prstGeom prst="rect">
            <a:avLst/>
          </a:prstGeom>
        </p:spPr>
        <p:txBody>
          <a:bodyPr vert="horz" lIns="91047" tIns="45508" rIns="91047" bIns="45508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4430DE-3786-437D-A245-4F52EE2B28FE}" type="slidenum">
              <a:rPr lang="ru-RU" b="1">
                <a:solidFill>
                  <a:prstClr val="black"/>
                </a:solidFill>
                <a:latin typeface="Century Gothic" pitchFamily="34" charset="0"/>
              </a:rPr>
              <a:pPr/>
              <a:t>12</a:t>
            </a:fld>
            <a:endParaRPr lang="ru-RU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5474" y="15801"/>
            <a:ext cx="7861494" cy="461666"/>
          </a:xfrm>
          <a:prstGeom prst="rect">
            <a:avLst/>
          </a:prstGeom>
        </p:spPr>
        <p:txBody>
          <a:bodyPr wrap="square" lIns="91059" tIns="45512" rIns="91059" bIns="45512">
            <a:spAutoFit/>
          </a:bodyPr>
          <a:lstStyle/>
          <a:p>
            <a:r>
              <a:rPr lang="ru-RU" sz="24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принципы «Модельного долга»</a:t>
            </a:r>
          </a:p>
        </p:txBody>
      </p:sp>
      <p:sp>
        <p:nvSpPr>
          <p:cNvPr id="8" name="object 5"/>
          <p:cNvSpPr/>
          <p:nvPr/>
        </p:nvSpPr>
        <p:spPr>
          <a:xfrm>
            <a:off x="7910170" y="505725"/>
            <a:ext cx="3402522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4F6228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6"/>
          <p:cNvSpPr/>
          <p:nvPr/>
        </p:nvSpPr>
        <p:spPr>
          <a:xfrm>
            <a:off x="7909408" y="437916"/>
            <a:ext cx="131428" cy="131428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4F6228"/>
          </a:solidFill>
          <a:ln>
            <a:solidFill>
              <a:srgbClr val="4F6228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5928" y="5377868"/>
            <a:ext cx="11689158" cy="136429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2000" b="1" dirty="0">
                <a:solidFill>
                  <a:srgbClr val="F79646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Ключевая особенность:</a:t>
            </a:r>
            <a:endParaRPr lang="ru-RU" sz="2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определение </a:t>
            </a:r>
            <a:r>
              <a:rPr lang="ru-RU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оптимального сценария</a:t>
            </a:r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как </a:t>
            </a:r>
            <a:r>
              <a:rPr lang="ru-RU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диапазонного значения показателей уровня муниципального долга и расходов на его погашение и обслуживание</a:t>
            </a:r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позволяющего принимать решение об объеме расходных обязательств, необходимых для решения вопросов местного значения 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вопросов развития города.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666" y="888067"/>
            <a:ext cx="11689157" cy="62580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marL="359790" algn="ctr"/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Безусловное </a:t>
            </a:r>
            <a:r>
              <a:rPr lang="ru-RU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соблюдение ограничений</a:t>
            </a:r>
            <a:r>
              <a:rPr lang="ru-RU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установленных бюджетным законодательством РФ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83666" y="1701636"/>
            <a:ext cx="11689157" cy="685749"/>
            <a:chOff x="183627" y="1701602"/>
            <a:chExt cx="11689157" cy="68575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83627" y="1701602"/>
              <a:ext cx="11689157" cy="68575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F62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9790" algn="ctr"/>
              <a:r>
                <a:rPr lang="ru-RU" sz="16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Сценарный подход </a:t>
              </a:r>
              <a:r>
                <a:rPr lang="ru-RU" sz="16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– расчет базового, негативного, позитивного и оптимального сценариев для каждой группы заемщиков по уровню долговой устойчивости</a:t>
              </a:r>
            </a:p>
          </p:txBody>
        </p:sp>
        <p:pic>
          <p:nvPicPr>
            <p:cNvPr id="1028" name="Picture 4" descr="Задачи | Бесплатно значок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558" y="1750134"/>
              <a:ext cx="588686" cy="588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183666" y="2581986"/>
            <a:ext cx="11689157" cy="703831"/>
            <a:chOff x="183627" y="2558075"/>
            <a:chExt cx="11689157" cy="703831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83627" y="2565698"/>
              <a:ext cx="11689157" cy="67363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F62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9790" algn="ctr"/>
              <a:r>
                <a:rPr lang="ru-RU" sz="16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Учет в расчете показателей уровня муниципального долга </a:t>
              </a:r>
              <a:r>
                <a:rPr lang="ru-RU" sz="16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потребности в финансировании приоритетных расходных обязательств</a:t>
              </a:r>
            </a:p>
          </p:txBody>
        </p:sp>
        <p:pic>
          <p:nvPicPr>
            <p:cNvPr id="1030" name="Picture 6" descr="Ruble Icons - Free Download, PNG and SV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989" y="2558075"/>
              <a:ext cx="703831" cy="703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Группа 19"/>
          <p:cNvGrpSpPr/>
          <p:nvPr/>
        </p:nvGrpSpPr>
        <p:grpSpPr>
          <a:xfrm>
            <a:off x="195967" y="4337783"/>
            <a:ext cx="11689157" cy="748200"/>
            <a:chOff x="195928" y="4293890"/>
            <a:chExt cx="11689157" cy="74820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95928" y="4293890"/>
              <a:ext cx="11689157" cy="7482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F62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9790" algn="ctr"/>
              <a:r>
                <a:rPr lang="ru-RU" sz="16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Расчет как </a:t>
              </a:r>
              <a:r>
                <a:rPr lang="ru-RU" sz="16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максимальных рисков </a:t>
              </a:r>
              <a:r>
                <a:rPr lang="ru-RU" sz="16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 ухудшению долговой нагрузки на городской бюджет в допустимых БК РФ пределах, так и </a:t>
              </a:r>
              <a:r>
                <a:rPr lang="ru-RU" sz="16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потенциал для перехода города в группу заемщиков с высоким уровнем </a:t>
              </a:r>
              <a:r>
                <a:rPr lang="ru-RU" sz="16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долговой устойчивости</a:t>
              </a:r>
            </a:p>
          </p:txBody>
        </p:sp>
        <p:sp>
          <p:nvSpPr>
            <p:cNvPr id="21" name="Овал 20" descr="Исследование"/>
            <p:cNvSpPr/>
            <p:nvPr/>
          </p:nvSpPr>
          <p:spPr>
            <a:xfrm>
              <a:off x="262558" y="4322010"/>
              <a:ext cx="697366" cy="664546"/>
            </a:xfrm>
            <a:prstGeom prst="ellipse">
              <a:avLst/>
            </a:prstGeom>
            <a:blipFill>
              <a:blip r:embed="rId5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dgm="http://schemas.openxmlformats.org/drawingml/2006/diagram" xmlns="" xmlns:asvg="http://schemas.microsoft.com/office/drawing/2016/SVG/main" xmlns:lc="http://schemas.openxmlformats.org/drawingml/2006/lockedCanvas" r:embed="rId8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6" name="Группа 5"/>
          <p:cNvGrpSpPr/>
          <p:nvPr/>
        </p:nvGrpSpPr>
        <p:grpSpPr>
          <a:xfrm>
            <a:off x="183666" y="3484216"/>
            <a:ext cx="11689157" cy="665658"/>
            <a:chOff x="183627" y="3429794"/>
            <a:chExt cx="11689157" cy="66565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83627" y="3429794"/>
              <a:ext cx="11689157" cy="66565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F62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9653" algn="ctr"/>
              <a:r>
                <a:rPr lang="ru-RU" sz="1600" b="1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Равномерное распределение долговой нагрузки </a:t>
              </a:r>
              <a:r>
                <a:rPr lang="ru-RU" sz="16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на городской бюджет, а именно распределение объема погашения долга по годам</a:t>
              </a:r>
            </a:p>
          </p:txBody>
        </p:sp>
        <p:pic>
          <p:nvPicPr>
            <p:cNvPr id="22" name="Picture 5" descr="C:\Users\kapustin_ns\Downloads\b88dfe5fafca1d27a30146fb8e461285.png">
              <a:extLst>
                <a:ext uri="{FF2B5EF4-FFF2-40B4-BE49-F238E27FC236}">
                  <a16:creationId xmlns:a16="http://schemas.microsoft.com/office/drawing/2014/main" xmlns="" id="{865FF64D-AA4C-43C1-84AA-C1033D40FB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1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88" y="3493330"/>
              <a:ext cx="534625" cy="53462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https://cache3.youla.io/files/images/780_780/5f/05/5f058ee7dab17a687f40fb23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45" y="933659"/>
            <a:ext cx="534625" cy="53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3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9683" y="64631"/>
            <a:ext cx="567223" cy="84976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474" y="-26588"/>
            <a:ext cx="7861494" cy="830996"/>
          </a:xfrm>
          <a:prstGeom prst="rect">
            <a:avLst/>
          </a:prstGeom>
        </p:spPr>
        <p:txBody>
          <a:bodyPr wrap="square" lIns="91059" tIns="45512" rIns="91059" bIns="45512">
            <a:spAutoFit/>
          </a:bodyPr>
          <a:lstStyle/>
          <a:p>
            <a:r>
              <a:rPr lang="ru-RU" sz="24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Создание во всех муниципальных образованиях </a:t>
            </a:r>
            <a:r>
              <a:rPr lang="ru-RU" sz="2400" b="1" dirty="0" smtClean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ГРБС ОИВ «ЦО </a:t>
            </a:r>
            <a:r>
              <a:rPr lang="ru-RU" sz="24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ПБС»</a:t>
            </a:r>
          </a:p>
        </p:txBody>
      </p:sp>
      <p:sp>
        <p:nvSpPr>
          <p:cNvPr id="8" name="object 5"/>
          <p:cNvSpPr/>
          <p:nvPr/>
        </p:nvSpPr>
        <p:spPr>
          <a:xfrm>
            <a:off x="7910170" y="505725"/>
            <a:ext cx="3402522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rgbClr val="4F6228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6"/>
          <p:cNvSpPr/>
          <p:nvPr/>
        </p:nvSpPr>
        <p:spPr>
          <a:xfrm>
            <a:off x="7909408" y="437916"/>
            <a:ext cx="131428" cy="131428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rgbClr val="4F6228"/>
          </a:solidFill>
          <a:ln>
            <a:solidFill>
              <a:srgbClr val="4F6228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6486" y="892768"/>
            <a:ext cx="12010391" cy="15289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478" tIns="60738" rIns="121478" bIns="60738" rtlCol="0" anchor="ctr"/>
          <a:lstStyle/>
          <a:p>
            <a:pPr indent="360000" algn="just" defTabSz="1110483"/>
            <a:r>
              <a:rPr lang="ru-RU" sz="16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«ЦО ПБС» </a:t>
            </a:r>
            <a:r>
              <a:rPr lang="ru-RU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– это </a:t>
            </a:r>
            <a:r>
              <a:rPr lang="ru-RU" sz="16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центр обслуживания получателей бюджетных средств</a:t>
            </a:r>
            <a:r>
              <a:rPr lang="ru-RU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, который способствует улучшению качества оказания муниципальных услуг, оказываемых учреждениями города посредством эффективного использования бюджетных средств с полной прозрачностью. Данное учреждение необходимо создать во всех муниципальных образованиях на базе Централизованных бухгалтерий образовательных </a:t>
            </a:r>
            <a:r>
              <a:rPr lang="ru-RU" sz="16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учреждений, а также в ГРБС органов исполнительной власти. </a:t>
            </a:r>
            <a:r>
              <a:rPr lang="ru-RU" sz="16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Создание </a:t>
            </a:r>
            <a:r>
              <a:rPr lang="ru-RU" sz="16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не требует дополнительных </a:t>
            </a:r>
            <a:r>
              <a:rPr lang="ru-RU" sz="16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расходов.</a:t>
            </a:r>
            <a:endParaRPr lang="ru-RU" sz="16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80" y="2997746"/>
            <a:ext cx="12010391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478" tIns="60738" rIns="121478" bIns="60738" rtlCol="0" anchor="ctr"/>
          <a:lstStyle/>
          <a:p>
            <a:pPr algn="just" defTabSz="1110483"/>
            <a:r>
              <a:rPr lang="ru-RU" sz="15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Использование автоматизированного рабочего места </a:t>
            </a:r>
            <a:r>
              <a:rPr lang="ru-RU" sz="15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получателя бюджетных средств </a:t>
            </a:r>
            <a:r>
              <a:rPr lang="ru-RU" sz="15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в </a:t>
            </a:r>
            <a:r>
              <a:rPr lang="ru-RU" sz="15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ГИС </a:t>
            </a:r>
            <a:r>
              <a:rPr lang="ru-RU" sz="1500" b="1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МРиГО</a:t>
            </a:r>
            <a:r>
              <a:rPr lang="ru-RU" sz="15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(ГИС ГРБС)</a:t>
            </a:r>
            <a:r>
              <a:rPr lang="ru-RU" sz="15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которая включает в </a:t>
            </a:r>
            <a:r>
              <a:rPr lang="ru-RU" sz="15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себя осуществление деятельности в комплексном централизованном решении</a:t>
            </a:r>
            <a:endParaRPr lang="ru-RU" sz="15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486" y="2493691"/>
            <a:ext cx="7944056" cy="400110"/>
          </a:xfrm>
          <a:prstGeom prst="rect">
            <a:avLst/>
          </a:prstGeom>
        </p:spPr>
        <p:txBody>
          <a:bodyPr wrap="square" lIns="91132" tIns="45552" rIns="91132" bIns="45552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деятельности ЦО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ПБС: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218" y="3717827"/>
            <a:ext cx="12011652" cy="4433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2" tIns="45552" rIns="91132" bIns="45552"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Реализация 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единого подхода 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к планированию и исполнению </a:t>
            </a:r>
            <a:r>
              <a:rPr lang="ru-RU" sz="15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бюджета бюджетной системы РФ, 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а также 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унификация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порядка проведения контрольных мероприятий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479" y="4293890"/>
            <a:ext cx="12011652" cy="4433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2" tIns="45552" rIns="91132" bIns="45552" rtlCol="0" anchor="ctr"/>
          <a:lstStyle/>
          <a:p>
            <a:pPr algn="just"/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Повышение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качества учета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и 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снижение бюджетных рисков 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путем совершенствования процессов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534" y="4858683"/>
            <a:ext cx="12011652" cy="4433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2" tIns="45552" rIns="91132" bIns="45552"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Увеличение степени 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достоверности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и 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прозрачности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 учетных данных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218" y="5479555"/>
            <a:ext cx="12011652" cy="54252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2" tIns="45552" rIns="91132" bIns="45552"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Создание 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единой методологии ведения 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учета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и составления отчетности, а также обеспечение оперативной подготовки всех видов отчетности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218" y="6226835"/>
            <a:ext cx="12011652" cy="4433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2" tIns="45552" rIns="91132" bIns="45552"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Понижение уровня налоговых рисков и </a:t>
            </a:r>
            <a:r>
              <a:rPr lang="ru-RU" sz="15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уменьшение расходов </a:t>
            </a:r>
            <a:r>
              <a:rPr lang="ru-RU" sz="15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на организацию учета </a:t>
            </a:r>
          </a:p>
        </p:txBody>
      </p:sp>
      <p:sp>
        <p:nvSpPr>
          <p:cNvPr id="12" name="Номер слайда 7"/>
          <p:cNvSpPr txBox="1">
            <a:spLocks/>
          </p:cNvSpPr>
          <p:nvPr/>
        </p:nvSpPr>
        <p:spPr>
          <a:xfrm>
            <a:off x="10172914" y="6493276"/>
            <a:ext cx="2017533" cy="365077"/>
          </a:xfrm>
          <a:prstGeom prst="rect">
            <a:avLst/>
          </a:prstGeom>
        </p:spPr>
        <p:txBody>
          <a:bodyPr vert="horz" lIns="91047" tIns="45508" rIns="91047" bIns="45508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4430DE-3786-437D-A245-4F52EE2B28FE}" type="slidenum">
              <a:rPr lang="ru-RU" b="1">
                <a:solidFill>
                  <a:prstClr val="black"/>
                </a:solidFill>
                <a:latin typeface="Century Gothic" pitchFamily="34" charset="0"/>
              </a:rPr>
              <a:pPr/>
              <a:t>13</a:t>
            </a:fld>
            <a:endParaRPr lang="ru-RU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9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xmlns="" id="{AD9BA92A-37A9-46FD-AB35-59181A51DF86}"/>
              </a:ext>
            </a:extLst>
          </p:cNvPr>
          <p:cNvSpPr txBox="1">
            <a:spLocks/>
          </p:cNvSpPr>
          <p:nvPr/>
        </p:nvSpPr>
        <p:spPr>
          <a:xfrm>
            <a:off x="3" y="1"/>
            <a:ext cx="12190412" cy="6886178"/>
          </a:xfrm>
          <a:prstGeom prst="rect">
            <a:avLst/>
          </a:prstGeom>
          <a:solidFill>
            <a:srgbClr val="548235">
              <a:alpha val="30980"/>
            </a:srgbClr>
          </a:solidFill>
        </p:spPr>
        <p:txBody>
          <a:bodyPr vert="horz" lIns="91059" tIns="45512" rIns="91059" bIns="45512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endParaRPr lang="ru-RU" dirty="0">
              <a:latin typeface="Century Gothic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2912747" y="796"/>
            <a:ext cx="0" cy="627525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627380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763" y="628796"/>
            <a:ext cx="2912366" cy="0"/>
          </a:xfrm>
          <a:custGeom>
            <a:avLst/>
            <a:gdLst/>
            <a:ahLst/>
            <a:cxnLst/>
            <a:rect l="l" t="t" r="r" b="b"/>
            <a:pathLst>
              <a:path w="2912745">
                <a:moveTo>
                  <a:pt x="0" y="0"/>
                </a:moveTo>
                <a:lnTo>
                  <a:pt x="2912745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2846470" y="562495"/>
            <a:ext cx="131428" cy="131474"/>
          </a:xfrm>
          <a:custGeom>
            <a:avLst/>
            <a:gdLst/>
            <a:ahLst/>
            <a:cxnLst/>
            <a:rect l="l" t="t" r="r" b="b"/>
            <a:pathLst>
              <a:path w="131444" h="131445">
                <a:moveTo>
                  <a:pt x="131063" y="0"/>
                </a:moveTo>
                <a:lnTo>
                  <a:pt x="0" y="0"/>
                </a:lnTo>
                <a:lnTo>
                  <a:pt x="0" y="131063"/>
                </a:lnTo>
                <a:lnTo>
                  <a:pt x="131063" y="131063"/>
                </a:lnTo>
                <a:lnTo>
                  <a:pt x="1310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7321875" y="5855843"/>
            <a:ext cx="20317" cy="1004167"/>
          </a:xfrm>
          <a:custGeom>
            <a:avLst/>
            <a:gdLst/>
            <a:ahLst/>
            <a:cxnLst/>
            <a:rect l="l" t="t" r="r" b="b"/>
            <a:pathLst>
              <a:path w="20320" h="1003934">
                <a:moveTo>
                  <a:pt x="19811" y="0"/>
                </a:moveTo>
                <a:lnTo>
                  <a:pt x="0" y="0"/>
                </a:lnTo>
                <a:lnTo>
                  <a:pt x="0" y="1003552"/>
                </a:lnTo>
                <a:lnTo>
                  <a:pt x="19811" y="1003552"/>
                </a:lnTo>
                <a:lnTo>
                  <a:pt x="19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7321138" y="5832936"/>
            <a:ext cx="4869815" cy="0"/>
          </a:xfrm>
          <a:custGeom>
            <a:avLst/>
            <a:gdLst/>
            <a:ahLst/>
            <a:cxnLst/>
            <a:rect l="l" t="t" r="r" b="b"/>
            <a:pathLst>
              <a:path w="4870450">
                <a:moveTo>
                  <a:pt x="0" y="0"/>
                </a:moveTo>
                <a:lnTo>
                  <a:pt x="4870196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7265493" y="5769687"/>
            <a:ext cx="131428" cy="131474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4"/>
                </a:lnTo>
                <a:lnTo>
                  <a:pt x="131064" y="131064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/>
          <p:cNvSpPr/>
          <p:nvPr/>
        </p:nvSpPr>
        <p:spPr>
          <a:xfrm>
            <a:off x="5783588" y="769"/>
            <a:ext cx="0" cy="404590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3987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/>
          <p:nvPr/>
        </p:nvSpPr>
        <p:spPr>
          <a:xfrm>
            <a:off x="5772964" y="404716"/>
            <a:ext cx="6418379" cy="0"/>
          </a:xfrm>
          <a:custGeom>
            <a:avLst/>
            <a:gdLst/>
            <a:ahLst/>
            <a:cxnLst/>
            <a:rect l="l" t="t" r="r" b="b"/>
            <a:pathLst>
              <a:path w="6419215">
                <a:moveTo>
                  <a:pt x="0" y="0"/>
                </a:moveTo>
                <a:lnTo>
                  <a:pt x="6419087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/>
          <p:cNvSpPr/>
          <p:nvPr/>
        </p:nvSpPr>
        <p:spPr>
          <a:xfrm>
            <a:off x="5783588" y="6456404"/>
            <a:ext cx="0" cy="404590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4036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/>
          <p:cNvSpPr/>
          <p:nvPr/>
        </p:nvSpPr>
        <p:spPr>
          <a:xfrm>
            <a:off x="802" y="6467066"/>
            <a:ext cx="5782827" cy="0"/>
          </a:xfrm>
          <a:custGeom>
            <a:avLst/>
            <a:gdLst/>
            <a:ahLst/>
            <a:cxnLst/>
            <a:rect l="l" t="t" r="r" b="b"/>
            <a:pathLst>
              <a:path w="5783580">
                <a:moveTo>
                  <a:pt x="578358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"/>
          <p:cNvSpPr txBox="1">
            <a:spLocks/>
          </p:cNvSpPr>
          <p:nvPr/>
        </p:nvSpPr>
        <p:spPr>
          <a:xfrm>
            <a:off x="3274275" y="2903382"/>
            <a:ext cx="7982435" cy="696755"/>
          </a:xfrm>
          <a:prstGeom prst="rect">
            <a:avLst/>
          </a:prstGeom>
        </p:spPr>
        <p:txBody>
          <a:bodyPr vert="horz" wrap="square" lIns="0" tIns="13282" rIns="0" bIns="0" rtlCol="0">
            <a:spAutoFit/>
          </a:bodyPr>
          <a:lstStyle/>
          <a:p>
            <a:pPr marL="18414">
              <a:spcBef>
                <a:spcPts val="105"/>
              </a:spcBef>
              <a:defRPr/>
            </a:pPr>
            <a:r>
              <a:rPr lang="ru-RU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+mj-ea"/>
                <a:cs typeface="Verdana"/>
              </a:rPr>
              <a:t>СПАСИБО ЗА</a:t>
            </a:r>
            <a:r>
              <a:rPr lang="ru-RU" sz="4400" b="1" kern="0" spc="-7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+mj-ea"/>
                <a:cs typeface="Verdana"/>
              </a:rPr>
              <a:t> </a:t>
            </a:r>
            <a:r>
              <a:rPr lang="ru-RU" sz="4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+mj-ea"/>
                <a:cs typeface="Verdana"/>
              </a:rPr>
              <a:t>ВНИМАНИЕ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75326" y="4159983"/>
            <a:ext cx="5112568" cy="1646075"/>
          </a:xfrm>
          <a:prstGeom prst="rect">
            <a:avLst/>
          </a:prstGeom>
          <a:noFill/>
        </p:spPr>
        <p:txBody>
          <a:bodyPr wrap="square" lIns="121398" tIns="60698" rIns="121398" bIns="60698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Федоров С.В., 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Директор департамента финансов администрации города Дзержинска</a:t>
            </a:r>
          </a:p>
          <a:p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Мобильный телефон: +7 903 042 43 43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Электронная почта: 9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030424343@mail.ru</a:t>
            </a: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002" y="2080486"/>
            <a:ext cx="1563061" cy="2342496"/>
          </a:xfrm>
          <a:prstGeom prst="rect">
            <a:avLst/>
          </a:prstGeom>
          <a:noFill/>
        </p:spPr>
      </p:pic>
      <p:sp>
        <p:nvSpPr>
          <p:cNvPr id="24" name="object 10"/>
          <p:cNvSpPr/>
          <p:nvPr/>
        </p:nvSpPr>
        <p:spPr>
          <a:xfrm>
            <a:off x="3004176" y="1820412"/>
            <a:ext cx="0" cy="3032827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3031871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6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0" y="-12042"/>
            <a:ext cx="7391310" cy="633559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Актуальность цифровой трансформации управления общественными финансами РФ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616" y="62599"/>
            <a:ext cx="516694" cy="774349"/>
          </a:xfrm>
          <a:prstGeom prst="rect">
            <a:avLst/>
          </a:prstGeom>
          <a:noFill/>
        </p:spPr>
      </p:pic>
      <p:sp>
        <p:nvSpPr>
          <p:cNvPr id="11" name="object 5"/>
          <p:cNvSpPr/>
          <p:nvPr/>
        </p:nvSpPr>
        <p:spPr>
          <a:xfrm flipV="1">
            <a:off x="9291630" y="261442"/>
            <a:ext cx="2285021" cy="60973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9204017" y="230157"/>
            <a:ext cx="175237" cy="175301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7570" y="6494386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2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2878" y="4149874"/>
            <a:ext cx="8950432" cy="25383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indent="540000" algn="just">
              <a:lnSpc>
                <a:spcPct val="150000"/>
              </a:lnSpc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октября 2021 года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Правительство Российской Федерации распоряжением №2998-р утвердило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стратегическое направление в области цифровой трансформации государственного управления.</a:t>
            </a:r>
          </a:p>
          <a:p>
            <a:pPr indent="540000" algn="just">
              <a:lnSpc>
                <a:spcPct val="1500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Одним из проектов является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«Создание единой системы автоматизированного бюджетного процесса, контроля и учета»,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который подразумевает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автоматизацию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процессов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планирования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исполнения и контроля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всех уровнях государственной и муниципальной власти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96"/>
          <a:stretch/>
        </p:blipFill>
        <p:spPr bwMode="auto">
          <a:xfrm>
            <a:off x="262558" y="3861842"/>
            <a:ext cx="2664296" cy="27549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60"/>
          <a:stretch/>
        </p:blipFill>
        <p:spPr bwMode="auto">
          <a:xfrm>
            <a:off x="8779123" y="549475"/>
            <a:ext cx="2716683" cy="34510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190550" y="765498"/>
            <a:ext cx="8352928" cy="266429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indent="540000" algn="just">
              <a:lnSpc>
                <a:spcPct val="1500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Еще в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1963 году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ЦК КПСС и Совет Министров СССР утвердили постановление № 564 в котором говорится, что «применение электронной вычислительной техники для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планирования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в народном хозяйстве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сдерживается из-за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отсутствия достаточно разработанных математических методов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технико-экономических нормативов и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унифицированной системы документации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пригодной для автоматизированной обработки на электронных машинах…»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0" y="-12042"/>
            <a:ext cx="8687454" cy="633559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Модернизация ГИС финансовых органов субъектов РФ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616" y="62599"/>
            <a:ext cx="516694" cy="774349"/>
          </a:xfrm>
          <a:prstGeom prst="rect">
            <a:avLst/>
          </a:prstGeom>
          <a:noFill/>
        </p:spPr>
      </p:pic>
      <p:sp>
        <p:nvSpPr>
          <p:cNvPr id="11" name="object 5"/>
          <p:cNvSpPr/>
          <p:nvPr/>
        </p:nvSpPr>
        <p:spPr>
          <a:xfrm flipV="1">
            <a:off x="9291630" y="419286"/>
            <a:ext cx="2285021" cy="60973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9204017" y="392607"/>
            <a:ext cx="175237" cy="175301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7570" y="6494386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3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6574" y="1557586"/>
            <a:ext cx="7982023" cy="42665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indent="540000" algn="just">
              <a:lnSpc>
                <a:spcPct val="1500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Дальнейшая цифровизация в сфере управления БЮДЖЕТОМ может быть построена на базе созданных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ГИС финансовых органов субъектов РФ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 развития и масштабирования всех ее возможностей: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  <a:defRPr/>
            </a:pP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финансовые органы муниципалитетов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управления муниципальными финансами;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  <a:defRPr/>
            </a:pP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исполнительной власти субъекта РФ (ГРБС)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части распоряжения региональными финансами.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virtus-hospitality.com/wp-content/uploads/2019/10/prodazhi-i-marketing-2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478" y="2449625"/>
            <a:ext cx="3414470" cy="22763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6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534" y="59377"/>
            <a:ext cx="8784976" cy="562105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Внедрение сквозных технологий в Управление Общественными финансами Российской Федерации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9919" y="765498"/>
            <a:ext cx="4041551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38572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ФГИС </a:t>
            </a:r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Министерства финансов Российской Федерации</a:t>
            </a:r>
            <a:endParaRPr lang="ru-RU" sz="1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616" y="62599"/>
            <a:ext cx="516694" cy="774349"/>
          </a:xfrm>
          <a:prstGeom prst="rect">
            <a:avLst/>
          </a:prstGeom>
          <a:noFill/>
        </p:spPr>
      </p:pic>
      <p:sp>
        <p:nvSpPr>
          <p:cNvPr id="14" name="object 5"/>
          <p:cNvSpPr/>
          <p:nvPr/>
        </p:nvSpPr>
        <p:spPr>
          <a:xfrm flipV="1">
            <a:off x="9291630" y="419286"/>
            <a:ext cx="2285021" cy="60973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/>
          <p:nvPr/>
        </p:nvSpPr>
        <p:spPr>
          <a:xfrm>
            <a:off x="9204017" y="392607"/>
            <a:ext cx="175237" cy="175301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7570" y="6494386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4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4439022" y="1917626"/>
            <a:ext cx="4032448" cy="576064"/>
          </a:xfrm>
          <a:prstGeom prst="wedgeRoundRectCallout">
            <a:avLst>
              <a:gd name="adj1" fmla="val 3994"/>
              <a:gd name="adj2" fmla="val -83004"/>
              <a:gd name="adj3" fmla="val 16667"/>
            </a:avLst>
          </a:prstGeom>
          <a:solidFill>
            <a:schemeClr val="bg1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Информационные системы в сфере бухгалтерского учета и отчетности, планирования, исполнения бюджета </a:t>
            </a:r>
            <a:endParaRPr lang="ru-RU" sz="1050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82585" y="2349674"/>
            <a:ext cx="2367112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ФГИС ГРБС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(Федеральные органы исполнительной власти)</a:t>
            </a:r>
            <a:endParaRPr lang="ru-RU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2678" y="2277666"/>
            <a:ext cx="2448272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ГИС </a:t>
            </a:r>
            <a:endParaRPr lang="ru-RU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СУБЪЕКТОВ </a:t>
            </a:r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РФ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(финансовые органы субъектов РФ)</a:t>
            </a:r>
            <a:endParaRPr lang="ru-RU" sz="1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82838" y="4505722"/>
            <a:ext cx="2016224" cy="1008112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ГИС ГРБС СУБЪЕКТОВ РФ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(органы власти субъектов РФ)</a:t>
            </a:r>
            <a:endParaRPr lang="ru-RU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550" y="4505722"/>
            <a:ext cx="2088232" cy="1008112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</a:t>
            </a:r>
            <a:r>
              <a:rPr lang="ru-RU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ИС </a:t>
            </a:r>
            <a:r>
              <a:rPr lang="ru-RU" sz="14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МРиГО</a:t>
            </a:r>
            <a:endParaRPr lang="ru-RU" sz="1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(финансовые органы муниципалитетов)</a:t>
            </a:r>
            <a:endParaRPr lang="ru-RU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Соединительная линия уступом 26"/>
          <p:cNvCxnSpPr>
            <a:stCxn id="4" idx="1"/>
            <a:endCxn id="12" idx="0"/>
          </p:cNvCxnSpPr>
          <p:nvPr/>
        </p:nvCxnSpPr>
        <p:spPr>
          <a:xfrm rot="10800000" flipV="1">
            <a:off x="2566815" y="1269554"/>
            <a:ext cx="1863105" cy="1008112"/>
          </a:xfrm>
          <a:prstGeom prst="bentConnector2">
            <a:avLst/>
          </a:prstGeom>
          <a:ln w="38100">
            <a:solidFill>
              <a:srgbClr val="385723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4" idx="3"/>
            <a:endCxn id="11" idx="0"/>
          </p:cNvCxnSpPr>
          <p:nvPr/>
        </p:nvCxnSpPr>
        <p:spPr>
          <a:xfrm>
            <a:off x="8471470" y="1269554"/>
            <a:ext cx="1894671" cy="1080120"/>
          </a:xfrm>
          <a:prstGeom prst="bentConnector2">
            <a:avLst/>
          </a:prstGeom>
          <a:ln w="38100">
            <a:solidFill>
              <a:srgbClr val="385723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12" idx="2"/>
            <a:endCxn id="25" idx="0"/>
          </p:cNvCxnSpPr>
          <p:nvPr/>
        </p:nvCxnSpPr>
        <p:spPr>
          <a:xfrm rot="5400000">
            <a:off x="1290768" y="3229676"/>
            <a:ext cx="1219944" cy="1332148"/>
          </a:xfrm>
          <a:prstGeom prst="bentConnector3">
            <a:avLst>
              <a:gd name="adj1" fmla="val 50000"/>
            </a:avLst>
          </a:prstGeom>
          <a:ln w="38100">
            <a:solidFill>
              <a:srgbClr val="92D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12" idx="2"/>
            <a:endCxn id="22" idx="0"/>
          </p:cNvCxnSpPr>
          <p:nvPr/>
        </p:nvCxnSpPr>
        <p:spPr>
          <a:xfrm rot="16200000" flipH="1">
            <a:off x="2568910" y="3283682"/>
            <a:ext cx="1219944" cy="1224136"/>
          </a:xfrm>
          <a:prstGeom prst="bentConnector3">
            <a:avLst>
              <a:gd name="adj1" fmla="val 50000"/>
            </a:avLst>
          </a:prstGeom>
          <a:ln w="38100">
            <a:solidFill>
              <a:srgbClr val="92D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447134" y="4345846"/>
            <a:ext cx="6221982" cy="14083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Единую систему по управлению общественными финансами необходимо: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«поднимать» </a:t>
            </a: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финансовых органов </a:t>
            </a:r>
            <a:r>
              <a:rPr lang="ru-RU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муниципалитетов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поддерживать </a:t>
            </a:r>
            <a:r>
              <a:rPr lang="ru-RU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федеральном уровне </a:t>
            </a:r>
            <a:r>
              <a:rPr lang="ru-RU" sz="1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методологическую</a:t>
            </a: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и </a:t>
            </a:r>
            <a:r>
              <a:rPr lang="ru-RU" sz="1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программную базу</a:t>
            </a:r>
            <a:endParaRPr lang="ru-RU" sz="1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534" y="59377"/>
            <a:ext cx="8784976" cy="562105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Внедрение сквозных технологий в Управление Общественными финансами субъектов РФ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9022" y="973585"/>
            <a:ext cx="1872208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38572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ГИС </a:t>
            </a:r>
            <a:r>
              <a:rPr lang="ru-RU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финансового органа субъекта РФ</a:t>
            </a:r>
            <a:endParaRPr lang="ru-RU" sz="1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616" y="62599"/>
            <a:ext cx="516694" cy="774349"/>
          </a:xfrm>
          <a:prstGeom prst="rect">
            <a:avLst/>
          </a:prstGeom>
          <a:noFill/>
        </p:spPr>
      </p:pic>
      <p:sp>
        <p:nvSpPr>
          <p:cNvPr id="14" name="object 5"/>
          <p:cNvSpPr/>
          <p:nvPr/>
        </p:nvSpPr>
        <p:spPr>
          <a:xfrm flipV="1">
            <a:off x="9291630" y="419286"/>
            <a:ext cx="2285021" cy="60973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/>
          <p:nvPr/>
        </p:nvSpPr>
        <p:spPr>
          <a:xfrm>
            <a:off x="9204017" y="392607"/>
            <a:ext cx="175237" cy="175301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7570" y="6494386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5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6239222" y="1125538"/>
            <a:ext cx="2160240" cy="864096"/>
          </a:xfrm>
          <a:prstGeom prst="wedgeRoundRectCallout">
            <a:avLst>
              <a:gd name="adj1" fmla="val -66112"/>
              <a:gd name="adj2" fmla="val 43761"/>
              <a:gd name="adj3" fmla="val 16667"/>
            </a:avLst>
          </a:prstGeom>
          <a:solidFill>
            <a:schemeClr val="bg1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Информационные системы в сфере бухгалтерского учета и отчетности, планирования, исполнения бюджета </a:t>
            </a:r>
            <a:endParaRPr lang="ru-RU" sz="1050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407574" y="1001069"/>
            <a:ext cx="2367112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ГИС ГРБС</a:t>
            </a:r>
            <a:endParaRPr lang="ru-RU" sz="1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590" y="1010000"/>
            <a:ext cx="2304256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</a:t>
            </a:r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ИС </a:t>
            </a:r>
            <a:r>
              <a:rPr lang="ru-RU" sz="16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МРиГО</a:t>
            </a:r>
            <a:endParaRPr lang="ru-RU" sz="1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8543478" y="1197546"/>
            <a:ext cx="648072" cy="57606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322898" y="1233550"/>
            <a:ext cx="648072" cy="57606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0590" y="2565698"/>
            <a:ext cx="4176464" cy="1296144"/>
          </a:xfrm>
          <a:prstGeom prst="rect">
            <a:avLst/>
          </a:prstGeom>
          <a:solidFill>
            <a:srgbClr val="4F6228">
              <a:alpha val="72941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Организационно: </a:t>
            </a:r>
          </a:p>
          <a:p>
            <a:pPr marL="285750" indent="-285750" algn="just">
              <a:buFontTx/>
              <a:buChar char="-"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ЦО ПБС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во всех муниципальных образованиях субъектов РФ;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К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комплексному централизованному решению </a:t>
            </a:r>
            <a:r>
              <a:rPr lang="ru-RU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в</a:t>
            </a:r>
            <a:r>
              <a:rPr lang="ru-RU" sz="1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сфере информатизации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подключены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все финансовые органы муниципальных образований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0590" y="4221882"/>
            <a:ext cx="4176464" cy="1296144"/>
          </a:xfrm>
          <a:prstGeom prst="rect">
            <a:avLst/>
          </a:prstGeom>
          <a:solidFill>
            <a:srgbClr val="4F6228">
              <a:alpha val="72941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2) Программная основа и стандартизация процессов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50590" y="5734050"/>
            <a:ext cx="1224136" cy="10081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Модельные доходы</a:t>
            </a:r>
            <a:endParaRPr lang="ru-RU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72748" y="5734050"/>
            <a:ext cx="1332148" cy="10081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Модельный долг</a:t>
            </a:r>
            <a:endParaRPr lang="ru-RU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88854" y="5734050"/>
            <a:ext cx="1224136" cy="10081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Модельные расходы</a:t>
            </a:r>
            <a:endParaRPr lang="ru-RU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Соединительная линия уступом 5"/>
          <p:cNvCxnSpPr>
            <a:stCxn id="12" idx="1"/>
            <a:endCxn id="20" idx="1"/>
          </p:cNvCxnSpPr>
          <p:nvPr/>
        </p:nvCxnSpPr>
        <p:spPr>
          <a:xfrm rot="10800000" flipV="1">
            <a:off x="550590" y="1514056"/>
            <a:ext cx="12700" cy="1699714"/>
          </a:xfrm>
          <a:prstGeom prst="bentConnector3">
            <a:avLst>
              <a:gd name="adj1" fmla="val 1800000"/>
            </a:avLst>
          </a:prstGeom>
          <a:ln w="38100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12" idx="1"/>
            <a:endCxn id="21" idx="1"/>
          </p:cNvCxnSpPr>
          <p:nvPr/>
        </p:nvCxnSpPr>
        <p:spPr>
          <a:xfrm rot="10800000" flipV="1">
            <a:off x="550590" y="1514056"/>
            <a:ext cx="12700" cy="3355898"/>
          </a:xfrm>
          <a:prstGeom prst="bentConnector3">
            <a:avLst>
              <a:gd name="adj1" fmla="val 1800000"/>
            </a:avLst>
          </a:prstGeom>
          <a:ln w="38100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21" idx="2"/>
            <a:endCxn id="22" idx="0"/>
          </p:cNvCxnSpPr>
          <p:nvPr/>
        </p:nvCxnSpPr>
        <p:spPr>
          <a:xfrm rot="5400000">
            <a:off x="1792728" y="4887956"/>
            <a:ext cx="216024" cy="1476164"/>
          </a:xfrm>
          <a:prstGeom prst="bentConnector3">
            <a:avLst/>
          </a:prstGeom>
          <a:ln w="28575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21" idx="2"/>
            <a:endCxn id="26" idx="0"/>
          </p:cNvCxnSpPr>
          <p:nvPr/>
        </p:nvCxnSpPr>
        <p:spPr>
          <a:xfrm rot="16200000" flipH="1">
            <a:off x="3261860" y="4894988"/>
            <a:ext cx="216024" cy="1462100"/>
          </a:xfrm>
          <a:prstGeom prst="bentConnector3">
            <a:avLst>
              <a:gd name="adj1" fmla="val 50000"/>
            </a:avLst>
          </a:prstGeom>
          <a:ln w="28575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21" idx="2"/>
            <a:endCxn id="25" idx="0"/>
          </p:cNvCxnSpPr>
          <p:nvPr/>
        </p:nvCxnSpPr>
        <p:spPr>
          <a:xfrm rot="5400000">
            <a:off x="2530810" y="5626038"/>
            <a:ext cx="216024" cy="12700"/>
          </a:xfrm>
          <a:prstGeom prst="bentConnector3">
            <a:avLst>
              <a:gd name="adj1" fmla="val 50000"/>
            </a:avLst>
          </a:prstGeom>
          <a:ln w="28575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7598222" y="2421682"/>
            <a:ext cx="4176464" cy="1296144"/>
          </a:xfrm>
          <a:prstGeom prst="rect">
            <a:avLst/>
          </a:prstGeom>
          <a:solidFill>
            <a:srgbClr val="4F6228">
              <a:alpha val="72941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Организационно: </a:t>
            </a:r>
          </a:p>
          <a:p>
            <a:pPr marL="285750" indent="-285750" algn="just">
              <a:buFontTx/>
              <a:buChar char="-"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ЦО ПБС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во всех ГРБС (министерства и ТФОМС)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598222" y="4077866"/>
            <a:ext cx="4176464" cy="1296144"/>
          </a:xfrm>
          <a:prstGeom prst="rect">
            <a:avLst/>
          </a:prstGeom>
          <a:solidFill>
            <a:srgbClr val="4F6228">
              <a:alpha val="72941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2) Программная основа и стандартизация процессов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98222" y="5590034"/>
            <a:ext cx="1224136" cy="10081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Модельные доходы</a:t>
            </a:r>
            <a:endParaRPr lang="ru-RU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536486" y="5590034"/>
            <a:ext cx="1224136" cy="10081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Модельные расходы</a:t>
            </a:r>
            <a:endParaRPr lang="ru-RU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Соединительная линия уступом 39"/>
          <p:cNvCxnSpPr>
            <a:stCxn id="11" idx="3"/>
            <a:endCxn id="37" idx="3"/>
          </p:cNvCxnSpPr>
          <p:nvPr/>
        </p:nvCxnSpPr>
        <p:spPr>
          <a:xfrm>
            <a:off x="11774686" y="1505125"/>
            <a:ext cx="12700" cy="3220813"/>
          </a:xfrm>
          <a:prstGeom prst="bentConnector3">
            <a:avLst>
              <a:gd name="adj1" fmla="val 1800000"/>
            </a:avLst>
          </a:prstGeom>
          <a:ln w="38100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1" idx="3"/>
            <a:endCxn id="36" idx="3"/>
          </p:cNvCxnSpPr>
          <p:nvPr/>
        </p:nvCxnSpPr>
        <p:spPr>
          <a:xfrm>
            <a:off x="11774686" y="1505125"/>
            <a:ext cx="12700" cy="1564629"/>
          </a:xfrm>
          <a:prstGeom prst="bentConnector3">
            <a:avLst>
              <a:gd name="adj1" fmla="val 1800000"/>
            </a:avLst>
          </a:prstGeom>
          <a:ln w="38100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stCxn id="37" idx="2"/>
            <a:endCxn id="38" idx="0"/>
          </p:cNvCxnSpPr>
          <p:nvPr/>
        </p:nvCxnSpPr>
        <p:spPr>
          <a:xfrm rot="5400000">
            <a:off x="8840360" y="4743940"/>
            <a:ext cx="216024" cy="1476164"/>
          </a:xfrm>
          <a:prstGeom prst="bentConnector3">
            <a:avLst>
              <a:gd name="adj1" fmla="val 50000"/>
            </a:avLst>
          </a:prstGeom>
          <a:ln w="28575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37" idx="2"/>
            <a:endCxn id="39" idx="0"/>
          </p:cNvCxnSpPr>
          <p:nvPr/>
        </p:nvCxnSpPr>
        <p:spPr>
          <a:xfrm rot="16200000" flipH="1">
            <a:off x="10309492" y="4750972"/>
            <a:ext cx="216024" cy="1462100"/>
          </a:xfrm>
          <a:prstGeom prst="bentConnector3">
            <a:avLst>
              <a:gd name="adj1" fmla="val 50000"/>
            </a:avLst>
          </a:prstGeom>
          <a:ln w="28575">
            <a:solidFill>
              <a:srgbClr val="38572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2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534" y="59377"/>
            <a:ext cx="8784976" cy="562105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Управление бюджетами бюджетной системы РФ</a:t>
            </a:r>
          </a:p>
        </p:txBody>
      </p:sp>
      <p:pic>
        <p:nvPicPr>
          <p:cNvPr id="1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616" y="62599"/>
            <a:ext cx="516694" cy="774349"/>
          </a:xfrm>
          <a:prstGeom prst="rect">
            <a:avLst/>
          </a:prstGeom>
          <a:noFill/>
        </p:spPr>
      </p:pic>
      <p:sp>
        <p:nvSpPr>
          <p:cNvPr id="14" name="object 5"/>
          <p:cNvSpPr/>
          <p:nvPr/>
        </p:nvSpPr>
        <p:spPr>
          <a:xfrm flipV="1">
            <a:off x="9291630" y="419286"/>
            <a:ext cx="2285021" cy="60973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/>
          <p:nvPr/>
        </p:nvSpPr>
        <p:spPr>
          <a:xfrm>
            <a:off x="9204017" y="392607"/>
            <a:ext cx="175237" cy="175301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7570" y="6494386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6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2559" y="3888155"/>
            <a:ext cx="11377264" cy="9817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indent="360000" algn="just"/>
            <a:r>
              <a:rPr lang="ru-RU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Эти </a:t>
            </a:r>
            <a:r>
              <a:rPr lang="ru-RU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основные документы</a:t>
            </a: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непосредственно влияют на </a:t>
            </a:r>
            <a:r>
              <a:rPr lang="ru-RU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бюджетами </a:t>
            </a:r>
            <a:r>
              <a:rPr lang="ru-RU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бюджетной системы РФ, на </a:t>
            </a:r>
            <a:r>
              <a:rPr lang="ru-RU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финансирование</a:t>
            </a:r>
            <a:r>
              <a:rPr lang="ru-RU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государственных (муниципальных) </a:t>
            </a:r>
            <a:r>
              <a:rPr lang="ru-RU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учреждений.</a:t>
            </a:r>
            <a:endParaRPr lang="ru-RU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62558" y="711523"/>
            <a:ext cx="11377264" cy="2990185"/>
            <a:chOff x="-178642" y="711523"/>
            <a:chExt cx="11377264" cy="299018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78982" y="711523"/>
              <a:ext cx="3744416" cy="108012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385723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18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Управление бюджетами бюджетной системы РФ</a:t>
              </a:r>
              <a:endPara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831510" y="2111716"/>
              <a:ext cx="2367112" cy="100811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План-график закупок</a:t>
              </a:r>
              <a:endPara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Соединительная линия уступом 26"/>
            <p:cNvCxnSpPr>
              <a:stCxn id="4" idx="1"/>
              <a:endCxn id="18" idx="0"/>
            </p:cNvCxnSpPr>
            <p:nvPr/>
          </p:nvCxnSpPr>
          <p:spPr>
            <a:xfrm rot="10800000" flipV="1">
              <a:off x="3304630" y="1251582"/>
              <a:ext cx="774353" cy="860363"/>
            </a:xfrm>
            <a:prstGeom prst="bentConnector2">
              <a:avLst/>
            </a:prstGeom>
            <a:ln w="38100">
              <a:solidFill>
                <a:srgbClr val="385723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Соединительная линия уступом 33"/>
            <p:cNvCxnSpPr>
              <a:stCxn id="4" idx="3"/>
              <a:endCxn id="11" idx="0"/>
            </p:cNvCxnSpPr>
            <p:nvPr/>
          </p:nvCxnSpPr>
          <p:spPr>
            <a:xfrm>
              <a:off x="7823398" y="1251583"/>
              <a:ext cx="2191668" cy="860133"/>
            </a:xfrm>
            <a:prstGeom prst="bentConnector2">
              <a:avLst/>
            </a:prstGeom>
            <a:ln w="38100">
              <a:solidFill>
                <a:srgbClr val="385723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Группа 18"/>
            <p:cNvGrpSpPr/>
            <p:nvPr/>
          </p:nvGrpSpPr>
          <p:grpSpPr>
            <a:xfrm>
              <a:off x="-178642" y="2111946"/>
              <a:ext cx="4464496" cy="1589762"/>
              <a:chOff x="-142167" y="2631797"/>
              <a:chExt cx="4464496" cy="1589762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142167" y="2637383"/>
                <a:ext cx="2232248" cy="158417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00372" tIns="50187" rIns="100372" bIns="50187" anchor="ctr"/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Arial" panose="020B0604020202020204" pitchFamily="34" charset="0"/>
                  </a:rPr>
                  <a:t>План финансово-хозяйственной деятельности </a:t>
                </a:r>
              </a:p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2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Arial" panose="020B0604020202020204" pitchFamily="34" charset="0"/>
                  </a:rPr>
                  <a:t>для автономных и бюджетных учреждений) </a:t>
                </a:r>
                <a:endParaRPr lang="ru-RU" sz="12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359878" y="2631797"/>
                <a:ext cx="1962451" cy="158976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00372" tIns="50187" rIns="100372" bIns="50187" anchor="ctr"/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Arial" panose="020B0604020202020204" pitchFamily="34" charset="0"/>
                  </a:rPr>
                  <a:t>Бюджетная смета </a:t>
                </a:r>
              </a:p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2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Arial" panose="020B0604020202020204" pitchFamily="34" charset="0"/>
                  </a:rPr>
                  <a:t>для казенных учреждений)</a:t>
                </a:r>
                <a:endParaRPr lang="ru-RU" sz="11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3" name="Соединительная линия уступом 42"/>
            <p:cNvCxnSpPr>
              <a:stCxn id="4" idx="1"/>
              <a:endCxn id="12" idx="0"/>
            </p:cNvCxnSpPr>
            <p:nvPr/>
          </p:nvCxnSpPr>
          <p:spPr>
            <a:xfrm rot="10800000" flipV="1">
              <a:off x="937482" y="1251582"/>
              <a:ext cx="3141500" cy="865949"/>
            </a:xfrm>
            <a:prstGeom prst="bentConnector2">
              <a:avLst/>
            </a:prstGeom>
            <a:ln w="38100">
              <a:solidFill>
                <a:srgbClr val="385723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Скругленный прямоугольник 48"/>
          <p:cNvSpPr/>
          <p:nvPr/>
        </p:nvSpPr>
        <p:spPr>
          <a:xfrm>
            <a:off x="262559" y="5147381"/>
            <a:ext cx="11377264" cy="134700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59" tIns="45512" rIns="91059" bIns="45512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 ЕСТЬ ПРОБЛЕМЫ: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Автоматизация планирования этих документов несовершенна!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Нет единых алгоритмов и процессов!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Нормирование не развито!</a:t>
            </a:r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0" y="-12042"/>
            <a:ext cx="8255447" cy="633559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Интеграция управления общественными финансами субъекта РФ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616" y="62599"/>
            <a:ext cx="516694" cy="774349"/>
          </a:xfrm>
          <a:prstGeom prst="rect">
            <a:avLst/>
          </a:prstGeom>
          <a:noFill/>
        </p:spPr>
      </p:pic>
      <p:sp>
        <p:nvSpPr>
          <p:cNvPr id="11" name="object 5"/>
          <p:cNvSpPr/>
          <p:nvPr/>
        </p:nvSpPr>
        <p:spPr>
          <a:xfrm flipV="1">
            <a:off x="9291630" y="419286"/>
            <a:ext cx="2285021" cy="60973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9204017" y="392607"/>
            <a:ext cx="175237" cy="175301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7570" y="6494386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7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90551" y="693490"/>
            <a:ext cx="3104728" cy="6057056"/>
            <a:chOff x="190551" y="693490"/>
            <a:chExt cx="3104728" cy="6057056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90551" y="693490"/>
              <a:ext cx="3104728" cy="6057056"/>
            </a:xfrm>
            <a:prstGeom prst="rect">
              <a:avLst/>
            </a:prstGeom>
            <a:solidFill>
              <a:srgbClr val="FF0000">
                <a:alpha val="10196"/>
              </a:srgbClr>
            </a:solidFill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endParaRPr lang="ru-RU" sz="10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66614" y="1917626"/>
              <a:ext cx="2376264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Управление доходами</a:t>
              </a:r>
            </a:p>
            <a:p>
              <a:pPr algn="ctr"/>
              <a:r>
                <a:rPr lang="ru-RU" sz="1200" i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«Модельные доходы»</a:t>
              </a:r>
              <a:endParaRPr lang="ru-RU" sz="12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66614" y="2925738"/>
              <a:ext cx="2376264" cy="250123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t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Управление расходами</a:t>
              </a:r>
            </a:p>
            <a:p>
              <a:pPr algn="ctr"/>
              <a:r>
                <a:rPr lang="ru-RU" sz="1200" i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«Модельные расходы»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66614" y="5590034"/>
              <a:ext cx="2376264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Управление долгом</a:t>
              </a:r>
            </a:p>
            <a:p>
              <a:pPr algn="ctr"/>
              <a:r>
                <a:rPr lang="ru-RU" sz="1200" i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«Модельный долг»</a:t>
              </a:r>
              <a:endParaRPr lang="ru-RU" sz="12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34567" y="890561"/>
              <a:ext cx="2808311" cy="8804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1200" b="1" u="sng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Бюджетное планирование</a:t>
              </a:r>
            </a:p>
            <a:p>
              <a:pPr algn="ctr"/>
              <a:endParaRPr lang="ru-RU" sz="11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АИС в части планирования бюджета</a:t>
              </a:r>
              <a:endPara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705842" y="5013970"/>
            <a:ext cx="4648590" cy="1745804"/>
            <a:chOff x="3502918" y="5068366"/>
            <a:chExt cx="4807428" cy="17458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2" name="Прямоугольник 41"/>
            <p:cNvSpPr/>
            <p:nvPr/>
          </p:nvSpPr>
          <p:spPr>
            <a:xfrm>
              <a:off x="3502918" y="5068366"/>
              <a:ext cx="4807428" cy="1745804"/>
            </a:xfrm>
            <a:prstGeom prst="rect">
              <a:avLst/>
            </a:prstGeom>
            <a:grpFill/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endParaRPr lang="ru-RU" sz="10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574925" y="5140678"/>
              <a:ext cx="4624056" cy="80939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1200" b="1" u="sng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Программное бюджетирование</a:t>
              </a: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АИС в части хранения данных </a:t>
              </a: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и их анализа</a:t>
              </a:r>
              <a:endParaRPr lang="ru-RU" sz="105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08816" y="6382122"/>
              <a:ext cx="3331826" cy="2911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Контроль и аудит</a:t>
              </a:r>
              <a:endParaRPr lang="ru-RU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718942" y="2349674"/>
            <a:ext cx="4624055" cy="2232248"/>
            <a:chOff x="3837095" y="1917626"/>
            <a:chExt cx="4624055" cy="223224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4" name="Прямоугольник 23"/>
            <p:cNvSpPr/>
            <p:nvPr/>
          </p:nvSpPr>
          <p:spPr>
            <a:xfrm>
              <a:off x="3837095" y="1917626"/>
              <a:ext cx="4624055" cy="22322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C00000"/>
              </a:solidFill>
              <a:prstDash val="lgDash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t"/>
            <a:lstStyle/>
            <a:p>
              <a:pPr algn="ctr"/>
              <a:endPara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Пятиугольник 3"/>
            <p:cNvSpPr/>
            <p:nvPr/>
          </p:nvSpPr>
          <p:spPr>
            <a:xfrm>
              <a:off x="3934966" y="2567794"/>
              <a:ext cx="1512168" cy="1438064"/>
            </a:xfrm>
            <a:prstGeom prst="homePlate">
              <a:avLst>
                <a:gd name="adj" fmla="val 27480"/>
              </a:avLst>
            </a:prstGeom>
            <a:solidFill>
              <a:schemeClr val="bg1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rPr>
                <a:t>Планирование закупочной деятельности (через ОКПД2)</a:t>
              </a:r>
            </a:p>
            <a:p>
              <a:pPr algn="ctr"/>
              <a:r>
                <a:rPr lang="ru-RU" sz="1000" i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rPr>
                <a:t>*перенос сроков на август</a:t>
              </a:r>
              <a:endParaRPr lang="ru-RU" sz="10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30" name="Пятиугольник 29"/>
            <p:cNvSpPr/>
            <p:nvPr/>
          </p:nvSpPr>
          <p:spPr>
            <a:xfrm>
              <a:off x="5663158" y="2567794"/>
              <a:ext cx="1224136" cy="1438064"/>
            </a:xfrm>
            <a:prstGeom prst="homePlate">
              <a:avLst>
                <a:gd name="adj" fmla="val 27480"/>
              </a:avLst>
            </a:prstGeom>
            <a:solidFill>
              <a:schemeClr val="bg1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rPr>
                <a:t>Учет контрактов</a:t>
              </a:r>
              <a:endParaRPr lang="ru-RU" sz="10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31" name="Пятиугольник 30"/>
            <p:cNvSpPr/>
            <p:nvPr/>
          </p:nvSpPr>
          <p:spPr>
            <a:xfrm>
              <a:off x="7159302" y="2594112"/>
              <a:ext cx="1240160" cy="1438064"/>
            </a:xfrm>
            <a:prstGeom prst="homePlate">
              <a:avLst>
                <a:gd name="adj" fmla="val 27480"/>
              </a:avLst>
            </a:prstGeom>
            <a:solidFill>
              <a:schemeClr val="bg1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rPr>
                <a:t>Учет исполнения контрактов</a:t>
              </a:r>
              <a:endParaRPr lang="ru-RU" sz="10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838622" y="3499328"/>
            <a:ext cx="2225236" cy="1874680"/>
            <a:chOff x="3566756" y="4416168"/>
            <a:chExt cx="2592289" cy="203796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3574926" y="4416168"/>
              <a:ext cx="2584118" cy="315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Расчет-обоснование к ПФХД (бюджетная смета)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574927" y="4797946"/>
              <a:ext cx="2584118" cy="1859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План-график закупок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574927" y="5100183"/>
              <a:ext cx="2584118" cy="5912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РРО и </a:t>
              </a:r>
              <a:r>
                <a:rPr lang="ru-RU" sz="9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«</a:t>
              </a:r>
              <a:r>
                <a:rPr lang="ru-RU" sz="900" b="1" dirty="0" err="1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поуслужное</a:t>
              </a:r>
              <a:r>
                <a:rPr lang="ru-RU" sz="9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» выравнивание бюджетной обеспеченности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566756" y="5806058"/>
              <a:ext cx="2592288" cy="3158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Увязка РРО </a:t>
              </a:r>
              <a:r>
                <a:rPr lang="ru-RU" sz="9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и </a:t>
              </a:r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индикаторов </a:t>
              </a:r>
              <a:r>
                <a:rPr lang="ru-RU" sz="9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программ (подпрограмм)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566756" y="6238106"/>
              <a:ext cx="2592288" cy="2160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Нормативные затраты</a:t>
              </a:r>
              <a:endParaRPr lang="ru-RU" sz="9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718942" y="765498"/>
            <a:ext cx="4624056" cy="1224136"/>
            <a:chOff x="3862958" y="693490"/>
            <a:chExt cx="3888431" cy="100811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862958" y="693490"/>
              <a:ext cx="3888431" cy="100811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  <a:prstDash val="lgDash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t"/>
            <a:lstStyle/>
            <a:p>
              <a:endParaRPr lang="ru-RU" sz="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888766" y="1320412"/>
              <a:ext cx="1781685" cy="21849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Бюджетный учет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945259" y="1325238"/>
              <a:ext cx="1818918" cy="2160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Управленческий учет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782329" y="2349674"/>
            <a:ext cx="3286895" cy="2232248"/>
            <a:chOff x="8687494" y="1773610"/>
            <a:chExt cx="3286895" cy="1872208"/>
          </a:xfrm>
          <a:solidFill>
            <a:schemeClr val="bg1"/>
          </a:solidFill>
        </p:grpSpPr>
        <p:sp>
          <p:nvSpPr>
            <p:cNvPr id="27" name="Прямоугольник 26"/>
            <p:cNvSpPr/>
            <p:nvPr/>
          </p:nvSpPr>
          <p:spPr>
            <a:xfrm>
              <a:off x="8687494" y="1773610"/>
              <a:ext cx="3286895" cy="187220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rgbClr val="92D050"/>
              </a:solidFill>
              <a:prstDash val="lgDash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t"/>
            <a:lstStyle/>
            <a:p>
              <a:pPr algn="ctr"/>
              <a:endParaRPr lang="ru-RU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9002978" y="2461020"/>
              <a:ext cx="2655925" cy="218497"/>
            </a:xfrm>
            <a:prstGeom prst="rect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Кассовое планирование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9002978" y="2883776"/>
              <a:ext cx="2655925" cy="218497"/>
            </a:xfrm>
            <a:prstGeom prst="rect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Управление ликвидностью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9002978" y="3306533"/>
              <a:ext cx="2655925" cy="218497"/>
            </a:xfrm>
            <a:prstGeom prst="rect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0372" tIns="50187" rIns="100372" bIns="50187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Arial" panose="020B0604020202020204" pitchFamily="34" charset="0"/>
                </a:rPr>
                <a:t>Временное размещение</a:t>
              </a:r>
            </a:p>
          </p:txBody>
        </p:sp>
      </p:grpSp>
      <p:sp>
        <p:nvSpPr>
          <p:cNvPr id="9216" name="Двойная стрелка влево/вправо 9215"/>
          <p:cNvSpPr/>
          <p:nvPr/>
        </p:nvSpPr>
        <p:spPr>
          <a:xfrm>
            <a:off x="3295279" y="3391355"/>
            <a:ext cx="423663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войная стрелка влево/вправо 45"/>
          <p:cNvSpPr/>
          <p:nvPr/>
        </p:nvSpPr>
        <p:spPr>
          <a:xfrm>
            <a:off x="8354432" y="3391355"/>
            <a:ext cx="423663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войная стрелка влево/вправо 43"/>
          <p:cNvSpPr/>
          <p:nvPr/>
        </p:nvSpPr>
        <p:spPr>
          <a:xfrm>
            <a:off x="3282179" y="5950074"/>
            <a:ext cx="423663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войная стрелка влево/вправо 44"/>
          <p:cNvSpPr/>
          <p:nvPr/>
        </p:nvSpPr>
        <p:spPr>
          <a:xfrm rot="18631872">
            <a:off x="8380193" y="4697449"/>
            <a:ext cx="423663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400237" y="5953167"/>
            <a:ext cx="3221742" cy="29114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Аналитика</a:t>
            </a:r>
            <a:endParaRPr lang="ru-RU" sz="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Соединительная линия уступом 51"/>
          <p:cNvCxnSpPr>
            <a:stCxn id="20" idx="1"/>
            <a:endCxn id="15" idx="1"/>
          </p:cNvCxnSpPr>
          <p:nvPr/>
        </p:nvCxnSpPr>
        <p:spPr>
          <a:xfrm rot="10800000">
            <a:off x="334568" y="1330800"/>
            <a:ext cx="432047" cy="982870"/>
          </a:xfrm>
          <a:prstGeom prst="bentConnector3">
            <a:avLst>
              <a:gd name="adj1" fmla="val 113803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21" idx="1"/>
            <a:endCxn id="15" idx="1"/>
          </p:cNvCxnSpPr>
          <p:nvPr/>
        </p:nvCxnSpPr>
        <p:spPr>
          <a:xfrm rot="10800000">
            <a:off x="334568" y="1330801"/>
            <a:ext cx="432047" cy="2845553"/>
          </a:xfrm>
          <a:prstGeom prst="bentConnector3">
            <a:avLst>
              <a:gd name="adj1" fmla="val 113803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22" idx="1"/>
            <a:endCxn id="15" idx="1"/>
          </p:cNvCxnSpPr>
          <p:nvPr/>
        </p:nvCxnSpPr>
        <p:spPr>
          <a:xfrm rot="10800000">
            <a:off x="334568" y="1330800"/>
            <a:ext cx="432047" cy="4763290"/>
          </a:xfrm>
          <a:prstGeom prst="bentConnector3">
            <a:avLst>
              <a:gd name="adj1" fmla="val 113803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8866614" y="2451787"/>
            <a:ext cx="3101465" cy="603580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Управление казначейским исполнением 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АИС в части исполнения бюджета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583038" y="2421682"/>
            <a:ext cx="2885441" cy="46046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Управление закупками      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АИС в части гос./</a:t>
            </a:r>
            <a:r>
              <a:rPr lang="ru-RU" sz="1100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мун</a:t>
            </a:r>
            <a:r>
              <a:rPr lang="ru-RU" sz="11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. закупок</a:t>
            </a:r>
            <a:endParaRPr lang="ru-RU" sz="11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16813" y="837793"/>
            <a:ext cx="4429934" cy="39484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372" tIns="50187" rIns="100372" bIns="50187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Бухгалтерский учет и отчетность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«1С:Фреш»</a:t>
            </a:r>
          </a:p>
        </p:txBody>
      </p:sp>
      <p:sp>
        <p:nvSpPr>
          <p:cNvPr id="63" name="Двойная стрелка влево/вправо 62"/>
          <p:cNvSpPr/>
          <p:nvPr/>
        </p:nvSpPr>
        <p:spPr>
          <a:xfrm rot="2341268">
            <a:off x="8350831" y="1990225"/>
            <a:ext cx="423663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>
          <a:xfrm>
            <a:off x="3315620" y="1278158"/>
            <a:ext cx="423663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450031" y="1078103"/>
            <a:ext cx="36938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</a:rPr>
              <a:t>Учет и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исполнение</a:t>
            </a:r>
          </a:p>
          <a:p>
            <a:pPr algn="ctr"/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х</a:t>
            </a:r>
            <a:r>
              <a:rPr lang="ru-RU" sz="1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орошо автоматизировано по понятной методологии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399462" y="5437307"/>
            <a:ext cx="36938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Планирование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</a:t>
            </a:r>
            <a:r>
              <a:rPr lang="ru-RU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втоматизировано плохо</a:t>
            </a:r>
            <a:endParaRPr lang="ru-RU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не имеет развитой методологической базы</a:t>
            </a:r>
          </a:p>
        </p:txBody>
      </p:sp>
    </p:spTree>
    <p:extLst>
      <p:ext uri="{BB962C8B-B14F-4D97-AF65-F5344CB8AC3E}">
        <p14:creationId xmlns:p14="http://schemas.microsoft.com/office/powerpoint/2010/main" val="16046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2007" y="-26590"/>
            <a:ext cx="9047535" cy="791530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Муниципальная информационная система управления общественными финансами г. Дзержинск (МИС УОФ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г.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ДЗЕРЖИНСКА)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616" y="62599"/>
            <a:ext cx="516694" cy="774349"/>
          </a:xfrm>
          <a:prstGeom prst="rect">
            <a:avLst/>
          </a:prstGeom>
          <a:noFill/>
        </p:spPr>
      </p:pic>
      <p:sp>
        <p:nvSpPr>
          <p:cNvPr id="11" name="object 5"/>
          <p:cNvSpPr/>
          <p:nvPr/>
        </p:nvSpPr>
        <p:spPr>
          <a:xfrm flipV="1">
            <a:off x="9291630" y="419286"/>
            <a:ext cx="2285021" cy="60973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9204017" y="392607"/>
            <a:ext cx="175237" cy="175301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7570" y="6494386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8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8542" y="981522"/>
            <a:ext cx="3312368" cy="208823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АЦК-Планирование</a:t>
            </a:r>
          </a:p>
          <a:p>
            <a:pPr algn="ctr"/>
            <a:endParaRPr lang="ru-RU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Модельные доходы </a:t>
            </a:r>
          </a:p>
          <a:p>
            <a:pPr algn="just"/>
            <a:r>
              <a:rPr lang="ru-RU" sz="105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(</a:t>
            </a:r>
            <a:r>
              <a:rPr lang="ru-RU" sz="105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Приказ ДФ г.Дзержинск № </a:t>
            </a:r>
            <a:r>
              <a:rPr lang="ru-RU" sz="105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34о/д от 11.06.2020</a:t>
            </a:r>
            <a:r>
              <a:rPr lang="ru-RU" sz="105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)</a:t>
            </a: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2) </a:t>
            </a:r>
            <a:r>
              <a:rPr lang="ru-RU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Модельные расходы </a:t>
            </a: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3) Модельный </a:t>
            </a:r>
            <a:r>
              <a:rPr lang="ru-RU" sz="12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долг </a:t>
            </a:r>
            <a:endParaRPr lang="ru-RU" sz="1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ru-RU" sz="105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(</a:t>
            </a:r>
            <a:r>
              <a:rPr lang="ru-RU" sz="105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Приказ ДФ г.Дзержинск № </a:t>
            </a:r>
            <a:r>
              <a:rPr lang="ru-RU" sz="105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37о/д </a:t>
            </a:r>
            <a:r>
              <a:rPr lang="ru-RU" sz="105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от </a:t>
            </a:r>
            <a:r>
              <a:rPr lang="ru-RU" sz="105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09.07.2020)</a:t>
            </a:r>
            <a:endParaRPr lang="ru-RU" sz="1050" i="1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62958" y="993776"/>
            <a:ext cx="2808312" cy="20759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АЦК-Финансы</a:t>
            </a:r>
          </a:p>
          <a:p>
            <a:pPr algn="ctr"/>
            <a:endParaRPr lang="ru-RU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</a:endParaRPr>
          </a:p>
          <a:p>
            <a:pPr indent="288000" algn="just">
              <a:buAutoNum type="arabicParenR"/>
            </a:pP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Управление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общественными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финансами</a:t>
            </a:r>
          </a:p>
          <a:p>
            <a:pPr indent="288000" algn="just">
              <a:buAutoNum type="arabicParenR"/>
            </a:pP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Автоматизация процессов исполнения городского бюджета</a:t>
            </a:r>
          </a:p>
          <a:p>
            <a:pPr indent="288000" algn="just">
              <a:buAutoNum type="arabicParenR"/>
            </a:pP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Формирование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сводной и консолидированной отчетности</a:t>
            </a:r>
            <a:endParaRPr lang="ru-RU" sz="11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103318" y="993776"/>
            <a:ext cx="2808312" cy="208823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АЦК-Госзаказ</a:t>
            </a:r>
          </a:p>
          <a:p>
            <a:pPr indent="288000" algn="just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Сводный план-график муниципалитета</a:t>
            </a:r>
          </a:p>
          <a:p>
            <a:pPr indent="288000" algn="just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Перенос сроков формирования плана-графика на август</a:t>
            </a:r>
          </a:p>
          <a:p>
            <a:pPr indent="288000" algn="just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Увязка плана-графика с расчетом-обоснованием и планом ФХД</a:t>
            </a:r>
          </a:p>
          <a:p>
            <a:pPr indent="288000" algn="just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Увязка между АЦК-Госзаказ и АЦК-Планирование</a:t>
            </a:r>
          </a:p>
          <a:p>
            <a:pPr indent="288000" algn="just">
              <a:buAutoNum type="arabicParenR"/>
            </a:pPr>
            <a:r>
              <a:rPr lang="ru-RU" sz="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Автоматизация муниципальных закупок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199662" y="993776"/>
            <a:ext cx="1800200" cy="20759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1С:Фреш</a:t>
            </a:r>
          </a:p>
          <a:p>
            <a:pPr algn="ctr"/>
            <a:endParaRPr lang="ru-RU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Ничего не нужно устанавливать на компьютер, даже ключ электронной подписи для сдачи отчетности через Интернет можно хранить в «облаке</a:t>
            </a:r>
            <a:r>
              <a:rPr lang="ru-RU" sz="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»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790950" y="3645818"/>
            <a:ext cx="2960713" cy="191336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СКИФ-БП</a:t>
            </a:r>
          </a:p>
          <a:p>
            <a:pPr algn="ctr"/>
            <a:endParaRPr lang="ru-RU" sz="14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</a:endParaRPr>
          </a:p>
          <a:p>
            <a:pPr indent="252000">
              <a:buAutoNum type="arabicParenR"/>
            </a:pP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Интеграция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и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централизация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всех информационных потоков при формировании полного цикла бюджетного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процесса</a:t>
            </a:r>
          </a:p>
          <a:p>
            <a:pPr indent="252000">
              <a:buAutoNum type="arabicParenR"/>
            </a:pP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Управление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потоком документов на различных уровнях обработки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документооборота</a:t>
            </a:r>
            <a:endParaRPr lang="ru-RU" sz="14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2007" y="3346004"/>
            <a:ext cx="3312368" cy="24482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Электронный бюджет</a:t>
            </a:r>
          </a:p>
          <a:p>
            <a:pPr indent="288000" algn="just">
              <a:buAutoNum type="arabicParenR"/>
            </a:pPr>
            <a:endParaRPr lang="ru-RU" sz="11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  <a:p>
            <a:pPr indent="288000" algn="just">
              <a:buAutoNum type="arabicParenR"/>
            </a:pP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Обеспечение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прозрачности, открытости и подотчётности деятельности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администрации города и муниципальных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учреждений, а </a:t>
            </a:r>
            <a:endParaRPr lang="ru-RU" sz="11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  <a:p>
            <a:pPr indent="288000" algn="just">
              <a:buAutoNum type="arabicParenR"/>
            </a:pP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Повышение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качества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финансового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менеджмента за счёт формирования единого информационного пространства и применения информационных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технологий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в сфере управления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муниципальными </a:t>
            </a:r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(общественными) финансами.</a:t>
            </a:r>
            <a:endParaRPr lang="ru-RU" sz="11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103318" y="3676672"/>
            <a:ext cx="2808312" cy="184135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ЕИС в сфере закупок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обеспечения свободного и безвозмездного доступа к полной и достоверной информации о контрактной системе в сфере закупок и закупках товаров, работ, </a:t>
            </a:r>
            <a:r>
              <a:rPr lang="ru-RU" sz="1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услуг города Дзержинск</a:t>
            </a:r>
            <a:endParaRPr lang="ru-RU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22683" y="5950073"/>
            <a:ext cx="3261692" cy="8735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BUS.GOV.RU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публикаци</a:t>
            </a:r>
            <a:r>
              <a: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я</a:t>
            </a:r>
            <a:r>
              <a:rPr 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официальной информации о </a:t>
            </a:r>
            <a:r>
              <a:rPr 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муниципальных учреждениях</a:t>
            </a:r>
            <a:endParaRPr lang="ru-RU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7" name="Двойная стрелка влево/вправо 56"/>
          <p:cNvSpPr/>
          <p:nvPr/>
        </p:nvSpPr>
        <p:spPr>
          <a:xfrm>
            <a:off x="3430910" y="1989634"/>
            <a:ext cx="423663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6679655" y="1989633"/>
            <a:ext cx="423663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войная стрелка влево/вправо 58"/>
          <p:cNvSpPr/>
          <p:nvPr/>
        </p:nvSpPr>
        <p:spPr>
          <a:xfrm rot="5400000">
            <a:off x="8317373" y="3257420"/>
            <a:ext cx="485778" cy="254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051090" y="3119189"/>
            <a:ext cx="432048" cy="430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 rot="2697913">
            <a:off x="3380182" y="2922367"/>
            <a:ext cx="432048" cy="556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Соединительная линия уступом 3"/>
          <p:cNvCxnSpPr>
            <a:stCxn id="60" idx="3"/>
            <a:endCxn id="56" idx="3"/>
          </p:cNvCxnSpPr>
          <p:nvPr/>
        </p:nvCxnSpPr>
        <p:spPr>
          <a:xfrm flipH="1">
            <a:off x="3384375" y="3396892"/>
            <a:ext cx="320872" cy="2989979"/>
          </a:xfrm>
          <a:prstGeom prst="bentConnector3">
            <a:avLst>
              <a:gd name="adj1" fmla="val 3480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8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0" y="-12042"/>
            <a:ext cx="9203977" cy="633559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Внедрение сквозных технологий в Управление Общественными финансами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РФ позволит: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616" y="62599"/>
            <a:ext cx="516694" cy="774349"/>
          </a:xfrm>
          <a:prstGeom prst="rect">
            <a:avLst/>
          </a:prstGeom>
          <a:noFill/>
        </p:spPr>
      </p:pic>
      <p:sp>
        <p:nvSpPr>
          <p:cNvPr id="11" name="object 5"/>
          <p:cNvSpPr/>
          <p:nvPr/>
        </p:nvSpPr>
        <p:spPr>
          <a:xfrm flipV="1">
            <a:off x="9291630" y="419286"/>
            <a:ext cx="2285021" cy="60973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9204017" y="392607"/>
            <a:ext cx="175237" cy="175301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7570" y="6494386"/>
            <a:ext cx="2742843" cy="365210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9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60816" y="918904"/>
            <a:ext cx="11839047" cy="4167074"/>
            <a:chOff x="160817" y="918904"/>
            <a:chExt cx="11809312" cy="3595490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60817" y="918904"/>
              <a:ext cx="11809312" cy="3595490"/>
            </a:xfrm>
            <a:prstGeom prst="roundRect">
              <a:avLst/>
            </a:prstGeom>
            <a:solidFill>
              <a:srgbClr val="FFFFFF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Правительству </a:t>
              </a:r>
            </a:p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Российской</a:t>
              </a:r>
            </a:p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</a:t>
              </a: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Федерации</a:t>
              </a:r>
            </a:p>
            <a:p>
              <a:pPr>
                <a:defRPr/>
              </a:pPr>
              <a:endParaRPr lang="ru-RU" altLang="ru-RU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defRPr/>
              </a:pPr>
              <a:endParaRPr lang="ru-RU" altLang="ru-RU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  Органам </a:t>
              </a:r>
            </a:p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исполнительной </a:t>
              </a:r>
              <a:endParaRPr lang="ru-RU" alt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defRPr/>
              </a:pPr>
              <a:r>
                <a:rPr lang="ru-RU" altLang="ru-RU" sz="16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   </a:t>
              </a: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власти</a:t>
              </a:r>
            </a:p>
            <a:p>
              <a:pPr>
                <a:defRPr/>
              </a:pPr>
              <a:r>
                <a:rPr lang="ru-RU" altLang="ru-RU" sz="16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с</a:t>
              </a: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убъектов РФ</a:t>
              </a:r>
            </a:p>
            <a:p>
              <a:pPr>
                <a:defRPr/>
              </a:pPr>
              <a:endParaRPr lang="ru-RU" altLang="ru-RU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defRPr/>
              </a:pPr>
              <a:endParaRPr lang="ru-RU" altLang="ru-RU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   Органам </a:t>
              </a:r>
              <a:endParaRPr lang="ru-RU" alt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defRPr/>
              </a:pPr>
              <a:r>
                <a:rPr lang="ru-RU" altLang="ru-RU" sz="16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</a:t>
              </a: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местного </a:t>
              </a:r>
              <a:endParaRPr lang="ru-RU" alt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самоуправления</a:t>
              </a:r>
              <a:endParaRPr lang="ru-RU" alt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3279044" y="1010801"/>
              <a:ext cx="8576802" cy="3379331"/>
            </a:xfrm>
            <a:prstGeom prst="roundRect">
              <a:avLst>
                <a:gd name="adj" fmla="val 11881"/>
              </a:avLst>
            </a:prstGeom>
            <a:solidFill>
              <a:srgbClr val="92D050">
                <a:alpha val="45098"/>
              </a:srgbClr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indent="-228600" algn="just">
                <a:buAutoNum type="arabicPeriod"/>
              </a:pP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Дать 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импульс по </a:t>
              </a:r>
              <a:r>
                <a:rPr lang="ru-RU" sz="12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реализации стратегических направлений 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в области 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цифровой трансформации 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государственного управления </a:t>
              </a:r>
              <a:r>
                <a:rPr lang="ru-RU" sz="1200" i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(утв. Распоряжением ПРФ №2998-р от </a:t>
              </a:r>
              <a:r>
                <a:rPr lang="ru-RU" sz="1200" i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22.10.21)</a:t>
              </a:r>
            </a:p>
            <a:p>
              <a:pPr indent="-228600" algn="just">
                <a:buAutoNum type="arabicPeriod"/>
              </a:pPr>
              <a:endParaRPr lang="ru-RU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  <a:p>
              <a:pPr indent="-228600" algn="just">
                <a:buAutoNum type="arabicPeriod"/>
              </a:pP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Сделать </a:t>
              </a:r>
              <a:r>
                <a:rPr lang="ru-RU" sz="12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прозрачным бюджетный процесс </a:t>
              </a:r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и учет всех органов власти для федерального центра </a:t>
              </a:r>
              <a:r>
                <a:rPr lang="ru-RU" sz="1200" i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200" b="1" i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ликвидировать проблему </a:t>
              </a:r>
              <a:r>
                <a:rPr lang="ru-RU" sz="1200" i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затрат колоссального рабочего времени сотрудников финансовых подразделений на подготовку различных отчетов как на постоянной основе, так и единовременных, </a:t>
              </a:r>
              <a:r>
                <a:rPr lang="ru-RU" sz="1200" b="1" i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создав «бесшовную» систему</a:t>
              </a:r>
              <a:r>
                <a:rPr lang="ru-RU" sz="1200" i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)</a:t>
              </a:r>
            </a:p>
            <a:p>
              <a:pPr algn="just"/>
              <a:endParaRPr lang="ru-RU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3. Получить </a:t>
              </a:r>
              <a:r>
                <a:rPr lang="ru-RU" sz="12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современные унифицированные информационные системы </a:t>
              </a:r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в части планирования и исполнения бюджета, планирования муниципальных закупок, разработка которых нецелесообразна за счет средств местных бюджетов </a:t>
              </a:r>
            </a:p>
            <a:p>
              <a:pPr algn="just"/>
              <a:endParaRPr lang="ru-RU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200" i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4</a:t>
              </a:r>
              <a:r>
                <a:rPr lang="ru-RU" sz="1200" i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. 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Получить </a:t>
              </a:r>
              <a:r>
                <a:rPr lang="ru-RU" sz="12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автоматизированные системы сбора отчетности </a:t>
              </a:r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по всем социально экономическим показателям и бюджетным 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данным</a:t>
              </a:r>
            </a:p>
            <a:p>
              <a:pPr algn="just"/>
              <a:endParaRPr 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5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. Запустить </a:t>
              </a:r>
              <a:r>
                <a:rPr lang="ru-RU" sz="12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эволюционное</a:t>
              </a:r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изменение модели контрольно-надзорной деятельности </a:t>
              </a:r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в дистанционном режиме по заранее установленным 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критериям</a:t>
              </a:r>
            </a:p>
            <a:p>
              <a:pPr algn="just"/>
              <a:endPara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6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. Получить </a:t>
              </a:r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возможность </a:t>
              </a:r>
              <a:r>
                <a:rPr lang="ru-RU" sz="12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однократного ввода данных</a:t>
              </a:r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, «перетекающих» 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из МИС </a:t>
              </a:r>
              <a:r>
                <a:rPr lang="ru-RU" sz="1200" dirty="0" err="1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МРиГО</a:t>
              </a:r>
              <a:r>
                <a:rPr lang="ru-RU" sz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 в </a:t>
              </a:r>
              <a:r>
                <a:rPr lang="ru-RU" sz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ГИС ОИВ и ФГИС ФОИВ в сфере управления общественными финансами</a:t>
              </a:r>
            </a:p>
            <a:p>
              <a:pPr algn="just">
                <a:lnSpc>
                  <a:spcPct val="120000"/>
                </a:lnSpc>
              </a:pPr>
              <a:endParaRPr lang="ru-RU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20000"/>
                </a:lnSpc>
              </a:pPr>
              <a:endParaRPr lang="ru-RU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90551" y="5430063"/>
            <a:ext cx="11809312" cy="1240091"/>
            <a:chOff x="190551" y="4844649"/>
            <a:chExt cx="11779577" cy="1064323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190551" y="4844649"/>
              <a:ext cx="11779577" cy="1064323"/>
            </a:xfrm>
            <a:prstGeom prst="roundRect">
              <a:avLst/>
            </a:prstGeom>
            <a:solidFill>
              <a:srgbClr val="FFFFFF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 Бизнесу и </a:t>
              </a:r>
            </a:p>
            <a:p>
              <a:pPr>
                <a:defRPr/>
              </a:pPr>
              <a:r>
                <a:rPr lang="ru-RU" altLang="ru-RU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гражданам</a:t>
              </a:r>
              <a:endParaRPr lang="ru-RU" alt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3279098" y="4908985"/>
              <a:ext cx="8576749" cy="93565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45098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>
                <a:lnSpc>
                  <a:spcPct val="120000"/>
                </a:lnSpc>
              </a:pPr>
              <a:r>
                <a:rPr lang="ru-RU" sz="13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1.Решить вопрос обеспечения </a:t>
              </a: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прозрачности бюджетного процесса </a:t>
              </a:r>
              <a:r>
                <a:rPr lang="ru-RU" sz="13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всех бюджетов бюджетной системы РФ, предоставления достоверных бюджетных данных в режиме </a:t>
              </a:r>
              <a:r>
                <a:rPr lang="en-US" sz="13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real-time</a:t>
              </a:r>
              <a:endParaRPr lang="ru-RU" sz="13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20000"/>
                </a:lnSpc>
              </a:pPr>
              <a:r>
                <a:rPr lang="ru-RU" sz="13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2.Повысить долю </a:t>
              </a: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цифровых</a:t>
              </a:r>
              <a:r>
                <a:rPr lang="ru-RU" sz="13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 государственных и муниципальных услуг, оказываемых в </a:t>
              </a:r>
              <a:r>
                <a:rPr lang="ru-RU" sz="1300" b="1" dirty="0" err="1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проактивном</a:t>
              </a: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Times New Roman" panose="02020603050405020304" pitchFamily="18" charset="0"/>
                </a:rPr>
                <a:t> режиме.</a:t>
              </a:r>
              <a:endParaRPr lang="ru-RU" sz="13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26" name="Picture 2" descr="Правительство Российской Федерации (логотип) — Мегаэнциклопедия Кирилла и  Мефодия — медиаобъект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8" t="6762" r="8664" b="12051"/>
          <a:stretch/>
        </p:blipFill>
        <p:spPr bwMode="auto">
          <a:xfrm>
            <a:off x="2134766" y="1485578"/>
            <a:ext cx="115212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Предприниматель | Бесплатно значок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256" y="5518026"/>
            <a:ext cx="808493" cy="80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2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39516</TotalTime>
  <Words>1702</Words>
  <Application>Microsoft Office PowerPoint</Application>
  <PresentationFormat>Произвольный</PresentationFormat>
  <Paragraphs>214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Тема Office</vt:lpstr>
      <vt:lpstr>2_Тема Office</vt:lpstr>
      <vt:lpstr>1_Тема Office</vt:lpstr>
      <vt:lpstr>3_Тема Office</vt:lpstr>
      <vt:lpstr>4_Тема Office</vt:lpstr>
      <vt:lpstr>Госплан 2.0 Проект внедрения сквозной технологии управления общественными финансами в РФ</vt:lpstr>
      <vt:lpstr>Актуальность цифровой трансформации управления общественными финансами РФ</vt:lpstr>
      <vt:lpstr>Модернизация ГИС финансовых органов субъектов РФ</vt:lpstr>
      <vt:lpstr>Внедрение сквозных технологий в Управление Общественными финансами Российской Федерации</vt:lpstr>
      <vt:lpstr>Внедрение сквозных технологий в Управление Общественными финансами субъектов РФ</vt:lpstr>
      <vt:lpstr>Управление бюджетами бюджетной системы РФ</vt:lpstr>
      <vt:lpstr>Интеграция управления общественными финансами субъекта РФ</vt:lpstr>
      <vt:lpstr>Муниципальная информационная система управления общественными финансами г. Дзержинск (МИС УОФ г. ДЗЕРЖИНСКА)</vt:lpstr>
      <vt:lpstr>Внедрение сквозных технологий в Управление Общественными финансами РФ позволит: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Маненков</cp:lastModifiedBy>
  <cp:revision>2400</cp:revision>
  <cp:lastPrinted>2021-04-05T13:02:09Z</cp:lastPrinted>
  <dcterms:created xsi:type="dcterms:W3CDTF">2016-11-24T15:37:44Z</dcterms:created>
  <dcterms:modified xsi:type="dcterms:W3CDTF">2022-04-20T15:47:12Z</dcterms:modified>
</cp:coreProperties>
</file>