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2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Направления роста внутренних резервов регионального и местных бюджетов Республики Крым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Кивико</a:t>
            </a:r>
            <a:r>
              <a:rPr lang="ru-RU" dirty="0" smtClean="0"/>
              <a:t> Ирина Валерьевна – Заместитель Председателя Совета министров Республики Крым, министр финансов Республики Крым</a:t>
            </a:r>
            <a:endParaRPr lang="ru-RU" dirty="0"/>
          </a:p>
        </p:txBody>
      </p:sp>
      <p:pic>
        <p:nvPicPr>
          <p:cNvPr id="13314" name="Picture 2" descr="Герб Крыма — Википед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90" y="2780928"/>
            <a:ext cx="1263298" cy="1440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s://rk.gov.ru/uploads/main/attachments/photo-reports/d4/1d/8c/d98f00b204e9800998ecf8427e/61f01070dbe753.96262621_61efbe4840bd50.40409449_slayd4.jpg?1.26.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12" y="877787"/>
            <a:ext cx="9144000" cy="5143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Львиная доля крымского бюджета в 2021 году была направлена на  финансирование отраслей социально-культурной сферы – Ирина Кивико |  Правительство Республики Крым | Официальный порта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877787"/>
            <a:ext cx="9144000" cy="5143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Собственные доходы республики выросли почти на треть - Ирина Кивико |  Правительство Республики Крым | Официальный порта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12" y="27383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1804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400" b="1" dirty="0"/>
              <a:t>Увеличение фискального потенциала налогообложения прибыли предприятий Крыма  проходит в следующих направлениях:</a:t>
            </a:r>
            <a:br>
              <a:rPr lang="ru-RU" sz="2400" b="1" dirty="0"/>
            </a:br>
            <a:r>
              <a:rPr lang="ru-RU" sz="2400" dirty="0"/>
              <a:t>- стабилизация экономической ситуации и повышение доходности региональных предприятий</a:t>
            </a:r>
            <a:r>
              <a:rPr lang="ru-RU" sz="2400" dirty="0" smtClean="0"/>
              <a:t>;</a:t>
            </a:r>
            <a:br>
              <a:rPr lang="ru-RU" sz="2400" dirty="0" smtClean="0"/>
            </a:br>
            <a:r>
              <a:rPr lang="ru-RU" sz="2400" dirty="0" smtClean="0"/>
              <a:t>- </a:t>
            </a:r>
            <a:r>
              <a:rPr lang="ru-RU" sz="2400" dirty="0"/>
              <a:t>оптимизация структуры налоговой системы с точки зрения роста роли прямого налогообложения как весомого регулятора экономических процессов;</a:t>
            </a:r>
            <a:br>
              <a:rPr lang="ru-RU" sz="2400" dirty="0"/>
            </a:br>
            <a:r>
              <a:rPr lang="ru-RU" sz="2400" dirty="0"/>
              <a:t>- адекватном применении экономически обоснованных льгот налога на прибыль предприятий, которые должны иметь четкое целевое назначение, применяться в течение ограниченного периода, а их предоставление – строго контролироваться государственными органами;</a:t>
            </a:r>
            <a:br>
              <a:rPr lang="ru-RU" sz="2400" dirty="0"/>
            </a:br>
            <a:r>
              <a:rPr lang="ru-RU" sz="2400" dirty="0"/>
              <a:t> - усилении ответственности плательщиков за нарушение налогового законодательства.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1196755"/>
          <a:ext cx="8496945" cy="5570440"/>
        </p:xfrm>
        <a:graphic>
          <a:graphicData uri="http://schemas.openxmlformats.org/drawingml/2006/table">
            <a:tbl>
              <a:tblPr/>
              <a:tblGrid>
                <a:gridCol w="2124014"/>
                <a:gridCol w="2124014"/>
                <a:gridCol w="2124014"/>
                <a:gridCol w="2124903"/>
              </a:tblGrid>
              <a:tr h="23042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2000" dirty="0">
                          <a:solidFill>
                            <a:srgbClr val="14141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Период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2000">
                          <a:solidFill>
                            <a:srgbClr val="141413"/>
                          </a:solidFill>
                          <a:latin typeface="Times New Roman"/>
                          <a:ea typeface="Times New Roman"/>
                          <a:cs typeface="Helvetica"/>
                        </a:rPr>
                        <a:t>Поступило налога на прибыль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2000">
                          <a:solidFill>
                            <a:srgbClr val="141413"/>
                          </a:solidFill>
                          <a:latin typeface="Times New Roman"/>
                          <a:ea typeface="Times New Roman"/>
                          <a:cs typeface="Franklin Gothic Book"/>
                        </a:rPr>
                        <a:t>Недопоступления от участников СЭЗ (выпадающие доходы), млн руб.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endParaRPr lang="ru-RU" sz="2000">
                        <a:solidFill>
                          <a:srgbClr val="141413"/>
                        </a:solidFill>
                        <a:latin typeface="Times New Roman"/>
                        <a:ea typeface="Times New Roman"/>
                        <a:cs typeface="Helvetica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2000">
                          <a:solidFill>
                            <a:srgbClr val="141413"/>
                          </a:solidFill>
                          <a:latin typeface="Times New Roman"/>
                          <a:ea typeface="Times New Roman"/>
                          <a:cs typeface="Helvetica"/>
                        </a:rPr>
                        <a:t>В % к поступлениям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59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2000" dirty="0">
                          <a:solidFill>
                            <a:srgbClr val="141413"/>
                          </a:solidFill>
                          <a:latin typeface="Times New Roman"/>
                          <a:ea typeface="Times New Roman"/>
                          <a:cs typeface="Helvetica"/>
                        </a:rPr>
                        <a:t>2015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2000">
                          <a:solidFill>
                            <a:srgbClr val="141413"/>
                          </a:solidFill>
                          <a:latin typeface="Times New Roman"/>
                          <a:ea typeface="Times New Roman"/>
                          <a:cs typeface="Helvetica"/>
                        </a:rPr>
                        <a:t>6926,2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2000">
                          <a:solidFill>
                            <a:srgbClr val="141413"/>
                          </a:solidFill>
                          <a:latin typeface="Times New Roman"/>
                          <a:ea typeface="Times New Roman"/>
                          <a:cs typeface="Helvetica"/>
                        </a:rPr>
                        <a:t>29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2000">
                          <a:solidFill>
                            <a:srgbClr val="141413"/>
                          </a:solidFill>
                          <a:latin typeface="Times New Roman"/>
                          <a:ea typeface="Times New Roman"/>
                          <a:cs typeface="Helvetica"/>
                        </a:rPr>
                        <a:t>0,4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59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2000" dirty="0">
                          <a:solidFill>
                            <a:srgbClr val="141413"/>
                          </a:solidFill>
                          <a:latin typeface="Times New Roman"/>
                          <a:ea typeface="Times New Roman"/>
                          <a:cs typeface="Helvetica"/>
                        </a:rPr>
                        <a:t>2016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2000">
                          <a:solidFill>
                            <a:srgbClr val="141413"/>
                          </a:solidFill>
                          <a:latin typeface="Times New Roman"/>
                          <a:ea typeface="Times New Roman"/>
                          <a:cs typeface="Helvetica"/>
                        </a:rPr>
                        <a:t>5668,9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2000">
                          <a:solidFill>
                            <a:srgbClr val="141413"/>
                          </a:solidFill>
                          <a:latin typeface="Times New Roman"/>
                          <a:ea typeface="Times New Roman"/>
                          <a:cs typeface="Helvetica"/>
                        </a:rPr>
                        <a:t>1529,2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2000">
                          <a:solidFill>
                            <a:srgbClr val="141413"/>
                          </a:solidFill>
                          <a:latin typeface="Times New Roman"/>
                          <a:ea typeface="Times New Roman"/>
                          <a:cs typeface="Helvetica"/>
                        </a:rPr>
                        <a:t>27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59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2000" dirty="0">
                          <a:solidFill>
                            <a:srgbClr val="141413"/>
                          </a:solidFill>
                          <a:latin typeface="Times New Roman"/>
                          <a:ea typeface="Times New Roman"/>
                          <a:cs typeface="Helvetica"/>
                        </a:rPr>
                        <a:t>2017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2000">
                          <a:solidFill>
                            <a:srgbClr val="141413"/>
                          </a:solidFill>
                          <a:latin typeface="Times New Roman"/>
                          <a:ea typeface="Times New Roman"/>
                          <a:cs typeface="Helvetica"/>
                        </a:rPr>
                        <a:t>6232,4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2000">
                          <a:solidFill>
                            <a:srgbClr val="141413"/>
                          </a:solidFill>
                          <a:latin typeface="Times New Roman"/>
                          <a:ea typeface="Times New Roman"/>
                          <a:cs typeface="Helvetica"/>
                        </a:rPr>
                        <a:t>1819,9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2000">
                          <a:solidFill>
                            <a:srgbClr val="141413"/>
                          </a:solidFill>
                          <a:latin typeface="Times New Roman"/>
                          <a:ea typeface="Times New Roman"/>
                          <a:cs typeface="Helvetica"/>
                        </a:rPr>
                        <a:t>29,2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59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2000" dirty="0">
                          <a:solidFill>
                            <a:srgbClr val="141413"/>
                          </a:solidFill>
                          <a:latin typeface="Times New Roman"/>
                          <a:ea typeface="Times New Roman"/>
                          <a:cs typeface="Helvetica"/>
                        </a:rPr>
                        <a:t>2018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2000" dirty="0">
                          <a:solidFill>
                            <a:srgbClr val="141413"/>
                          </a:solidFill>
                          <a:latin typeface="Times New Roman"/>
                          <a:ea typeface="Times New Roman"/>
                          <a:cs typeface="Helvetica"/>
                        </a:rPr>
                        <a:t>6363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2000" dirty="0">
                          <a:solidFill>
                            <a:srgbClr val="141413"/>
                          </a:solidFill>
                          <a:latin typeface="Times New Roman"/>
                          <a:ea typeface="Times New Roman"/>
                          <a:cs typeface="Helvetica"/>
                        </a:rPr>
                        <a:t>2150,7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2000" dirty="0">
                          <a:solidFill>
                            <a:srgbClr val="141413"/>
                          </a:solidFill>
                          <a:latin typeface="Times New Roman"/>
                          <a:ea typeface="Times New Roman"/>
                          <a:cs typeface="Helvetica"/>
                        </a:rPr>
                        <a:t>33,8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59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2000">
                          <a:solidFill>
                            <a:srgbClr val="141413"/>
                          </a:solidFill>
                          <a:latin typeface="Times New Roman"/>
                          <a:ea typeface="Times New Roman"/>
                          <a:cs typeface="Helvetica"/>
                        </a:rPr>
                        <a:t>2019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2000">
                          <a:solidFill>
                            <a:srgbClr val="141413"/>
                          </a:solidFill>
                          <a:latin typeface="Times New Roman"/>
                          <a:ea typeface="Times New Roman"/>
                          <a:cs typeface="Helvetica"/>
                        </a:rPr>
                        <a:t>8277,6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2000">
                          <a:solidFill>
                            <a:srgbClr val="141413"/>
                          </a:solidFill>
                          <a:latin typeface="Times New Roman"/>
                          <a:ea typeface="Times New Roman"/>
                          <a:cs typeface="Helvetica"/>
                        </a:rPr>
                        <a:t>2100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2000" dirty="0">
                          <a:solidFill>
                            <a:srgbClr val="141413"/>
                          </a:solidFill>
                          <a:latin typeface="Times New Roman"/>
                          <a:ea typeface="Times New Roman"/>
                          <a:cs typeface="Helvetica"/>
                        </a:rPr>
                        <a:t>25,4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59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2000">
                          <a:solidFill>
                            <a:srgbClr val="141413"/>
                          </a:solidFill>
                          <a:latin typeface="Times New Roman"/>
                          <a:ea typeface="Times New Roman"/>
                          <a:cs typeface="Helvetica"/>
                        </a:rPr>
                        <a:t>2020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2000">
                          <a:solidFill>
                            <a:srgbClr val="141413"/>
                          </a:solidFill>
                          <a:latin typeface="Times New Roman"/>
                          <a:ea typeface="Times New Roman"/>
                          <a:cs typeface="Helvetica"/>
                        </a:rPr>
                        <a:t>8982,4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2000">
                          <a:solidFill>
                            <a:srgbClr val="141413"/>
                          </a:solidFill>
                          <a:latin typeface="Times New Roman"/>
                          <a:ea typeface="Times New Roman"/>
                          <a:cs typeface="Helvetica"/>
                        </a:rPr>
                        <a:t>2455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2000" dirty="0">
                          <a:solidFill>
                            <a:srgbClr val="141413"/>
                          </a:solidFill>
                          <a:latin typeface="Times New Roman"/>
                          <a:ea typeface="Times New Roman"/>
                          <a:cs typeface="Helvetica"/>
                        </a:rPr>
                        <a:t>27,3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59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2000">
                          <a:solidFill>
                            <a:srgbClr val="141413"/>
                          </a:solidFill>
                          <a:latin typeface="Times New Roman"/>
                          <a:ea typeface="Times New Roman"/>
                          <a:cs typeface="Helvetica"/>
                        </a:rPr>
                        <a:t>2021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2000">
                          <a:solidFill>
                            <a:srgbClr val="141413"/>
                          </a:solidFill>
                          <a:latin typeface="Times New Roman"/>
                          <a:ea typeface="Times New Roman"/>
                          <a:cs typeface="Helvetica"/>
                        </a:rPr>
                        <a:t>9011,8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2000">
                          <a:solidFill>
                            <a:srgbClr val="141413"/>
                          </a:solidFill>
                          <a:latin typeface="Times New Roman"/>
                          <a:ea typeface="Times New Roman"/>
                          <a:cs typeface="Helvetica"/>
                        </a:rPr>
                        <a:t>2498,9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2000" dirty="0">
                          <a:solidFill>
                            <a:srgbClr val="141413"/>
                          </a:solidFill>
                          <a:latin typeface="Times New Roman"/>
                          <a:ea typeface="Times New Roman"/>
                          <a:cs typeface="Helvetica"/>
                        </a:rPr>
                        <a:t>27,7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645337" y="344850"/>
            <a:ext cx="61918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kumimoji="0" lang="gl-ES" sz="1400" b="0" i="0" u="none" strike="noStrike" cap="none" normalizeH="0" baseline="0" dirty="0" smtClean="0">
                <a:ln>
                  <a:noFill/>
                </a:ln>
                <a:solidFill>
                  <a:srgbClr val="141413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gl-ES" sz="2000" b="1" i="0" u="none" strike="noStrike" cap="none" normalizeH="0" baseline="0" dirty="0" smtClean="0">
                <a:ln>
                  <a:noFill/>
                </a:ln>
                <a:solidFill>
                  <a:srgbClr val="141413"/>
                </a:solidFill>
                <a:effectLst/>
                <a:latin typeface="Times New Roman" pitchFamily="18" charset="0"/>
                <a:cs typeface="Times New Roman" pitchFamily="18" charset="0"/>
              </a:rPr>
              <a:t>Недопоступления налога на прибыль в связи с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14141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kumimoji="0" lang="gl-ES" sz="2000" b="1" i="0" u="none" strike="noStrike" cap="none" normalizeH="0" baseline="0" dirty="0" smtClean="0">
                <a:ln>
                  <a:noFill/>
                </a:ln>
                <a:solidFill>
                  <a:srgbClr val="141413"/>
                </a:solidFill>
                <a:effectLst/>
                <a:latin typeface="Times New Roman" pitchFamily="18" charset="0"/>
                <a:cs typeface="Times New Roman" pitchFamily="18" charset="0"/>
              </a:rPr>
              <a:t>применением льгот для участников СЭЗ (млн.руб.) </a:t>
            </a:r>
            <a:endParaRPr kumimoji="0" lang="gl-E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101</Words>
  <Application>Microsoft Office PowerPoint</Application>
  <PresentationFormat>Экран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Направления роста внутренних резервов регионального и местных бюджетов Республики Крым</vt:lpstr>
      <vt:lpstr>Слайд 2</vt:lpstr>
      <vt:lpstr>Слайд 3</vt:lpstr>
      <vt:lpstr>Слайд 4</vt:lpstr>
      <vt:lpstr>Увеличение фискального потенциала налогообложения прибыли предприятий Крыма  проходит в следующих направлениях: - стабилизация экономической ситуации и повышение доходности региональных предприятий; - оптимизация структуры налоговой системы с точки зрения роста роли прямого налогообложения как весомого регулятора экономических процессов; - адекватном применении экономически обоснованных льгот налога на прибыль предприятий, которые должны иметь четкое целевое назначение, применяться в течение ограниченного периода, а их предоставление – строго контролироваться государственными органами;  - усилении ответственности плательщиков за нарушение налогового законодательства.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Направления роста внутренних резервов регионального и местных бюджетов Республики Крым</dc:title>
  <dc:creator>User</dc:creator>
  <cp:lastModifiedBy>User</cp:lastModifiedBy>
  <cp:revision>5</cp:revision>
  <dcterms:created xsi:type="dcterms:W3CDTF">2022-04-20T10:45:59Z</dcterms:created>
  <dcterms:modified xsi:type="dcterms:W3CDTF">2022-04-20T11:19:50Z</dcterms:modified>
</cp:coreProperties>
</file>