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1"/>
  </p:sldMasterIdLst>
  <p:notesMasterIdLst>
    <p:notesMasterId r:id="rId20"/>
  </p:notesMasterIdLst>
  <p:sldIdLst>
    <p:sldId id="665" r:id="rId2"/>
    <p:sldId id="847" r:id="rId3"/>
    <p:sldId id="845" r:id="rId4"/>
    <p:sldId id="846" r:id="rId5"/>
    <p:sldId id="857" r:id="rId6"/>
    <p:sldId id="864" r:id="rId7"/>
    <p:sldId id="865" r:id="rId8"/>
    <p:sldId id="866" r:id="rId9"/>
    <p:sldId id="867" r:id="rId10"/>
    <p:sldId id="868" r:id="rId11"/>
    <p:sldId id="869" r:id="rId12"/>
    <p:sldId id="851" r:id="rId13"/>
    <p:sldId id="870" r:id="rId14"/>
    <p:sldId id="871" r:id="rId15"/>
    <p:sldId id="872" r:id="rId16"/>
    <p:sldId id="873" r:id="rId17"/>
    <p:sldId id="855" r:id="rId18"/>
    <p:sldId id="874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4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42C30"/>
    <a:srgbClr val="D4572D"/>
    <a:srgbClr val="F0F0F5"/>
    <a:srgbClr val="232C30"/>
    <a:srgbClr val="6839CF"/>
    <a:srgbClr val="252525"/>
    <a:srgbClr val="11C4D4"/>
    <a:srgbClr val="076ED1"/>
    <a:srgbClr val="10B7D3"/>
    <a:srgbClr val="747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2720" autoAdjust="0"/>
  </p:normalViewPr>
  <p:slideViewPr>
    <p:cSldViewPr>
      <p:cViewPr varScale="1">
        <p:scale>
          <a:sx n="61" d="100"/>
          <a:sy n="61" d="100"/>
        </p:scale>
        <p:origin x="1252" y="60"/>
      </p:cViewPr>
      <p:guideLst>
        <p:guide orient="horz" pos="2160"/>
        <p:guide pos="14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64FBDA-0F78-44B9-AFF8-2FE719CBB25E}" type="datetimeFigureOut">
              <a:rPr lang="ru-RU"/>
              <a:pPr>
                <a:defRPr/>
              </a:pPr>
              <a:t>21.04.2022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56A82E-4AA8-4AA8-B563-CF7BE3CE30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832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— это подход к созданию, настройке и модификации систем и приложений, который практически не требует написания программного кода.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платформы используют визуальные интерфейсы с простой логикой и функциями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drag-and-drop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вместо различных языков программирования. Эти интуитивно понятные инструменты дают возможность пользователям, не обладающим знаниями программирования или процессов разработки ПО, создавать свои приложения для различных целей.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Новый подход становится все более популярным в качестве быстрой и более простой альтернативы традиционной разработке программного обеспечения. Как профессиональные разработчики, так и аналитики или бизнес-пользователи выбирают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no-code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технологии для создания систем и приложений различной сложности, чтобы удовлетворять потребности компании в новых ИТ-решениях, автоматизации бизнес-процессов и ускорении цифровой трансформации.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867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— это подход к созданию, настройке и модификации систем и приложений, который практически не требует написания программного кода.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платформы используют визуальные интерфейсы с простой логикой и функциями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drag-and-drop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вместо различных языков программирования. Эти интуитивно понятные инструменты дают возможность пользователям, не обладающим знаниями программирования или процессов разработки ПО, создавать свои приложения для различных целей.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Новый подход становится все более популярным в качестве быстрой и более простой альтернативы традиционной разработке программного обеспечения. Как профессиональные разработчики, так и аналитики или бизнес-пользователи выбирают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no-code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технологии для создания систем и приложений различной сложности, чтобы удовлетворять потребности компании в новых ИТ-решениях, автоматизации бизнес-процессов и ускорении цифровой трансформации.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885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— это подход к созданию, настройке и модификации систем и приложений, который практически не требует написания программного кода.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платформы используют визуальные интерфейсы с простой логикой и функциями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drag-and-drop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вместо различных языков программирования. Эти интуитивно понятные инструменты дают возможность пользователям, не обладающим знаниями программирования или процессов разработки ПО, создавать свои приложения для различных целей.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Новый подход становится все более популярным в качестве быстрой и более простой альтернативы традиционной разработке программного обеспечения. Как профессиональные разработчики, так и аналитики или бизнес-пользователи выбирают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no-code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технологии для создания систем и приложений различной сложности, чтобы удовлетворять потребности компании в новых ИТ-решениях, автоматизации бизнес-процессов и ускорении цифровой трансформации.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51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— это подход к созданию, настройке и модификации систем и приложений, который практически не требует написания программного кода.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платформы используют визуальные интерфейсы с простой логикой и функциями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drag-and-drop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вместо различных языков программирования. Эти интуитивно понятные инструменты дают возможность пользователям, не обладающим знаниями программирования или процессов разработки ПО, создавать свои приложения для различных целей.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Новый подход становится все более популярным в качестве быстрой и более простой альтернативы традиционной разработке программного обеспечения. Как профессиональные разработчики, так и аналитики или бизнес-пользователи выбирают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no-code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технологии для создания систем и приложений различной сложности, чтобы удовлетворять потребности компании в новых ИТ-решениях, автоматизации бизнес-процессов и ускорении цифровой трансформации.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112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— это подход к созданию, настройке и модификации систем и приложений, который практически не требует написания программного кода.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платформы используют визуальные интерфейсы с простой логикой и функциями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drag-and-drop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вместо различных языков программирования. Эти интуитивно понятные инструменты дают возможность пользователям, не обладающим знаниями программирования или процессов разработки ПО, создавать свои приложения для различных целей.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Новый подход становится все более популярным в качестве быстрой и более простой альтернативы традиционной разработке программного обеспечения. Как профессиональные разработчики, так и аналитики или бизнес-пользователи выбирают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no-code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технологии для создания систем и приложений различной сложности, чтобы удовлетворять потребности компании в новых ИТ-решениях, автоматизации бизнес-процессов и ускорении цифровой трансформации.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84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— это подход к созданию, настройке и модификации систем и приложений, который практически не требует написания программного кода.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платформы используют визуальные интерфейсы с простой логикой и функциями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drag-and-drop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вместо различных языков программирования. Эти интуитивно понятные инструменты дают возможность пользователям, не обладающим знаниями программирования или процессов разработки ПО, создавать свои приложения для различных целей.</a:t>
            </a:r>
          </a:p>
          <a:p>
            <a:pPr algn="l"/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Новый подход становится все более популярным в качестве быстрой и более простой альтернативы традиционной разработке программного обеспечения. Как профессиональные разработчики, так и аналитики или бизнес-пользователи выбирают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low-code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no-code</a:t>
            </a:r>
            <a:r>
              <a:rPr lang="ru-RU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технологии для создания систем и приложений различной сложности, чтобы удовлетворять потребности компании в новых ИТ-решениях, автоматизации бизнес-процессов и ускорении цифровой трансформации.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6A82E-4AA8-4AA8-B563-CF7BE3CE302C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836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D7AF815-F97C-4115-B189-BF5857CCAFD6}"/>
              </a:ext>
            </a:extLst>
          </p:cNvPr>
          <p:cNvCxnSpPr/>
          <p:nvPr userDrawn="1"/>
        </p:nvCxnSpPr>
        <p:spPr>
          <a:xfrm>
            <a:off x="0" y="620688"/>
            <a:ext cx="25152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9A8224-1959-466D-B8C7-1563C9B4B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68689" r="1"/>
          <a:stretch/>
        </p:blipFill>
        <p:spPr>
          <a:xfrm rot="10800000">
            <a:off x="7038066" y="5053340"/>
            <a:ext cx="21059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9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F5535A-0AEF-4528-8B54-979C54791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r="224"/>
          <a:stretch/>
        </p:blipFill>
        <p:spPr>
          <a:xfrm>
            <a:off x="0" y="0"/>
            <a:ext cx="8920883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46DD644-27CC-4169-81C0-E55636AE184A}"/>
              </a:ext>
            </a:extLst>
          </p:cNvPr>
          <p:cNvSpPr/>
          <p:nvPr userDrawn="1"/>
        </p:nvSpPr>
        <p:spPr>
          <a:xfrm>
            <a:off x="-1" y="0"/>
            <a:ext cx="9144000" cy="6866058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88" y="116645"/>
            <a:ext cx="8356103" cy="99180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2A1A5FC-8051-434D-8C22-E579B6DB42EB}"/>
              </a:ext>
            </a:extLst>
          </p:cNvPr>
          <p:cNvCxnSpPr/>
          <p:nvPr userDrawn="1"/>
        </p:nvCxnSpPr>
        <p:spPr>
          <a:xfrm>
            <a:off x="0" y="620688"/>
            <a:ext cx="251520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352372-03FC-42E4-BA6F-D176FBD1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68689" r="1"/>
          <a:stretch/>
        </p:blipFill>
        <p:spPr>
          <a:xfrm rot="10800000">
            <a:off x="7038066" y="5053340"/>
            <a:ext cx="21059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9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677"/>
            <a:ext cx="7772400" cy="2041524"/>
          </a:xfrm>
        </p:spPr>
        <p:txBody>
          <a:bodyPr/>
          <a:lstStyle>
            <a:lvl1pPr algn="ctr">
              <a:defRPr sz="45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16337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9" name="Скругленный прямоугольник 2">
            <a:extLst>
              <a:ext uri="{FF2B5EF4-FFF2-40B4-BE49-F238E27FC236}">
                <a16:creationId xmlns:a16="http://schemas.microsoft.com/office/drawing/2014/main" id="{E2E78665-581C-4091-8A65-3CF737737440}"/>
              </a:ext>
            </a:extLst>
          </p:cNvPr>
          <p:cNvSpPr/>
          <p:nvPr userDrawn="1"/>
        </p:nvSpPr>
        <p:spPr>
          <a:xfrm>
            <a:off x="359533" y="442025"/>
            <a:ext cx="8424938" cy="5973957"/>
          </a:xfrm>
          <a:prstGeom prst="roundRect">
            <a:avLst>
              <a:gd name="adj" fmla="val 2140"/>
            </a:avLst>
          </a:prstGeom>
          <a:noFill/>
          <a:ln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78FFE-4E7E-4A36-B486-16A940D3C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68689" r="1"/>
          <a:stretch/>
        </p:blipFill>
        <p:spPr>
          <a:xfrm rot="10800000">
            <a:off x="7038066" y="5053340"/>
            <a:ext cx="2105933" cy="18046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4E4C01-DCE8-49F6-9DFD-0C90AD0F3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68689" r="1"/>
          <a:stretch/>
        </p:blipFill>
        <p:spPr>
          <a:xfrm>
            <a:off x="0" y="0"/>
            <a:ext cx="21059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16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D98E33-A15D-4732-A04F-FF010F15D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r="224"/>
          <a:stretch/>
        </p:blipFill>
        <p:spPr>
          <a:xfrm>
            <a:off x="0" y="0"/>
            <a:ext cx="8920883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ECDD4C-CD49-4646-8BEA-8D8A3EBA43EA}"/>
              </a:ext>
            </a:extLst>
          </p:cNvPr>
          <p:cNvSpPr/>
          <p:nvPr userDrawn="1"/>
        </p:nvSpPr>
        <p:spPr>
          <a:xfrm>
            <a:off x="-1" y="0"/>
            <a:ext cx="9144000" cy="6866058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5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8E124DF-90C7-441C-94AE-9EB0C83F0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562" y="1628800"/>
            <a:ext cx="5454606" cy="3960440"/>
          </a:xfrm>
        </p:spPr>
        <p:txBody>
          <a:bodyPr/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E8DF82-7C80-498B-81BE-2A75F3D36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307" b="52971"/>
          <a:stretch/>
        </p:blipFill>
        <p:spPr>
          <a:xfrm>
            <a:off x="5333596" y="3429001"/>
            <a:ext cx="3810404" cy="3429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9D3BFC-8A38-47AC-AAF9-3BE3108FB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68689" r="1"/>
          <a:stretch/>
        </p:blipFill>
        <p:spPr>
          <a:xfrm>
            <a:off x="0" y="0"/>
            <a:ext cx="2105933" cy="1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2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BFE048-12D4-4535-AC5A-237B102F1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r="224"/>
          <a:stretch/>
        </p:blipFill>
        <p:spPr>
          <a:xfrm>
            <a:off x="0" y="0"/>
            <a:ext cx="8920883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280740-F6D7-4C8B-B026-2B9309F6100A}"/>
              </a:ext>
            </a:extLst>
          </p:cNvPr>
          <p:cNvSpPr/>
          <p:nvPr userDrawn="1"/>
        </p:nvSpPr>
        <p:spPr>
          <a:xfrm>
            <a:off x="-1" y="0"/>
            <a:ext cx="9144000" cy="6866058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5557" y="1988839"/>
            <a:ext cx="7992888" cy="2880322"/>
          </a:xfrm>
        </p:spPr>
        <p:txBody>
          <a:bodyPr/>
          <a:lstStyle>
            <a:lvl1pPr algn="ctr">
              <a:defRPr sz="495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A031ADE-D2FD-4A76-8132-08F3538F79D6}"/>
              </a:ext>
            </a:extLst>
          </p:cNvPr>
          <p:cNvSpPr/>
          <p:nvPr userDrawn="1"/>
        </p:nvSpPr>
        <p:spPr>
          <a:xfrm>
            <a:off x="359533" y="442025"/>
            <a:ext cx="8424938" cy="5973957"/>
          </a:xfrm>
          <a:prstGeom prst="roundRect">
            <a:avLst>
              <a:gd name="adj" fmla="val 2140"/>
            </a:avLst>
          </a:prstGeom>
          <a:noFill/>
          <a:ln>
            <a:solidFill>
              <a:srgbClr val="D45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7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54982" y="116645"/>
            <a:ext cx="8599712" cy="9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54982" y="1268765"/>
            <a:ext cx="8599712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9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3" r:id="rId2"/>
    <p:sldLayoutId id="2147483749" r:id="rId3"/>
    <p:sldLayoutId id="2147483750" r:id="rId4"/>
    <p:sldLayoutId id="2147483751" r:id="rId5"/>
    <p:sldLayoutId id="2147483759" r:id="rId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ru-RU" altLang="ru-RU" sz="3000" kern="1200" cap="none" baseline="0" dirty="0" smtClean="0">
          <a:solidFill>
            <a:srgbClr val="D4572D"/>
          </a:solidFill>
          <a:latin typeface="Segoe UI Light" panose="020B0502040204020203" pitchFamily="34" charset="0"/>
          <a:ea typeface="Calibri" panose="020F0502020204030204" pitchFamily="34" charset="0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Segoe UI" pitchFamily="34" charset="0"/>
          <a:cs typeface="Segoe U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Segoe UI" pitchFamily="34" charset="0"/>
          <a:cs typeface="Segoe U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Segoe UI" pitchFamily="34" charset="0"/>
          <a:cs typeface="Segoe U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Segoe UI" pitchFamily="34" charset="0"/>
          <a:cs typeface="Segoe UI" pitchFamily="34" charset="0"/>
        </a:defRPr>
      </a:lvl5pPr>
      <a:lvl6pPr marL="3428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32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598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46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50" indent="-2571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57157" indent="-21429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857165" indent="-17143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00030" indent="-17143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42896" indent="-17143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85762" indent="-171434" algn="l" defTabSz="68573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wh_saas.keysystems.ru/dash?mode=viewer&amp;dashboardId=63&amp;dashboardState=%7B%22Parameters%22%3A%7B%22%D0%93%D0%BE%D0%B4%22%3A2022%7D%7D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://dwh_saas.keysystems.ru/dash?mode=viewer&amp;dashboardId=5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737574" y="2288080"/>
            <a:ext cx="5850650" cy="16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2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Бюджетная и управленческая аналитика — основа эффективных решений</a:t>
            </a:r>
            <a:endParaRPr lang="ru-RU" altLang="ru-RU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737574" y="4704134"/>
            <a:ext cx="4050450" cy="88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1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НИКИТИН</a:t>
            </a:r>
            <a:br>
              <a:rPr lang="ru-RU" sz="1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Андрей Владимирович</a:t>
            </a:r>
            <a:endParaRPr lang="en-US" sz="18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900"/>
              </a:spcAft>
              <a:buNone/>
            </a:pPr>
            <a:r>
              <a:rPr lang="ru-RU" altLang="ru-RU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Руководитель департамента проектирования </a:t>
            </a:r>
            <a:br>
              <a:rPr lang="ru-RU" altLang="ru-RU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и анализа бюджета компании «</a:t>
            </a:r>
            <a:r>
              <a:rPr lang="ru-RU" altLang="ru-RU" sz="1400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Кейсистемс</a:t>
            </a:r>
            <a:r>
              <a:rPr lang="ru-RU" altLang="ru-RU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2617106"/>
            <a:ext cx="54840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B4E60E-EAB6-49C8-9A0F-A0EA66E369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 b="54865"/>
          <a:stretch/>
        </p:blipFill>
        <p:spPr>
          <a:xfrm>
            <a:off x="5724127" y="3451881"/>
            <a:ext cx="3419873" cy="3406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00C6F7-18CF-4B24-9C17-13BEEFD6EC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68689" r="1"/>
          <a:stretch/>
        </p:blipFill>
        <p:spPr>
          <a:xfrm>
            <a:off x="0" y="0"/>
            <a:ext cx="2105933" cy="18046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4" y="1340768"/>
            <a:ext cx="2406347" cy="310135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 flipH="1">
            <a:off x="5436096" y="3717032"/>
            <a:ext cx="2402979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85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184958-F91D-4A8D-BD8D-05A1D367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Сводная аналитика по национальный проектам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286AE5-5B67-4AC5-98CC-34AC38BF9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2"/>
          <a:stretch/>
        </p:blipFill>
        <p:spPr>
          <a:xfrm>
            <a:off x="83064" y="1465090"/>
            <a:ext cx="8944489" cy="4518395"/>
          </a:xfrm>
          <a:prstGeom prst="roundRect">
            <a:avLst>
              <a:gd name="adj" fmla="val 1350"/>
            </a:avLst>
          </a:prstGeom>
        </p:spPr>
      </p:pic>
    </p:spTree>
    <p:extLst>
      <p:ext uri="{BB962C8B-B14F-4D97-AF65-F5344CB8AC3E}">
        <p14:creationId xmlns:p14="http://schemas.microsoft.com/office/powerpoint/2010/main" val="215177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4C6DED-C4BC-4F50-A250-3F7DAB54B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3"/>
          <a:stretch/>
        </p:blipFill>
        <p:spPr>
          <a:xfrm>
            <a:off x="88744" y="1303678"/>
            <a:ext cx="8944489" cy="4875055"/>
          </a:xfrm>
          <a:prstGeom prst="roundRect">
            <a:avLst>
              <a:gd name="adj" fmla="val 1350"/>
            </a:avLst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184958-F91D-4A8D-BD8D-05A1D367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185144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0E0208-A19E-487B-90AA-35E6DE38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05"/>
          <a:stretch/>
        </p:blipFill>
        <p:spPr>
          <a:xfrm>
            <a:off x="2555777" y="1108454"/>
            <a:ext cx="6588224" cy="576629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652E897-408C-49F4-A464-359E2C8A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700" dirty="0"/>
              <a:t>Можно ли обойтись без аналитических систем </a:t>
            </a:r>
            <a:br>
              <a:rPr lang="ru-RU" sz="2700" dirty="0"/>
            </a:br>
            <a:r>
              <a:rPr lang="ru-RU" sz="2700" dirty="0"/>
              <a:t>в современных условиях?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D5E3E6-37C1-4614-B409-D0625E58FE42}"/>
              </a:ext>
            </a:extLst>
          </p:cNvPr>
          <p:cNvSpPr/>
          <p:nvPr/>
        </p:nvSpPr>
        <p:spPr>
          <a:xfrm>
            <a:off x="354982" y="1790104"/>
            <a:ext cx="51891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0"/>
              </a:spcAft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Информация – полезный и порой жизненно важный ресурс.</a:t>
            </a:r>
            <a:br>
              <a:rPr lang="ru-RU" dirty="0">
                <a:solidFill>
                  <a:schemeClr val="bg1"/>
                </a:solidFill>
                <a:latin typeface="+mj-lt"/>
              </a:rPr>
            </a:b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DAADC21-B380-4B96-983F-51F30E80FF48}"/>
              </a:ext>
            </a:extLst>
          </p:cNvPr>
          <p:cNvCxnSpPr>
            <a:cxnSpLocks/>
          </p:cNvCxnSpPr>
          <p:nvPr/>
        </p:nvCxnSpPr>
        <p:spPr>
          <a:xfrm flipH="1">
            <a:off x="5058054" y="1108454"/>
            <a:ext cx="408594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47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0E0208-A19E-487B-90AA-35E6DE38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05"/>
          <a:stretch/>
        </p:blipFill>
        <p:spPr>
          <a:xfrm>
            <a:off x="2555777" y="1108454"/>
            <a:ext cx="6588224" cy="576629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652E897-408C-49F4-A464-359E2C8A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700" dirty="0"/>
              <a:t>Можно ли обойтись без аналитических систем </a:t>
            </a:r>
            <a:br>
              <a:rPr lang="ru-RU" sz="2700" dirty="0"/>
            </a:br>
            <a:r>
              <a:rPr lang="ru-RU" sz="2700" dirty="0"/>
              <a:t>в современных условиях?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D5E3E6-37C1-4614-B409-D0625E58FE42}"/>
              </a:ext>
            </a:extLst>
          </p:cNvPr>
          <p:cNvSpPr/>
          <p:nvPr/>
        </p:nvSpPr>
        <p:spPr>
          <a:xfrm>
            <a:off x="354982" y="1790104"/>
            <a:ext cx="5189126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0"/>
              </a:spcAft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Информация – полезный и порой жизненно важный ресурс.</a:t>
            </a:r>
          </a:p>
          <a:p>
            <a:pPr>
              <a:spcAft>
                <a:spcPts val="900"/>
              </a:spcAft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А вы готовы текущими средствами:</a:t>
            </a:r>
          </a:p>
          <a:p>
            <a:pPr marL="257150" indent="-2571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</a:rPr>
              <a:t>Сопоставлять разнородные данные для контроля процессов планирования и исполнения бюджета с максимальной детализацией?</a:t>
            </a:r>
            <a:br>
              <a:rPr lang="ru-RU" dirty="0">
                <a:solidFill>
                  <a:schemeClr val="bg1"/>
                </a:solidFill>
                <a:latin typeface="+mj-lt"/>
              </a:rPr>
            </a:b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DAADC21-B380-4B96-983F-51F30E80FF48}"/>
              </a:ext>
            </a:extLst>
          </p:cNvPr>
          <p:cNvCxnSpPr>
            <a:cxnSpLocks/>
          </p:cNvCxnSpPr>
          <p:nvPr/>
        </p:nvCxnSpPr>
        <p:spPr>
          <a:xfrm flipH="1">
            <a:off x="5058054" y="1108454"/>
            <a:ext cx="408594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316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0E0208-A19E-487B-90AA-35E6DE38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05"/>
          <a:stretch/>
        </p:blipFill>
        <p:spPr>
          <a:xfrm>
            <a:off x="2555777" y="1108454"/>
            <a:ext cx="6588224" cy="576629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652E897-408C-49F4-A464-359E2C8A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700" dirty="0"/>
              <a:t>Можно ли обойтись без аналитических систем </a:t>
            </a:r>
            <a:br>
              <a:rPr lang="ru-RU" sz="2700" dirty="0"/>
            </a:br>
            <a:r>
              <a:rPr lang="ru-RU" sz="2700" dirty="0"/>
              <a:t>в современных условиях?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D5E3E6-37C1-4614-B409-D0625E58FE42}"/>
              </a:ext>
            </a:extLst>
          </p:cNvPr>
          <p:cNvSpPr/>
          <p:nvPr/>
        </p:nvSpPr>
        <p:spPr>
          <a:xfrm>
            <a:off x="354982" y="1790104"/>
            <a:ext cx="5189126" cy="348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0"/>
              </a:spcAft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Информация – полезный и порой жизненно важный ресурс.</a:t>
            </a:r>
          </a:p>
          <a:p>
            <a:pPr>
              <a:spcAft>
                <a:spcPts val="900"/>
              </a:spcAft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А вы готовы текущими средствами:</a:t>
            </a:r>
          </a:p>
          <a:p>
            <a:pPr marL="257150" indent="-2571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</a:rPr>
              <a:t>Сопоставлять разнородные данные для контроля процессов планирования и исполнения бюджета с максимальной детализацией?</a:t>
            </a:r>
          </a:p>
          <a:p>
            <a:pPr marL="257150" indent="-2571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</a:rPr>
              <a:t>В оперативном режиме мониторить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ru-RU" dirty="0">
                <a:solidFill>
                  <a:schemeClr val="bg1"/>
                </a:solidFill>
                <a:latin typeface="+mj-lt"/>
              </a:rPr>
              <a:t>закупочную деятельности?</a:t>
            </a:r>
            <a:br>
              <a:rPr lang="ru-RU" dirty="0">
                <a:solidFill>
                  <a:schemeClr val="bg1"/>
                </a:solidFill>
                <a:latin typeface="+mj-lt"/>
              </a:rPr>
            </a:b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DAADC21-B380-4B96-983F-51F30E80FF48}"/>
              </a:ext>
            </a:extLst>
          </p:cNvPr>
          <p:cNvCxnSpPr>
            <a:cxnSpLocks/>
          </p:cNvCxnSpPr>
          <p:nvPr/>
        </p:nvCxnSpPr>
        <p:spPr>
          <a:xfrm flipH="1">
            <a:off x="5058054" y="1108454"/>
            <a:ext cx="408594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52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0E0208-A19E-487B-90AA-35E6DE38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05"/>
          <a:stretch/>
        </p:blipFill>
        <p:spPr>
          <a:xfrm>
            <a:off x="2555777" y="1108454"/>
            <a:ext cx="6588224" cy="576629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652E897-408C-49F4-A464-359E2C8A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700" dirty="0"/>
              <a:t>Можно ли обойтись без аналитических систем </a:t>
            </a:r>
            <a:br>
              <a:rPr lang="ru-RU" sz="2700" dirty="0"/>
            </a:br>
            <a:r>
              <a:rPr lang="ru-RU" sz="2700" dirty="0"/>
              <a:t>в современных условиях?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D5E3E6-37C1-4614-B409-D0625E58FE42}"/>
              </a:ext>
            </a:extLst>
          </p:cNvPr>
          <p:cNvSpPr/>
          <p:nvPr/>
        </p:nvSpPr>
        <p:spPr>
          <a:xfrm>
            <a:off x="354982" y="1790104"/>
            <a:ext cx="5189126" cy="442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0"/>
              </a:spcAft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Информация – полезный и порой жизненно важный ресурс.</a:t>
            </a:r>
          </a:p>
          <a:p>
            <a:pPr>
              <a:spcAft>
                <a:spcPts val="900"/>
              </a:spcAft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А вы готовы текущими средствами:</a:t>
            </a:r>
          </a:p>
          <a:p>
            <a:pPr marL="257150" indent="-2571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</a:rPr>
              <a:t>Сопоставлять разнородные данные для контроля процессов планирования и исполнения бюджета с максимальной детализацией?</a:t>
            </a:r>
          </a:p>
          <a:p>
            <a:pPr marL="257150" indent="-2571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</a:rPr>
              <a:t>В оперативном режиме мониторить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ru-RU" dirty="0">
                <a:solidFill>
                  <a:schemeClr val="bg1"/>
                </a:solidFill>
                <a:latin typeface="+mj-lt"/>
              </a:rPr>
              <a:t>закупочную деятельности?</a:t>
            </a:r>
          </a:p>
          <a:p>
            <a:pPr marL="257150" indent="-2571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</a:rPr>
              <a:t>Мониторить проблемные зоны и явные нарушения в управлении госорганами </a:t>
            </a:r>
            <a:br>
              <a:rPr lang="ru-RU" dirty="0">
                <a:solidFill>
                  <a:schemeClr val="bg1"/>
                </a:solidFill>
                <a:latin typeface="+mj-lt"/>
              </a:rPr>
            </a:br>
            <a:r>
              <a:rPr lang="ru-RU" dirty="0">
                <a:solidFill>
                  <a:schemeClr val="bg1"/>
                </a:solidFill>
                <a:latin typeface="+mj-lt"/>
              </a:rPr>
              <a:t>по данным бухгалтерских систем?</a:t>
            </a:r>
            <a:br>
              <a:rPr lang="ru-RU" dirty="0">
                <a:solidFill>
                  <a:schemeClr val="bg1"/>
                </a:solidFill>
                <a:latin typeface="+mj-lt"/>
              </a:rPr>
            </a:b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DAADC21-B380-4B96-983F-51F30E80FF48}"/>
              </a:ext>
            </a:extLst>
          </p:cNvPr>
          <p:cNvCxnSpPr>
            <a:cxnSpLocks/>
          </p:cNvCxnSpPr>
          <p:nvPr/>
        </p:nvCxnSpPr>
        <p:spPr>
          <a:xfrm flipH="1">
            <a:off x="5058054" y="1108454"/>
            <a:ext cx="408594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95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0E0208-A19E-487B-90AA-35E6DE38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05"/>
          <a:stretch/>
        </p:blipFill>
        <p:spPr>
          <a:xfrm>
            <a:off x="2555777" y="1108454"/>
            <a:ext cx="6588224" cy="576629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652E897-408C-49F4-A464-359E2C8A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700" dirty="0"/>
              <a:t>Можно ли обойтись без аналитических систем </a:t>
            </a:r>
            <a:br>
              <a:rPr lang="ru-RU" sz="2700" dirty="0"/>
            </a:br>
            <a:r>
              <a:rPr lang="ru-RU" sz="2700" dirty="0"/>
              <a:t>в современных условиях?</a:t>
            </a:r>
            <a:endParaRPr lang="ru-RU" sz="2700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DAADC21-B380-4B96-983F-51F30E80FF48}"/>
              </a:ext>
            </a:extLst>
          </p:cNvPr>
          <p:cNvCxnSpPr>
            <a:cxnSpLocks/>
          </p:cNvCxnSpPr>
          <p:nvPr/>
        </p:nvCxnSpPr>
        <p:spPr>
          <a:xfrm flipH="1">
            <a:off x="5058054" y="1108454"/>
            <a:ext cx="408594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1ED6FF-A77E-4AC8-979D-8AABB15EEA73}"/>
              </a:ext>
            </a:extLst>
          </p:cNvPr>
          <p:cNvSpPr/>
          <p:nvPr/>
        </p:nvSpPr>
        <p:spPr>
          <a:xfrm>
            <a:off x="354988" y="2924944"/>
            <a:ext cx="44330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+mj-lt"/>
              </a:rPr>
              <a:t>Ответ очевиден: </a:t>
            </a:r>
            <a:br>
              <a:rPr lang="ru-RU" sz="2800" dirty="0">
                <a:solidFill>
                  <a:schemeClr val="bg1"/>
                </a:solidFill>
                <a:latin typeface="+mj-lt"/>
              </a:rPr>
            </a:br>
            <a:r>
              <a:rPr lang="ru-RU" sz="2800" b="1" dirty="0">
                <a:solidFill>
                  <a:schemeClr val="bg1"/>
                </a:solidFill>
                <a:latin typeface="+mj-lt"/>
              </a:rPr>
              <a:t>новая реальность требует смелых решений!</a:t>
            </a:r>
          </a:p>
        </p:txBody>
      </p:sp>
    </p:spTree>
    <p:extLst>
      <p:ext uri="{BB962C8B-B14F-4D97-AF65-F5344CB8AC3E}">
        <p14:creationId xmlns:p14="http://schemas.microsoft.com/office/powerpoint/2010/main" val="189471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654FD56-68CD-41E9-91A5-A3210E5A4A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6" r="224"/>
          <a:stretch/>
        </p:blipFill>
        <p:spPr>
          <a:xfrm>
            <a:off x="0" y="0"/>
            <a:ext cx="6652123" cy="685800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6E4EC7A-EEA2-4633-877A-9277FA495938}"/>
              </a:ext>
            </a:extLst>
          </p:cNvPr>
          <p:cNvSpPr/>
          <p:nvPr/>
        </p:nvSpPr>
        <p:spPr>
          <a:xfrm>
            <a:off x="0" y="-10250"/>
            <a:ext cx="9144000" cy="6868250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AA802-06C3-4FE5-87D0-4DE6AC092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6" r="33365" b="9543"/>
          <a:stretch/>
        </p:blipFill>
        <p:spPr>
          <a:xfrm>
            <a:off x="683569" y="-10250"/>
            <a:ext cx="8460432" cy="686825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F5E8941-041B-4B9C-8567-A1E4B33B2080}"/>
              </a:ext>
            </a:extLst>
          </p:cNvPr>
          <p:cNvGrpSpPr/>
          <p:nvPr/>
        </p:nvGrpSpPr>
        <p:grpSpPr>
          <a:xfrm>
            <a:off x="1867013" y="3803339"/>
            <a:ext cx="7279813" cy="3058127"/>
            <a:chOff x="3207469" y="3713142"/>
            <a:chExt cx="5471221" cy="2298368"/>
          </a:xfrm>
        </p:grpSpPr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A5F36D0B-27B6-4A85-B499-D639A19796DD}"/>
                </a:ext>
              </a:extLst>
            </p:cNvPr>
            <p:cNvSpPr/>
            <p:nvPr/>
          </p:nvSpPr>
          <p:spPr>
            <a:xfrm>
              <a:off x="3207469" y="3713142"/>
              <a:ext cx="5471221" cy="2298368"/>
            </a:xfrm>
            <a:custGeom>
              <a:avLst/>
              <a:gdLst>
                <a:gd name="connsiteX0" fmla="*/ 0 w 6696075"/>
                <a:gd name="connsiteY0" fmla="*/ 3533775 h 3533775"/>
                <a:gd name="connsiteX1" fmla="*/ 1819275 w 6696075"/>
                <a:gd name="connsiteY1" fmla="*/ 2352675 h 3533775"/>
                <a:gd name="connsiteX2" fmla="*/ 3771900 w 6696075"/>
                <a:gd name="connsiteY2" fmla="*/ 1952625 h 3533775"/>
                <a:gd name="connsiteX3" fmla="*/ 5124450 w 6696075"/>
                <a:gd name="connsiteY3" fmla="*/ 1495425 h 3533775"/>
                <a:gd name="connsiteX4" fmla="*/ 5305425 w 6696075"/>
                <a:gd name="connsiteY4" fmla="*/ 1057275 h 3533775"/>
                <a:gd name="connsiteX5" fmla="*/ 6210300 w 6696075"/>
                <a:gd name="connsiteY5" fmla="*/ 771525 h 3533775"/>
                <a:gd name="connsiteX6" fmla="*/ 6696075 w 6696075"/>
                <a:gd name="connsiteY6" fmla="*/ 0 h 3533775"/>
                <a:gd name="connsiteX0" fmla="*/ 0 w 6757035"/>
                <a:gd name="connsiteY0" fmla="*/ 3648075 h 3648075"/>
                <a:gd name="connsiteX1" fmla="*/ 1819275 w 6757035"/>
                <a:gd name="connsiteY1" fmla="*/ 2466975 h 3648075"/>
                <a:gd name="connsiteX2" fmla="*/ 3771900 w 6757035"/>
                <a:gd name="connsiteY2" fmla="*/ 2066925 h 3648075"/>
                <a:gd name="connsiteX3" fmla="*/ 5124450 w 6757035"/>
                <a:gd name="connsiteY3" fmla="*/ 1609725 h 3648075"/>
                <a:gd name="connsiteX4" fmla="*/ 5305425 w 6757035"/>
                <a:gd name="connsiteY4" fmla="*/ 1171575 h 3648075"/>
                <a:gd name="connsiteX5" fmla="*/ 6210300 w 6757035"/>
                <a:gd name="connsiteY5" fmla="*/ 885825 h 3648075"/>
                <a:gd name="connsiteX6" fmla="*/ 6757035 w 6757035"/>
                <a:gd name="connsiteY6" fmla="*/ 0 h 3648075"/>
                <a:gd name="connsiteX0" fmla="*/ 0 w 6825615"/>
                <a:gd name="connsiteY0" fmla="*/ 3648075 h 3648075"/>
                <a:gd name="connsiteX1" fmla="*/ 1819275 w 6825615"/>
                <a:gd name="connsiteY1" fmla="*/ 2466975 h 3648075"/>
                <a:gd name="connsiteX2" fmla="*/ 3771900 w 6825615"/>
                <a:gd name="connsiteY2" fmla="*/ 2066925 h 3648075"/>
                <a:gd name="connsiteX3" fmla="*/ 5124450 w 6825615"/>
                <a:gd name="connsiteY3" fmla="*/ 1609725 h 3648075"/>
                <a:gd name="connsiteX4" fmla="*/ 5305425 w 6825615"/>
                <a:gd name="connsiteY4" fmla="*/ 1171575 h 3648075"/>
                <a:gd name="connsiteX5" fmla="*/ 6210300 w 6825615"/>
                <a:gd name="connsiteY5" fmla="*/ 885825 h 3648075"/>
                <a:gd name="connsiteX6" fmla="*/ 6825615 w 6825615"/>
                <a:gd name="connsiteY6" fmla="*/ 0 h 3648075"/>
                <a:gd name="connsiteX0" fmla="*/ 0 w 6795135"/>
                <a:gd name="connsiteY0" fmla="*/ 3693795 h 3693795"/>
                <a:gd name="connsiteX1" fmla="*/ 1819275 w 6795135"/>
                <a:gd name="connsiteY1" fmla="*/ 2512695 h 3693795"/>
                <a:gd name="connsiteX2" fmla="*/ 3771900 w 6795135"/>
                <a:gd name="connsiteY2" fmla="*/ 2112645 h 3693795"/>
                <a:gd name="connsiteX3" fmla="*/ 5124450 w 6795135"/>
                <a:gd name="connsiteY3" fmla="*/ 1655445 h 3693795"/>
                <a:gd name="connsiteX4" fmla="*/ 5305425 w 6795135"/>
                <a:gd name="connsiteY4" fmla="*/ 1217295 h 3693795"/>
                <a:gd name="connsiteX5" fmla="*/ 6210300 w 6795135"/>
                <a:gd name="connsiteY5" fmla="*/ 931545 h 3693795"/>
                <a:gd name="connsiteX6" fmla="*/ 6795135 w 6795135"/>
                <a:gd name="connsiteY6" fmla="*/ 0 h 3693795"/>
                <a:gd name="connsiteX0" fmla="*/ 0 w 6779895"/>
                <a:gd name="connsiteY0" fmla="*/ 3785235 h 3785235"/>
                <a:gd name="connsiteX1" fmla="*/ 1819275 w 6779895"/>
                <a:gd name="connsiteY1" fmla="*/ 2604135 h 3785235"/>
                <a:gd name="connsiteX2" fmla="*/ 3771900 w 6779895"/>
                <a:gd name="connsiteY2" fmla="*/ 2204085 h 3785235"/>
                <a:gd name="connsiteX3" fmla="*/ 5124450 w 6779895"/>
                <a:gd name="connsiteY3" fmla="*/ 1746885 h 3785235"/>
                <a:gd name="connsiteX4" fmla="*/ 5305425 w 6779895"/>
                <a:gd name="connsiteY4" fmla="*/ 1308735 h 3785235"/>
                <a:gd name="connsiteX5" fmla="*/ 6210300 w 6779895"/>
                <a:gd name="connsiteY5" fmla="*/ 1022985 h 3785235"/>
                <a:gd name="connsiteX6" fmla="*/ 6779895 w 6779895"/>
                <a:gd name="connsiteY6" fmla="*/ 0 h 3785235"/>
                <a:gd name="connsiteX0" fmla="*/ 0 w 6772275"/>
                <a:gd name="connsiteY0" fmla="*/ 3663315 h 3663315"/>
                <a:gd name="connsiteX1" fmla="*/ 1819275 w 6772275"/>
                <a:gd name="connsiteY1" fmla="*/ 2482215 h 3663315"/>
                <a:gd name="connsiteX2" fmla="*/ 3771900 w 6772275"/>
                <a:gd name="connsiteY2" fmla="*/ 2082165 h 3663315"/>
                <a:gd name="connsiteX3" fmla="*/ 5124450 w 6772275"/>
                <a:gd name="connsiteY3" fmla="*/ 1624965 h 3663315"/>
                <a:gd name="connsiteX4" fmla="*/ 5305425 w 6772275"/>
                <a:gd name="connsiteY4" fmla="*/ 118681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1819275 w 6772275"/>
                <a:gd name="connsiteY1" fmla="*/ 2482215 h 3663315"/>
                <a:gd name="connsiteX2" fmla="*/ 3817620 w 6772275"/>
                <a:gd name="connsiteY2" fmla="*/ 2242185 h 3663315"/>
                <a:gd name="connsiteX3" fmla="*/ 5124450 w 6772275"/>
                <a:gd name="connsiteY3" fmla="*/ 1624965 h 3663315"/>
                <a:gd name="connsiteX4" fmla="*/ 5305425 w 6772275"/>
                <a:gd name="connsiteY4" fmla="*/ 118681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2146935 w 6772275"/>
                <a:gd name="connsiteY1" fmla="*/ 2375535 h 3663315"/>
                <a:gd name="connsiteX2" fmla="*/ 3817620 w 6772275"/>
                <a:gd name="connsiteY2" fmla="*/ 2242185 h 3663315"/>
                <a:gd name="connsiteX3" fmla="*/ 5124450 w 6772275"/>
                <a:gd name="connsiteY3" fmla="*/ 1624965 h 3663315"/>
                <a:gd name="connsiteX4" fmla="*/ 5305425 w 6772275"/>
                <a:gd name="connsiteY4" fmla="*/ 118681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2146935 w 6772275"/>
                <a:gd name="connsiteY1" fmla="*/ 2375535 h 3663315"/>
                <a:gd name="connsiteX2" fmla="*/ 3817620 w 6772275"/>
                <a:gd name="connsiteY2" fmla="*/ 2242185 h 3663315"/>
                <a:gd name="connsiteX3" fmla="*/ 4354830 w 6772275"/>
                <a:gd name="connsiteY3" fmla="*/ 1678305 h 3663315"/>
                <a:gd name="connsiteX4" fmla="*/ 5305425 w 6772275"/>
                <a:gd name="connsiteY4" fmla="*/ 118681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2146935 w 6772275"/>
                <a:gd name="connsiteY1" fmla="*/ 2375535 h 3663315"/>
                <a:gd name="connsiteX2" fmla="*/ 3817620 w 6772275"/>
                <a:gd name="connsiteY2" fmla="*/ 2242185 h 3663315"/>
                <a:gd name="connsiteX3" fmla="*/ 4354830 w 6772275"/>
                <a:gd name="connsiteY3" fmla="*/ 1678305 h 3663315"/>
                <a:gd name="connsiteX4" fmla="*/ 5198745 w 6772275"/>
                <a:gd name="connsiteY4" fmla="*/ 146113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2146935 w 6772275"/>
                <a:gd name="connsiteY1" fmla="*/ 2375535 h 3663315"/>
                <a:gd name="connsiteX2" fmla="*/ 3817620 w 6772275"/>
                <a:gd name="connsiteY2" fmla="*/ 2242185 h 3663315"/>
                <a:gd name="connsiteX3" fmla="*/ 4354830 w 6772275"/>
                <a:gd name="connsiteY3" fmla="*/ 1678305 h 3663315"/>
                <a:gd name="connsiteX4" fmla="*/ 5198745 w 6772275"/>
                <a:gd name="connsiteY4" fmla="*/ 1461135 h 3663315"/>
                <a:gd name="connsiteX5" fmla="*/ 5722620 w 6772275"/>
                <a:gd name="connsiteY5" fmla="*/ 885825 h 3663315"/>
                <a:gd name="connsiteX6" fmla="*/ 6772275 w 6772275"/>
                <a:gd name="connsiteY6" fmla="*/ 0 h 3663315"/>
                <a:gd name="connsiteX0" fmla="*/ 0 w 6757035"/>
                <a:gd name="connsiteY0" fmla="*/ 3442335 h 3442335"/>
                <a:gd name="connsiteX1" fmla="*/ 2146935 w 6757035"/>
                <a:gd name="connsiteY1" fmla="*/ 2154555 h 3442335"/>
                <a:gd name="connsiteX2" fmla="*/ 3817620 w 6757035"/>
                <a:gd name="connsiteY2" fmla="*/ 2021205 h 3442335"/>
                <a:gd name="connsiteX3" fmla="*/ 4354830 w 6757035"/>
                <a:gd name="connsiteY3" fmla="*/ 1457325 h 3442335"/>
                <a:gd name="connsiteX4" fmla="*/ 5198745 w 6757035"/>
                <a:gd name="connsiteY4" fmla="*/ 1240155 h 3442335"/>
                <a:gd name="connsiteX5" fmla="*/ 5722620 w 6757035"/>
                <a:gd name="connsiteY5" fmla="*/ 664845 h 3442335"/>
                <a:gd name="connsiteX6" fmla="*/ 6757035 w 6757035"/>
                <a:gd name="connsiteY6" fmla="*/ 0 h 3442335"/>
                <a:gd name="connsiteX0" fmla="*/ 0 w 6772275"/>
                <a:gd name="connsiteY0" fmla="*/ 3388995 h 3388995"/>
                <a:gd name="connsiteX1" fmla="*/ 2146935 w 6772275"/>
                <a:gd name="connsiteY1" fmla="*/ 2101215 h 3388995"/>
                <a:gd name="connsiteX2" fmla="*/ 3817620 w 6772275"/>
                <a:gd name="connsiteY2" fmla="*/ 1967865 h 3388995"/>
                <a:gd name="connsiteX3" fmla="*/ 4354830 w 6772275"/>
                <a:gd name="connsiteY3" fmla="*/ 1403985 h 3388995"/>
                <a:gd name="connsiteX4" fmla="*/ 5198745 w 6772275"/>
                <a:gd name="connsiteY4" fmla="*/ 1186815 h 3388995"/>
                <a:gd name="connsiteX5" fmla="*/ 5722620 w 6772275"/>
                <a:gd name="connsiteY5" fmla="*/ 611505 h 3388995"/>
                <a:gd name="connsiteX6" fmla="*/ 6772275 w 6772275"/>
                <a:gd name="connsiteY6" fmla="*/ 0 h 3388995"/>
                <a:gd name="connsiteX0" fmla="*/ 0 w 7867650"/>
                <a:gd name="connsiteY0" fmla="*/ 3379470 h 3379470"/>
                <a:gd name="connsiteX1" fmla="*/ 3242310 w 7867650"/>
                <a:gd name="connsiteY1" fmla="*/ 2101215 h 3379470"/>
                <a:gd name="connsiteX2" fmla="*/ 4912995 w 7867650"/>
                <a:gd name="connsiteY2" fmla="*/ 1967865 h 3379470"/>
                <a:gd name="connsiteX3" fmla="*/ 5450205 w 7867650"/>
                <a:gd name="connsiteY3" fmla="*/ 1403985 h 3379470"/>
                <a:gd name="connsiteX4" fmla="*/ 6294120 w 7867650"/>
                <a:gd name="connsiteY4" fmla="*/ 1186815 h 3379470"/>
                <a:gd name="connsiteX5" fmla="*/ 6817995 w 7867650"/>
                <a:gd name="connsiteY5" fmla="*/ 611505 h 3379470"/>
                <a:gd name="connsiteX6" fmla="*/ 7867650 w 7867650"/>
                <a:gd name="connsiteY6" fmla="*/ 0 h 3379470"/>
                <a:gd name="connsiteX0" fmla="*/ 0 w 7867650"/>
                <a:gd name="connsiteY0" fmla="*/ 3379470 h 3379470"/>
                <a:gd name="connsiteX1" fmla="*/ 2908935 w 7867650"/>
                <a:gd name="connsiteY1" fmla="*/ 2091690 h 3379470"/>
                <a:gd name="connsiteX2" fmla="*/ 4912995 w 7867650"/>
                <a:gd name="connsiteY2" fmla="*/ 1967865 h 3379470"/>
                <a:gd name="connsiteX3" fmla="*/ 5450205 w 7867650"/>
                <a:gd name="connsiteY3" fmla="*/ 1403985 h 3379470"/>
                <a:gd name="connsiteX4" fmla="*/ 6294120 w 7867650"/>
                <a:gd name="connsiteY4" fmla="*/ 1186815 h 3379470"/>
                <a:gd name="connsiteX5" fmla="*/ 6817995 w 7867650"/>
                <a:gd name="connsiteY5" fmla="*/ 611505 h 3379470"/>
                <a:gd name="connsiteX6" fmla="*/ 7867650 w 7867650"/>
                <a:gd name="connsiteY6" fmla="*/ 0 h 3379470"/>
                <a:gd name="connsiteX0" fmla="*/ 0 w 7266326"/>
                <a:gd name="connsiteY0" fmla="*/ 3026312 h 3026312"/>
                <a:gd name="connsiteX1" fmla="*/ 2908935 w 7266326"/>
                <a:gd name="connsiteY1" fmla="*/ 1738532 h 3026312"/>
                <a:gd name="connsiteX2" fmla="*/ 4912995 w 7266326"/>
                <a:gd name="connsiteY2" fmla="*/ 1614707 h 3026312"/>
                <a:gd name="connsiteX3" fmla="*/ 5450205 w 7266326"/>
                <a:gd name="connsiteY3" fmla="*/ 1050827 h 3026312"/>
                <a:gd name="connsiteX4" fmla="*/ 6294120 w 7266326"/>
                <a:gd name="connsiteY4" fmla="*/ 833657 h 3026312"/>
                <a:gd name="connsiteX5" fmla="*/ 6817995 w 7266326"/>
                <a:gd name="connsiteY5" fmla="*/ 258347 h 3026312"/>
                <a:gd name="connsiteX6" fmla="*/ 7266326 w 7266326"/>
                <a:gd name="connsiteY6" fmla="*/ 0 h 3026312"/>
                <a:gd name="connsiteX0" fmla="*/ 0 w 7247236"/>
                <a:gd name="connsiteY0" fmla="*/ 3040630 h 3040630"/>
                <a:gd name="connsiteX1" fmla="*/ 2908935 w 7247236"/>
                <a:gd name="connsiteY1" fmla="*/ 1752850 h 3040630"/>
                <a:gd name="connsiteX2" fmla="*/ 4912995 w 7247236"/>
                <a:gd name="connsiteY2" fmla="*/ 1629025 h 3040630"/>
                <a:gd name="connsiteX3" fmla="*/ 5450205 w 7247236"/>
                <a:gd name="connsiteY3" fmla="*/ 1065145 h 3040630"/>
                <a:gd name="connsiteX4" fmla="*/ 6294120 w 7247236"/>
                <a:gd name="connsiteY4" fmla="*/ 847975 h 3040630"/>
                <a:gd name="connsiteX5" fmla="*/ 6817995 w 7247236"/>
                <a:gd name="connsiteY5" fmla="*/ 272665 h 3040630"/>
                <a:gd name="connsiteX6" fmla="*/ 7247236 w 7247236"/>
                <a:gd name="connsiteY6" fmla="*/ 0 h 3040630"/>
                <a:gd name="connsiteX0" fmla="*/ 0 w 7294960"/>
                <a:gd name="connsiteY0" fmla="*/ 3064492 h 3064492"/>
                <a:gd name="connsiteX1" fmla="*/ 2956659 w 7294960"/>
                <a:gd name="connsiteY1" fmla="*/ 1752850 h 3064492"/>
                <a:gd name="connsiteX2" fmla="*/ 4960719 w 7294960"/>
                <a:gd name="connsiteY2" fmla="*/ 1629025 h 3064492"/>
                <a:gd name="connsiteX3" fmla="*/ 5497929 w 7294960"/>
                <a:gd name="connsiteY3" fmla="*/ 1065145 h 3064492"/>
                <a:gd name="connsiteX4" fmla="*/ 6341844 w 7294960"/>
                <a:gd name="connsiteY4" fmla="*/ 847975 h 3064492"/>
                <a:gd name="connsiteX5" fmla="*/ 6865719 w 7294960"/>
                <a:gd name="connsiteY5" fmla="*/ 272665 h 3064492"/>
                <a:gd name="connsiteX6" fmla="*/ 7294960 w 7294960"/>
                <a:gd name="connsiteY6" fmla="*/ 0 h 306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94960" h="3064492">
                  <a:moveTo>
                    <a:pt x="0" y="3064492"/>
                  </a:moveTo>
                  <a:lnTo>
                    <a:pt x="2956659" y="1752850"/>
                  </a:lnTo>
                  <a:lnTo>
                    <a:pt x="4960719" y="1629025"/>
                  </a:lnTo>
                  <a:lnTo>
                    <a:pt x="5497929" y="1065145"/>
                  </a:lnTo>
                  <a:lnTo>
                    <a:pt x="6341844" y="847975"/>
                  </a:lnTo>
                  <a:lnTo>
                    <a:pt x="6865719" y="272665"/>
                  </a:lnTo>
                  <a:cubicBezTo>
                    <a:pt x="7215604" y="68830"/>
                    <a:pt x="6945075" y="203835"/>
                    <a:pt x="7294960" y="0"/>
                  </a:cubicBez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870A99DB-0DDB-41FA-80EA-71C90DD47070}"/>
                </a:ext>
              </a:extLst>
            </p:cNvPr>
            <p:cNvGrpSpPr/>
            <p:nvPr/>
          </p:nvGrpSpPr>
          <p:grpSpPr>
            <a:xfrm>
              <a:off x="5401148" y="3885730"/>
              <a:ext cx="2988277" cy="1698830"/>
              <a:chOff x="7198617" y="4050854"/>
              <a:chExt cx="3984369" cy="2265107"/>
            </a:xfrm>
          </p:grpSpPr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B3CC2C05-3BA8-4074-A4EC-66B13544BE44}"/>
                  </a:ext>
                </a:extLst>
              </p:cNvPr>
              <p:cNvSpPr/>
              <p:nvPr/>
            </p:nvSpPr>
            <p:spPr>
              <a:xfrm>
                <a:off x="7198617" y="5535167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60282603-BF59-4A67-A270-D09C154A764F}"/>
                  </a:ext>
                </a:extLst>
              </p:cNvPr>
              <p:cNvSpPr/>
              <p:nvPr/>
            </p:nvSpPr>
            <p:spPr>
              <a:xfrm>
                <a:off x="9196486" y="5406579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5B9935E6-2DEA-4547-BEB1-A37343C344C8}"/>
                  </a:ext>
                </a:extLst>
              </p:cNvPr>
              <p:cNvSpPr/>
              <p:nvPr/>
            </p:nvSpPr>
            <p:spPr>
              <a:xfrm>
                <a:off x="9739411" y="4857304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5E0FCEA-9802-4305-9246-9E7FE3A4BBF7}"/>
                  </a:ext>
                </a:extLst>
              </p:cNvPr>
              <p:cNvSpPr/>
              <p:nvPr/>
            </p:nvSpPr>
            <p:spPr>
              <a:xfrm>
                <a:off x="10577611" y="4631879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B5DEC7AC-DAFD-4351-9A66-E41E4A34EB74}"/>
                  </a:ext>
                </a:extLst>
              </p:cNvPr>
              <p:cNvSpPr/>
              <p:nvPr/>
            </p:nvSpPr>
            <p:spPr>
              <a:xfrm>
                <a:off x="11101486" y="4050854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id="{58B58548-AEF8-4C7A-B42C-ABFDF0D6640F}"/>
                  </a:ext>
                </a:extLst>
              </p:cNvPr>
              <p:cNvSpPr/>
              <p:nvPr/>
            </p:nvSpPr>
            <p:spPr>
              <a:xfrm>
                <a:off x="9052817" y="6240017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id="{9A1ECB35-916D-4D80-92D3-666790A630A4}"/>
                  </a:ext>
                </a:extLst>
              </p:cNvPr>
              <p:cNvSpPr/>
              <p:nvPr/>
            </p:nvSpPr>
            <p:spPr>
              <a:xfrm>
                <a:off x="10303767" y="6128892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id="{EDBA78FD-0A9F-4F2F-8222-13C99EED82E4}"/>
                  </a:ext>
                </a:extLst>
              </p:cNvPr>
              <p:cNvSpPr/>
              <p:nvPr/>
            </p:nvSpPr>
            <p:spPr>
              <a:xfrm>
                <a:off x="11107042" y="5509767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AC550A8C-0405-47FC-A787-0523B5EDF51A}"/>
                </a:ext>
              </a:extLst>
            </p:cNvPr>
            <p:cNvSpPr/>
            <p:nvPr/>
          </p:nvSpPr>
          <p:spPr>
            <a:xfrm>
              <a:off x="6934204" y="4352929"/>
              <a:ext cx="1423988" cy="1119188"/>
            </a:xfrm>
            <a:custGeom>
              <a:avLst/>
              <a:gdLst>
                <a:gd name="connsiteX0" fmla="*/ 0 w 1898650"/>
                <a:gd name="connsiteY0" fmla="*/ 774700 h 1492250"/>
                <a:gd name="connsiteX1" fmla="*/ 1092200 w 1898650"/>
                <a:gd name="connsiteY1" fmla="*/ 1492250 h 1492250"/>
                <a:gd name="connsiteX2" fmla="*/ 1898650 w 1898650"/>
                <a:gd name="connsiteY2" fmla="*/ 876300 h 1492250"/>
                <a:gd name="connsiteX3" fmla="*/ 1377950 w 1898650"/>
                <a:gd name="connsiteY3" fmla="*/ 0 h 149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650" h="1492250">
                  <a:moveTo>
                    <a:pt x="0" y="774700"/>
                  </a:moveTo>
                  <a:lnTo>
                    <a:pt x="1092200" y="1492250"/>
                  </a:lnTo>
                  <a:lnTo>
                    <a:pt x="1898650" y="876300"/>
                  </a:lnTo>
                  <a:lnTo>
                    <a:pt x="1377950" y="0"/>
                  </a:ln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C4AF1BCA-6851-40DD-BF15-E8DD368B635C}"/>
                </a:ext>
              </a:extLst>
            </p:cNvPr>
            <p:cNvSpPr/>
            <p:nvPr/>
          </p:nvSpPr>
          <p:spPr>
            <a:xfrm>
              <a:off x="8355332" y="4936103"/>
              <a:ext cx="321234" cy="70239"/>
            </a:xfrm>
            <a:custGeom>
              <a:avLst/>
              <a:gdLst>
                <a:gd name="connsiteX0" fmla="*/ 0 w 1059180"/>
                <a:gd name="connsiteY0" fmla="*/ 190500 h 190500"/>
                <a:gd name="connsiteX1" fmla="*/ 0 w 1059180"/>
                <a:gd name="connsiteY1" fmla="*/ 190500 h 190500"/>
                <a:gd name="connsiteX2" fmla="*/ 220980 w 1059180"/>
                <a:gd name="connsiteY2" fmla="*/ 144780 h 190500"/>
                <a:gd name="connsiteX3" fmla="*/ 1059180 w 1059180"/>
                <a:gd name="connsiteY3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9180" h="190500">
                  <a:moveTo>
                    <a:pt x="0" y="190500"/>
                  </a:moveTo>
                  <a:lnTo>
                    <a:pt x="0" y="190500"/>
                  </a:lnTo>
                  <a:lnTo>
                    <a:pt x="220980" y="144780"/>
                  </a:lnTo>
                  <a:lnTo>
                    <a:pt x="1059180" y="0"/>
                  </a:ln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5B6C67A2-35B1-4830-8D87-F176AB4AD6E6}"/>
                </a:ext>
              </a:extLst>
            </p:cNvPr>
            <p:cNvSpPr/>
            <p:nvPr/>
          </p:nvSpPr>
          <p:spPr>
            <a:xfrm>
              <a:off x="8343900" y="3909060"/>
              <a:ext cx="332666" cy="150074"/>
            </a:xfrm>
            <a:custGeom>
              <a:avLst/>
              <a:gdLst>
                <a:gd name="connsiteX0" fmla="*/ 0 w 1066800"/>
                <a:gd name="connsiteY0" fmla="*/ 0 h 533400"/>
                <a:gd name="connsiteX1" fmla="*/ 1066800 w 1066800"/>
                <a:gd name="connsiteY1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6800" h="533400">
                  <a:moveTo>
                    <a:pt x="0" y="0"/>
                  </a:moveTo>
                  <a:lnTo>
                    <a:pt x="1066800" y="533400"/>
                  </a:ln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354031F3-E444-4959-9722-3675D1CA0D5A}"/>
                </a:ext>
              </a:extLst>
            </p:cNvPr>
            <p:cNvCxnSpPr>
              <a:stCxn id="70" idx="1"/>
            </p:cNvCxnSpPr>
            <p:nvPr/>
          </p:nvCxnSpPr>
          <p:spPr>
            <a:xfrm>
              <a:off x="7753354" y="5472120"/>
              <a:ext cx="236816" cy="536785"/>
            </a:xfrm>
            <a:prstGeom prst="line">
              <a:avLst/>
            </a:pr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AA5B81B2-20B5-4E9C-9925-F4F294444BC7}"/>
                </a:ext>
              </a:extLst>
            </p:cNvPr>
            <p:cNvCxnSpPr>
              <a:cxnSpLocks/>
              <a:stCxn id="70" idx="2"/>
            </p:cNvCxnSpPr>
            <p:nvPr/>
          </p:nvCxnSpPr>
          <p:spPr>
            <a:xfrm>
              <a:off x="8358192" y="5010155"/>
              <a:ext cx="318375" cy="207555"/>
            </a:xfrm>
            <a:prstGeom prst="line">
              <a:avLst/>
            </a:pr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4F3F869B-478B-4F65-AF15-51A75AE01B33}"/>
                </a:ext>
              </a:extLst>
            </p:cNvPr>
            <p:cNvSpPr/>
            <p:nvPr/>
          </p:nvSpPr>
          <p:spPr>
            <a:xfrm>
              <a:off x="5429250" y="5023487"/>
              <a:ext cx="2331720" cy="531495"/>
            </a:xfrm>
            <a:custGeom>
              <a:avLst/>
              <a:gdLst>
                <a:gd name="connsiteX0" fmla="*/ 0 w 3108960"/>
                <a:gd name="connsiteY0" fmla="*/ 0 h 708660"/>
                <a:gd name="connsiteX1" fmla="*/ 1859280 w 3108960"/>
                <a:gd name="connsiteY1" fmla="*/ 708660 h 708660"/>
                <a:gd name="connsiteX2" fmla="*/ 3108960 w 3108960"/>
                <a:gd name="connsiteY2" fmla="*/ 601980 h 70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8960" h="708660">
                  <a:moveTo>
                    <a:pt x="0" y="0"/>
                  </a:moveTo>
                  <a:lnTo>
                    <a:pt x="1859280" y="708660"/>
                  </a:lnTo>
                  <a:lnTo>
                    <a:pt x="3108960" y="601980"/>
                  </a:ln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6434DE78-6A5D-46A3-8F45-255D3A0A303A}"/>
                </a:ext>
              </a:extLst>
            </p:cNvPr>
            <p:cNvCxnSpPr>
              <a:stCxn id="78" idx="1"/>
            </p:cNvCxnSpPr>
            <p:nvPr/>
          </p:nvCxnSpPr>
          <p:spPr>
            <a:xfrm flipH="1">
              <a:off x="6246186" y="5554980"/>
              <a:ext cx="577524" cy="445770"/>
            </a:xfrm>
            <a:prstGeom prst="line">
              <a:avLst/>
            </a:pr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BC1BA8A-1201-430A-8EAE-859A3EAC1B8F}"/>
              </a:ext>
            </a:extLst>
          </p:cNvPr>
          <p:cNvGrpSpPr/>
          <p:nvPr/>
        </p:nvGrpSpPr>
        <p:grpSpPr>
          <a:xfrm>
            <a:off x="467544" y="1207026"/>
            <a:ext cx="5304791" cy="4023163"/>
            <a:chOff x="467544" y="1424150"/>
            <a:chExt cx="5304791" cy="4023163"/>
          </a:xfrm>
        </p:grpSpPr>
        <p:sp>
          <p:nvSpPr>
            <p:cNvPr id="7" name="Заголовок 2"/>
            <p:cNvSpPr txBox="1">
              <a:spLocks/>
            </p:cNvSpPr>
            <p:nvPr/>
          </p:nvSpPr>
          <p:spPr bwMode="auto">
            <a:xfrm>
              <a:off x="467544" y="3274845"/>
              <a:ext cx="3168352" cy="217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kern="1200" cap="none" baseline="0">
                  <a:solidFill>
                    <a:schemeClr val="bg1"/>
                  </a:solidFill>
                  <a:latin typeface="Corbel" panose="020B0503020204020204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900"/>
                </a:spcAft>
              </a:pPr>
              <a:r>
                <a:rPr lang="ru-RU" sz="3000" dirty="0">
                  <a:latin typeface="Segoe UI Light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Мы строим маршруты, </a:t>
              </a:r>
            </a:p>
            <a:p>
              <a:pPr>
                <a:lnSpc>
                  <a:spcPct val="100000"/>
                </a:lnSpc>
                <a:spcAft>
                  <a:spcPts val="900"/>
                </a:spcAft>
              </a:pPr>
              <a:r>
                <a:rPr lang="ru-RU" sz="3000" dirty="0">
                  <a:latin typeface="Segoe UI Light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Вы выбираете правильный путь!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87182A36-CCA5-47A6-8327-885C29A79D4E}"/>
                </a:ext>
              </a:extLst>
            </p:cNvPr>
            <p:cNvGrpSpPr/>
            <p:nvPr/>
          </p:nvGrpSpPr>
          <p:grpSpPr>
            <a:xfrm>
              <a:off x="467546" y="1424150"/>
              <a:ext cx="981927" cy="981927"/>
              <a:chOff x="611560" y="1759578"/>
              <a:chExt cx="1309236" cy="1309236"/>
            </a:xfrm>
          </p:grpSpPr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1D01AF4D-2711-4203-9E3E-67A59E3DC7B9}"/>
                  </a:ext>
                </a:extLst>
              </p:cNvPr>
              <p:cNvSpPr/>
              <p:nvPr/>
            </p:nvSpPr>
            <p:spPr>
              <a:xfrm>
                <a:off x="680389" y="1828408"/>
                <a:ext cx="1171577" cy="11715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1F9F7498-6074-4847-93CA-85E35FFF4DFF}"/>
                  </a:ext>
                </a:extLst>
              </p:cNvPr>
              <p:cNvSpPr/>
              <p:nvPr/>
            </p:nvSpPr>
            <p:spPr>
              <a:xfrm>
                <a:off x="611560" y="1759578"/>
                <a:ext cx="1309236" cy="13092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77CF0C3F-93B5-4A64-9403-39B51DB90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92" y="2014009"/>
                <a:ext cx="743014" cy="800374"/>
              </a:xfrm>
              <a:prstGeom prst="rect">
                <a:avLst/>
              </a:prstGeom>
            </p:spPr>
          </p:pic>
        </p:grpSp>
        <p:sp>
          <p:nvSpPr>
            <p:cNvPr id="47" name="Объект 2">
              <a:extLst>
                <a:ext uri="{FF2B5EF4-FFF2-40B4-BE49-F238E27FC236}">
                  <a16:creationId xmlns:a16="http://schemas.microsoft.com/office/drawing/2014/main" id="{B2FE376B-728D-4350-871A-7B74DE60577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3873" y="1427777"/>
              <a:ext cx="4158462" cy="98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ru-RU" sz="2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Программный комплекс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3000" b="1" dirty="0">
                  <a:solidFill>
                    <a:schemeClr val="bg1"/>
                  </a:solidFill>
                </a:rPr>
                <a:t>«Аналитика-СМАРТ»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008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654FD56-68CD-41E9-91A5-A3210E5A4A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6" r="224"/>
          <a:stretch/>
        </p:blipFill>
        <p:spPr>
          <a:xfrm>
            <a:off x="0" y="0"/>
            <a:ext cx="6652123" cy="685800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6E4EC7A-EEA2-4633-877A-9277FA495938}"/>
              </a:ext>
            </a:extLst>
          </p:cNvPr>
          <p:cNvSpPr/>
          <p:nvPr/>
        </p:nvSpPr>
        <p:spPr>
          <a:xfrm>
            <a:off x="0" y="-10250"/>
            <a:ext cx="9144000" cy="6868250"/>
          </a:xfrm>
          <a:prstGeom prst="rect">
            <a:avLst/>
          </a:prstGeom>
          <a:solidFill>
            <a:srgbClr val="232C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AA802-06C3-4FE5-87D0-4DE6AC092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6" r="33365" b="9543"/>
          <a:stretch/>
        </p:blipFill>
        <p:spPr>
          <a:xfrm>
            <a:off x="683569" y="-10250"/>
            <a:ext cx="8460432" cy="686825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F5E8941-041B-4B9C-8567-A1E4B33B2080}"/>
              </a:ext>
            </a:extLst>
          </p:cNvPr>
          <p:cNvGrpSpPr/>
          <p:nvPr/>
        </p:nvGrpSpPr>
        <p:grpSpPr>
          <a:xfrm>
            <a:off x="1867013" y="3803339"/>
            <a:ext cx="7279813" cy="3058127"/>
            <a:chOff x="3207469" y="3713142"/>
            <a:chExt cx="5471221" cy="2298368"/>
          </a:xfrm>
        </p:grpSpPr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A5F36D0B-27B6-4A85-B499-D639A19796DD}"/>
                </a:ext>
              </a:extLst>
            </p:cNvPr>
            <p:cNvSpPr/>
            <p:nvPr/>
          </p:nvSpPr>
          <p:spPr>
            <a:xfrm>
              <a:off x="3207469" y="3713142"/>
              <a:ext cx="5471221" cy="2298368"/>
            </a:xfrm>
            <a:custGeom>
              <a:avLst/>
              <a:gdLst>
                <a:gd name="connsiteX0" fmla="*/ 0 w 6696075"/>
                <a:gd name="connsiteY0" fmla="*/ 3533775 h 3533775"/>
                <a:gd name="connsiteX1" fmla="*/ 1819275 w 6696075"/>
                <a:gd name="connsiteY1" fmla="*/ 2352675 h 3533775"/>
                <a:gd name="connsiteX2" fmla="*/ 3771900 w 6696075"/>
                <a:gd name="connsiteY2" fmla="*/ 1952625 h 3533775"/>
                <a:gd name="connsiteX3" fmla="*/ 5124450 w 6696075"/>
                <a:gd name="connsiteY3" fmla="*/ 1495425 h 3533775"/>
                <a:gd name="connsiteX4" fmla="*/ 5305425 w 6696075"/>
                <a:gd name="connsiteY4" fmla="*/ 1057275 h 3533775"/>
                <a:gd name="connsiteX5" fmla="*/ 6210300 w 6696075"/>
                <a:gd name="connsiteY5" fmla="*/ 771525 h 3533775"/>
                <a:gd name="connsiteX6" fmla="*/ 6696075 w 6696075"/>
                <a:gd name="connsiteY6" fmla="*/ 0 h 3533775"/>
                <a:gd name="connsiteX0" fmla="*/ 0 w 6757035"/>
                <a:gd name="connsiteY0" fmla="*/ 3648075 h 3648075"/>
                <a:gd name="connsiteX1" fmla="*/ 1819275 w 6757035"/>
                <a:gd name="connsiteY1" fmla="*/ 2466975 h 3648075"/>
                <a:gd name="connsiteX2" fmla="*/ 3771900 w 6757035"/>
                <a:gd name="connsiteY2" fmla="*/ 2066925 h 3648075"/>
                <a:gd name="connsiteX3" fmla="*/ 5124450 w 6757035"/>
                <a:gd name="connsiteY3" fmla="*/ 1609725 h 3648075"/>
                <a:gd name="connsiteX4" fmla="*/ 5305425 w 6757035"/>
                <a:gd name="connsiteY4" fmla="*/ 1171575 h 3648075"/>
                <a:gd name="connsiteX5" fmla="*/ 6210300 w 6757035"/>
                <a:gd name="connsiteY5" fmla="*/ 885825 h 3648075"/>
                <a:gd name="connsiteX6" fmla="*/ 6757035 w 6757035"/>
                <a:gd name="connsiteY6" fmla="*/ 0 h 3648075"/>
                <a:gd name="connsiteX0" fmla="*/ 0 w 6825615"/>
                <a:gd name="connsiteY0" fmla="*/ 3648075 h 3648075"/>
                <a:gd name="connsiteX1" fmla="*/ 1819275 w 6825615"/>
                <a:gd name="connsiteY1" fmla="*/ 2466975 h 3648075"/>
                <a:gd name="connsiteX2" fmla="*/ 3771900 w 6825615"/>
                <a:gd name="connsiteY2" fmla="*/ 2066925 h 3648075"/>
                <a:gd name="connsiteX3" fmla="*/ 5124450 w 6825615"/>
                <a:gd name="connsiteY3" fmla="*/ 1609725 h 3648075"/>
                <a:gd name="connsiteX4" fmla="*/ 5305425 w 6825615"/>
                <a:gd name="connsiteY4" fmla="*/ 1171575 h 3648075"/>
                <a:gd name="connsiteX5" fmla="*/ 6210300 w 6825615"/>
                <a:gd name="connsiteY5" fmla="*/ 885825 h 3648075"/>
                <a:gd name="connsiteX6" fmla="*/ 6825615 w 6825615"/>
                <a:gd name="connsiteY6" fmla="*/ 0 h 3648075"/>
                <a:gd name="connsiteX0" fmla="*/ 0 w 6795135"/>
                <a:gd name="connsiteY0" fmla="*/ 3693795 h 3693795"/>
                <a:gd name="connsiteX1" fmla="*/ 1819275 w 6795135"/>
                <a:gd name="connsiteY1" fmla="*/ 2512695 h 3693795"/>
                <a:gd name="connsiteX2" fmla="*/ 3771900 w 6795135"/>
                <a:gd name="connsiteY2" fmla="*/ 2112645 h 3693795"/>
                <a:gd name="connsiteX3" fmla="*/ 5124450 w 6795135"/>
                <a:gd name="connsiteY3" fmla="*/ 1655445 h 3693795"/>
                <a:gd name="connsiteX4" fmla="*/ 5305425 w 6795135"/>
                <a:gd name="connsiteY4" fmla="*/ 1217295 h 3693795"/>
                <a:gd name="connsiteX5" fmla="*/ 6210300 w 6795135"/>
                <a:gd name="connsiteY5" fmla="*/ 931545 h 3693795"/>
                <a:gd name="connsiteX6" fmla="*/ 6795135 w 6795135"/>
                <a:gd name="connsiteY6" fmla="*/ 0 h 3693795"/>
                <a:gd name="connsiteX0" fmla="*/ 0 w 6779895"/>
                <a:gd name="connsiteY0" fmla="*/ 3785235 h 3785235"/>
                <a:gd name="connsiteX1" fmla="*/ 1819275 w 6779895"/>
                <a:gd name="connsiteY1" fmla="*/ 2604135 h 3785235"/>
                <a:gd name="connsiteX2" fmla="*/ 3771900 w 6779895"/>
                <a:gd name="connsiteY2" fmla="*/ 2204085 h 3785235"/>
                <a:gd name="connsiteX3" fmla="*/ 5124450 w 6779895"/>
                <a:gd name="connsiteY3" fmla="*/ 1746885 h 3785235"/>
                <a:gd name="connsiteX4" fmla="*/ 5305425 w 6779895"/>
                <a:gd name="connsiteY4" fmla="*/ 1308735 h 3785235"/>
                <a:gd name="connsiteX5" fmla="*/ 6210300 w 6779895"/>
                <a:gd name="connsiteY5" fmla="*/ 1022985 h 3785235"/>
                <a:gd name="connsiteX6" fmla="*/ 6779895 w 6779895"/>
                <a:gd name="connsiteY6" fmla="*/ 0 h 3785235"/>
                <a:gd name="connsiteX0" fmla="*/ 0 w 6772275"/>
                <a:gd name="connsiteY0" fmla="*/ 3663315 h 3663315"/>
                <a:gd name="connsiteX1" fmla="*/ 1819275 w 6772275"/>
                <a:gd name="connsiteY1" fmla="*/ 2482215 h 3663315"/>
                <a:gd name="connsiteX2" fmla="*/ 3771900 w 6772275"/>
                <a:gd name="connsiteY2" fmla="*/ 2082165 h 3663315"/>
                <a:gd name="connsiteX3" fmla="*/ 5124450 w 6772275"/>
                <a:gd name="connsiteY3" fmla="*/ 1624965 h 3663315"/>
                <a:gd name="connsiteX4" fmla="*/ 5305425 w 6772275"/>
                <a:gd name="connsiteY4" fmla="*/ 118681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1819275 w 6772275"/>
                <a:gd name="connsiteY1" fmla="*/ 2482215 h 3663315"/>
                <a:gd name="connsiteX2" fmla="*/ 3817620 w 6772275"/>
                <a:gd name="connsiteY2" fmla="*/ 2242185 h 3663315"/>
                <a:gd name="connsiteX3" fmla="*/ 5124450 w 6772275"/>
                <a:gd name="connsiteY3" fmla="*/ 1624965 h 3663315"/>
                <a:gd name="connsiteX4" fmla="*/ 5305425 w 6772275"/>
                <a:gd name="connsiteY4" fmla="*/ 118681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2146935 w 6772275"/>
                <a:gd name="connsiteY1" fmla="*/ 2375535 h 3663315"/>
                <a:gd name="connsiteX2" fmla="*/ 3817620 w 6772275"/>
                <a:gd name="connsiteY2" fmla="*/ 2242185 h 3663315"/>
                <a:gd name="connsiteX3" fmla="*/ 5124450 w 6772275"/>
                <a:gd name="connsiteY3" fmla="*/ 1624965 h 3663315"/>
                <a:gd name="connsiteX4" fmla="*/ 5305425 w 6772275"/>
                <a:gd name="connsiteY4" fmla="*/ 118681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2146935 w 6772275"/>
                <a:gd name="connsiteY1" fmla="*/ 2375535 h 3663315"/>
                <a:gd name="connsiteX2" fmla="*/ 3817620 w 6772275"/>
                <a:gd name="connsiteY2" fmla="*/ 2242185 h 3663315"/>
                <a:gd name="connsiteX3" fmla="*/ 4354830 w 6772275"/>
                <a:gd name="connsiteY3" fmla="*/ 1678305 h 3663315"/>
                <a:gd name="connsiteX4" fmla="*/ 5305425 w 6772275"/>
                <a:gd name="connsiteY4" fmla="*/ 118681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2146935 w 6772275"/>
                <a:gd name="connsiteY1" fmla="*/ 2375535 h 3663315"/>
                <a:gd name="connsiteX2" fmla="*/ 3817620 w 6772275"/>
                <a:gd name="connsiteY2" fmla="*/ 2242185 h 3663315"/>
                <a:gd name="connsiteX3" fmla="*/ 4354830 w 6772275"/>
                <a:gd name="connsiteY3" fmla="*/ 1678305 h 3663315"/>
                <a:gd name="connsiteX4" fmla="*/ 5198745 w 6772275"/>
                <a:gd name="connsiteY4" fmla="*/ 1461135 h 3663315"/>
                <a:gd name="connsiteX5" fmla="*/ 6210300 w 6772275"/>
                <a:gd name="connsiteY5" fmla="*/ 901065 h 3663315"/>
                <a:gd name="connsiteX6" fmla="*/ 6772275 w 6772275"/>
                <a:gd name="connsiteY6" fmla="*/ 0 h 3663315"/>
                <a:gd name="connsiteX0" fmla="*/ 0 w 6772275"/>
                <a:gd name="connsiteY0" fmla="*/ 3663315 h 3663315"/>
                <a:gd name="connsiteX1" fmla="*/ 2146935 w 6772275"/>
                <a:gd name="connsiteY1" fmla="*/ 2375535 h 3663315"/>
                <a:gd name="connsiteX2" fmla="*/ 3817620 w 6772275"/>
                <a:gd name="connsiteY2" fmla="*/ 2242185 h 3663315"/>
                <a:gd name="connsiteX3" fmla="*/ 4354830 w 6772275"/>
                <a:gd name="connsiteY3" fmla="*/ 1678305 h 3663315"/>
                <a:gd name="connsiteX4" fmla="*/ 5198745 w 6772275"/>
                <a:gd name="connsiteY4" fmla="*/ 1461135 h 3663315"/>
                <a:gd name="connsiteX5" fmla="*/ 5722620 w 6772275"/>
                <a:gd name="connsiteY5" fmla="*/ 885825 h 3663315"/>
                <a:gd name="connsiteX6" fmla="*/ 6772275 w 6772275"/>
                <a:gd name="connsiteY6" fmla="*/ 0 h 3663315"/>
                <a:gd name="connsiteX0" fmla="*/ 0 w 6757035"/>
                <a:gd name="connsiteY0" fmla="*/ 3442335 h 3442335"/>
                <a:gd name="connsiteX1" fmla="*/ 2146935 w 6757035"/>
                <a:gd name="connsiteY1" fmla="*/ 2154555 h 3442335"/>
                <a:gd name="connsiteX2" fmla="*/ 3817620 w 6757035"/>
                <a:gd name="connsiteY2" fmla="*/ 2021205 h 3442335"/>
                <a:gd name="connsiteX3" fmla="*/ 4354830 w 6757035"/>
                <a:gd name="connsiteY3" fmla="*/ 1457325 h 3442335"/>
                <a:gd name="connsiteX4" fmla="*/ 5198745 w 6757035"/>
                <a:gd name="connsiteY4" fmla="*/ 1240155 h 3442335"/>
                <a:gd name="connsiteX5" fmla="*/ 5722620 w 6757035"/>
                <a:gd name="connsiteY5" fmla="*/ 664845 h 3442335"/>
                <a:gd name="connsiteX6" fmla="*/ 6757035 w 6757035"/>
                <a:gd name="connsiteY6" fmla="*/ 0 h 3442335"/>
                <a:gd name="connsiteX0" fmla="*/ 0 w 6772275"/>
                <a:gd name="connsiteY0" fmla="*/ 3388995 h 3388995"/>
                <a:gd name="connsiteX1" fmla="*/ 2146935 w 6772275"/>
                <a:gd name="connsiteY1" fmla="*/ 2101215 h 3388995"/>
                <a:gd name="connsiteX2" fmla="*/ 3817620 w 6772275"/>
                <a:gd name="connsiteY2" fmla="*/ 1967865 h 3388995"/>
                <a:gd name="connsiteX3" fmla="*/ 4354830 w 6772275"/>
                <a:gd name="connsiteY3" fmla="*/ 1403985 h 3388995"/>
                <a:gd name="connsiteX4" fmla="*/ 5198745 w 6772275"/>
                <a:gd name="connsiteY4" fmla="*/ 1186815 h 3388995"/>
                <a:gd name="connsiteX5" fmla="*/ 5722620 w 6772275"/>
                <a:gd name="connsiteY5" fmla="*/ 611505 h 3388995"/>
                <a:gd name="connsiteX6" fmla="*/ 6772275 w 6772275"/>
                <a:gd name="connsiteY6" fmla="*/ 0 h 3388995"/>
                <a:gd name="connsiteX0" fmla="*/ 0 w 7867650"/>
                <a:gd name="connsiteY0" fmla="*/ 3379470 h 3379470"/>
                <a:gd name="connsiteX1" fmla="*/ 3242310 w 7867650"/>
                <a:gd name="connsiteY1" fmla="*/ 2101215 h 3379470"/>
                <a:gd name="connsiteX2" fmla="*/ 4912995 w 7867650"/>
                <a:gd name="connsiteY2" fmla="*/ 1967865 h 3379470"/>
                <a:gd name="connsiteX3" fmla="*/ 5450205 w 7867650"/>
                <a:gd name="connsiteY3" fmla="*/ 1403985 h 3379470"/>
                <a:gd name="connsiteX4" fmla="*/ 6294120 w 7867650"/>
                <a:gd name="connsiteY4" fmla="*/ 1186815 h 3379470"/>
                <a:gd name="connsiteX5" fmla="*/ 6817995 w 7867650"/>
                <a:gd name="connsiteY5" fmla="*/ 611505 h 3379470"/>
                <a:gd name="connsiteX6" fmla="*/ 7867650 w 7867650"/>
                <a:gd name="connsiteY6" fmla="*/ 0 h 3379470"/>
                <a:gd name="connsiteX0" fmla="*/ 0 w 7867650"/>
                <a:gd name="connsiteY0" fmla="*/ 3379470 h 3379470"/>
                <a:gd name="connsiteX1" fmla="*/ 2908935 w 7867650"/>
                <a:gd name="connsiteY1" fmla="*/ 2091690 h 3379470"/>
                <a:gd name="connsiteX2" fmla="*/ 4912995 w 7867650"/>
                <a:gd name="connsiteY2" fmla="*/ 1967865 h 3379470"/>
                <a:gd name="connsiteX3" fmla="*/ 5450205 w 7867650"/>
                <a:gd name="connsiteY3" fmla="*/ 1403985 h 3379470"/>
                <a:gd name="connsiteX4" fmla="*/ 6294120 w 7867650"/>
                <a:gd name="connsiteY4" fmla="*/ 1186815 h 3379470"/>
                <a:gd name="connsiteX5" fmla="*/ 6817995 w 7867650"/>
                <a:gd name="connsiteY5" fmla="*/ 611505 h 3379470"/>
                <a:gd name="connsiteX6" fmla="*/ 7867650 w 7867650"/>
                <a:gd name="connsiteY6" fmla="*/ 0 h 3379470"/>
                <a:gd name="connsiteX0" fmla="*/ 0 w 7266326"/>
                <a:gd name="connsiteY0" fmla="*/ 3026312 h 3026312"/>
                <a:gd name="connsiteX1" fmla="*/ 2908935 w 7266326"/>
                <a:gd name="connsiteY1" fmla="*/ 1738532 h 3026312"/>
                <a:gd name="connsiteX2" fmla="*/ 4912995 w 7266326"/>
                <a:gd name="connsiteY2" fmla="*/ 1614707 h 3026312"/>
                <a:gd name="connsiteX3" fmla="*/ 5450205 w 7266326"/>
                <a:gd name="connsiteY3" fmla="*/ 1050827 h 3026312"/>
                <a:gd name="connsiteX4" fmla="*/ 6294120 w 7266326"/>
                <a:gd name="connsiteY4" fmla="*/ 833657 h 3026312"/>
                <a:gd name="connsiteX5" fmla="*/ 6817995 w 7266326"/>
                <a:gd name="connsiteY5" fmla="*/ 258347 h 3026312"/>
                <a:gd name="connsiteX6" fmla="*/ 7266326 w 7266326"/>
                <a:gd name="connsiteY6" fmla="*/ 0 h 3026312"/>
                <a:gd name="connsiteX0" fmla="*/ 0 w 7247236"/>
                <a:gd name="connsiteY0" fmla="*/ 3040630 h 3040630"/>
                <a:gd name="connsiteX1" fmla="*/ 2908935 w 7247236"/>
                <a:gd name="connsiteY1" fmla="*/ 1752850 h 3040630"/>
                <a:gd name="connsiteX2" fmla="*/ 4912995 w 7247236"/>
                <a:gd name="connsiteY2" fmla="*/ 1629025 h 3040630"/>
                <a:gd name="connsiteX3" fmla="*/ 5450205 w 7247236"/>
                <a:gd name="connsiteY3" fmla="*/ 1065145 h 3040630"/>
                <a:gd name="connsiteX4" fmla="*/ 6294120 w 7247236"/>
                <a:gd name="connsiteY4" fmla="*/ 847975 h 3040630"/>
                <a:gd name="connsiteX5" fmla="*/ 6817995 w 7247236"/>
                <a:gd name="connsiteY5" fmla="*/ 272665 h 3040630"/>
                <a:gd name="connsiteX6" fmla="*/ 7247236 w 7247236"/>
                <a:gd name="connsiteY6" fmla="*/ 0 h 3040630"/>
                <a:gd name="connsiteX0" fmla="*/ 0 w 7294960"/>
                <a:gd name="connsiteY0" fmla="*/ 3064492 h 3064492"/>
                <a:gd name="connsiteX1" fmla="*/ 2956659 w 7294960"/>
                <a:gd name="connsiteY1" fmla="*/ 1752850 h 3064492"/>
                <a:gd name="connsiteX2" fmla="*/ 4960719 w 7294960"/>
                <a:gd name="connsiteY2" fmla="*/ 1629025 h 3064492"/>
                <a:gd name="connsiteX3" fmla="*/ 5497929 w 7294960"/>
                <a:gd name="connsiteY3" fmla="*/ 1065145 h 3064492"/>
                <a:gd name="connsiteX4" fmla="*/ 6341844 w 7294960"/>
                <a:gd name="connsiteY4" fmla="*/ 847975 h 3064492"/>
                <a:gd name="connsiteX5" fmla="*/ 6865719 w 7294960"/>
                <a:gd name="connsiteY5" fmla="*/ 272665 h 3064492"/>
                <a:gd name="connsiteX6" fmla="*/ 7294960 w 7294960"/>
                <a:gd name="connsiteY6" fmla="*/ 0 h 306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94960" h="3064492">
                  <a:moveTo>
                    <a:pt x="0" y="3064492"/>
                  </a:moveTo>
                  <a:lnTo>
                    <a:pt x="2956659" y="1752850"/>
                  </a:lnTo>
                  <a:lnTo>
                    <a:pt x="4960719" y="1629025"/>
                  </a:lnTo>
                  <a:lnTo>
                    <a:pt x="5497929" y="1065145"/>
                  </a:lnTo>
                  <a:lnTo>
                    <a:pt x="6341844" y="847975"/>
                  </a:lnTo>
                  <a:lnTo>
                    <a:pt x="6865719" y="272665"/>
                  </a:lnTo>
                  <a:cubicBezTo>
                    <a:pt x="7215604" y="68830"/>
                    <a:pt x="6945075" y="203835"/>
                    <a:pt x="7294960" y="0"/>
                  </a:cubicBez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870A99DB-0DDB-41FA-80EA-71C90DD47070}"/>
                </a:ext>
              </a:extLst>
            </p:cNvPr>
            <p:cNvGrpSpPr/>
            <p:nvPr/>
          </p:nvGrpSpPr>
          <p:grpSpPr>
            <a:xfrm>
              <a:off x="5401148" y="3885730"/>
              <a:ext cx="2988277" cy="1698830"/>
              <a:chOff x="7198617" y="4050854"/>
              <a:chExt cx="3984369" cy="2265107"/>
            </a:xfrm>
          </p:grpSpPr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B3CC2C05-3BA8-4074-A4EC-66B13544BE44}"/>
                  </a:ext>
                </a:extLst>
              </p:cNvPr>
              <p:cNvSpPr/>
              <p:nvPr/>
            </p:nvSpPr>
            <p:spPr>
              <a:xfrm>
                <a:off x="7198617" y="5535167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60282603-BF59-4A67-A270-D09C154A764F}"/>
                  </a:ext>
                </a:extLst>
              </p:cNvPr>
              <p:cNvSpPr/>
              <p:nvPr/>
            </p:nvSpPr>
            <p:spPr>
              <a:xfrm>
                <a:off x="9196486" y="5406579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5B9935E6-2DEA-4547-BEB1-A37343C344C8}"/>
                  </a:ext>
                </a:extLst>
              </p:cNvPr>
              <p:cNvSpPr/>
              <p:nvPr/>
            </p:nvSpPr>
            <p:spPr>
              <a:xfrm>
                <a:off x="9739411" y="4857304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5E0FCEA-9802-4305-9246-9E7FE3A4BBF7}"/>
                  </a:ext>
                </a:extLst>
              </p:cNvPr>
              <p:cNvSpPr/>
              <p:nvPr/>
            </p:nvSpPr>
            <p:spPr>
              <a:xfrm>
                <a:off x="10577611" y="4631879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B5DEC7AC-DAFD-4351-9A66-E41E4A34EB74}"/>
                  </a:ext>
                </a:extLst>
              </p:cNvPr>
              <p:cNvSpPr/>
              <p:nvPr/>
            </p:nvSpPr>
            <p:spPr>
              <a:xfrm>
                <a:off x="11101486" y="4050854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id="{58B58548-AEF8-4C7A-B42C-ABFDF0D6640F}"/>
                  </a:ext>
                </a:extLst>
              </p:cNvPr>
              <p:cNvSpPr/>
              <p:nvPr/>
            </p:nvSpPr>
            <p:spPr>
              <a:xfrm>
                <a:off x="9052817" y="6240017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id="{9A1ECB35-916D-4D80-92D3-666790A630A4}"/>
                  </a:ext>
                </a:extLst>
              </p:cNvPr>
              <p:cNvSpPr/>
              <p:nvPr/>
            </p:nvSpPr>
            <p:spPr>
              <a:xfrm>
                <a:off x="10303767" y="6128892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id="{EDBA78FD-0A9F-4F2F-8222-13C99EED82E4}"/>
                  </a:ext>
                </a:extLst>
              </p:cNvPr>
              <p:cNvSpPr/>
              <p:nvPr/>
            </p:nvSpPr>
            <p:spPr>
              <a:xfrm>
                <a:off x="11107042" y="5509767"/>
                <a:ext cx="75944" cy="75944"/>
              </a:xfrm>
              <a:prstGeom prst="ellipse">
                <a:avLst/>
              </a:prstGeom>
              <a:solidFill>
                <a:srgbClr val="D45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AC550A8C-0405-47FC-A787-0523B5EDF51A}"/>
                </a:ext>
              </a:extLst>
            </p:cNvPr>
            <p:cNvSpPr/>
            <p:nvPr/>
          </p:nvSpPr>
          <p:spPr>
            <a:xfrm>
              <a:off x="6934204" y="4352929"/>
              <a:ext cx="1423988" cy="1119188"/>
            </a:xfrm>
            <a:custGeom>
              <a:avLst/>
              <a:gdLst>
                <a:gd name="connsiteX0" fmla="*/ 0 w 1898650"/>
                <a:gd name="connsiteY0" fmla="*/ 774700 h 1492250"/>
                <a:gd name="connsiteX1" fmla="*/ 1092200 w 1898650"/>
                <a:gd name="connsiteY1" fmla="*/ 1492250 h 1492250"/>
                <a:gd name="connsiteX2" fmla="*/ 1898650 w 1898650"/>
                <a:gd name="connsiteY2" fmla="*/ 876300 h 1492250"/>
                <a:gd name="connsiteX3" fmla="*/ 1377950 w 1898650"/>
                <a:gd name="connsiteY3" fmla="*/ 0 h 149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650" h="1492250">
                  <a:moveTo>
                    <a:pt x="0" y="774700"/>
                  </a:moveTo>
                  <a:lnTo>
                    <a:pt x="1092200" y="1492250"/>
                  </a:lnTo>
                  <a:lnTo>
                    <a:pt x="1898650" y="876300"/>
                  </a:lnTo>
                  <a:lnTo>
                    <a:pt x="1377950" y="0"/>
                  </a:ln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C4AF1BCA-6851-40DD-BF15-E8DD368B635C}"/>
                </a:ext>
              </a:extLst>
            </p:cNvPr>
            <p:cNvSpPr/>
            <p:nvPr/>
          </p:nvSpPr>
          <p:spPr>
            <a:xfrm>
              <a:off x="8355332" y="4936103"/>
              <a:ext cx="321234" cy="70239"/>
            </a:xfrm>
            <a:custGeom>
              <a:avLst/>
              <a:gdLst>
                <a:gd name="connsiteX0" fmla="*/ 0 w 1059180"/>
                <a:gd name="connsiteY0" fmla="*/ 190500 h 190500"/>
                <a:gd name="connsiteX1" fmla="*/ 0 w 1059180"/>
                <a:gd name="connsiteY1" fmla="*/ 190500 h 190500"/>
                <a:gd name="connsiteX2" fmla="*/ 220980 w 1059180"/>
                <a:gd name="connsiteY2" fmla="*/ 144780 h 190500"/>
                <a:gd name="connsiteX3" fmla="*/ 1059180 w 1059180"/>
                <a:gd name="connsiteY3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9180" h="190500">
                  <a:moveTo>
                    <a:pt x="0" y="190500"/>
                  </a:moveTo>
                  <a:lnTo>
                    <a:pt x="0" y="190500"/>
                  </a:lnTo>
                  <a:lnTo>
                    <a:pt x="220980" y="144780"/>
                  </a:lnTo>
                  <a:lnTo>
                    <a:pt x="1059180" y="0"/>
                  </a:ln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5B6C67A2-35B1-4830-8D87-F176AB4AD6E6}"/>
                </a:ext>
              </a:extLst>
            </p:cNvPr>
            <p:cNvSpPr/>
            <p:nvPr/>
          </p:nvSpPr>
          <p:spPr>
            <a:xfrm>
              <a:off x="8343900" y="3909060"/>
              <a:ext cx="332666" cy="150074"/>
            </a:xfrm>
            <a:custGeom>
              <a:avLst/>
              <a:gdLst>
                <a:gd name="connsiteX0" fmla="*/ 0 w 1066800"/>
                <a:gd name="connsiteY0" fmla="*/ 0 h 533400"/>
                <a:gd name="connsiteX1" fmla="*/ 1066800 w 1066800"/>
                <a:gd name="connsiteY1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6800" h="533400">
                  <a:moveTo>
                    <a:pt x="0" y="0"/>
                  </a:moveTo>
                  <a:lnTo>
                    <a:pt x="1066800" y="533400"/>
                  </a:ln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354031F3-E444-4959-9722-3675D1CA0D5A}"/>
                </a:ext>
              </a:extLst>
            </p:cNvPr>
            <p:cNvCxnSpPr>
              <a:stCxn id="70" idx="1"/>
            </p:cNvCxnSpPr>
            <p:nvPr/>
          </p:nvCxnSpPr>
          <p:spPr>
            <a:xfrm>
              <a:off x="7753354" y="5472120"/>
              <a:ext cx="236816" cy="536785"/>
            </a:xfrm>
            <a:prstGeom prst="line">
              <a:avLst/>
            </a:pr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AA5B81B2-20B5-4E9C-9925-F4F294444BC7}"/>
                </a:ext>
              </a:extLst>
            </p:cNvPr>
            <p:cNvCxnSpPr>
              <a:cxnSpLocks/>
              <a:stCxn id="70" idx="2"/>
            </p:cNvCxnSpPr>
            <p:nvPr/>
          </p:nvCxnSpPr>
          <p:spPr>
            <a:xfrm>
              <a:off x="8358192" y="5010155"/>
              <a:ext cx="318375" cy="207555"/>
            </a:xfrm>
            <a:prstGeom prst="line">
              <a:avLst/>
            </a:pr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4F3F869B-478B-4F65-AF15-51A75AE01B33}"/>
                </a:ext>
              </a:extLst>
            </p:cNvPr>
            <p:cNvSpPr/>
            <p:nvPr/>
          </p:nvSpPr>
          <p:spPr>
            <a:xfrm>
              <a:off x="5429250" y="5023487"/>
              <a:ext cx="2331720" cy="531495"/>
            </a:xfrm>
            <a:custGeom>
              <a:avLst/>
              <a:gdLst>
                <a:gd name="connsiteX0" fmla="*/ 0 w 3108960"/>
                <a:gd name="connsiteY0" fmla="*/ 0 h 708660"/>
                <a:gd name="connsiteX1" fmla="*/ 1859280 w 3108960"/>
                <a:gd name="connsiteY1" fmla="*/ 708660 h 708660"/>
                <a:gd name="connsiteX2" fmla="*/ 3108960 w 3108960"/>
                <a:gd name="connsiteY2" fmla="*/ 601980 h 70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8960" h="708660">
                  <a:moveTo>
                    <a:pt x="0" y="0"/>
                  </a:moveTo>
                  <a:lnTo>
                    <a:pt x="1859280" y="708660"/>
                  </a:lnTo>
                  <a:lnTo>
                    <a:pt x="3108960" y="601980"/>
                  </a:lnTo>
                </a:path>
              </a:pathLst>
            </a:cu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6434DE78-6A5D-46A3-8F45-255D3A0A303A}"/>
                </a:ext>
              </a:extLst>
            </p:cNvPr>
            <p:cNvCxnSpPr>
              <a:stCxn id="78" idx="1"/>
            </p:cNvCxnSpPr>
            <p:nvPr/>
          </p:nvCxnSpPr>
          <p:spPr>
            <a:xfrm flipH="1">
              <a:off x="6246186" y="5554980"/>
              <a:ext cx="577524" cy="445770"/>
            </a:xfrm>
            <a:prstGeom prst="line">
              <a:avLst/>
            </a:prstGeom>
            <a:ln w="15875">
              <a:solidFill>
                <a:srgbClr val="D4572D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BC1BA8A-1201-430A-8EAE-859A3EAC1B8F}"/>
              </a:ext>
            </a:extLst>
          </p:cNvPr>
          <p:cNvGrpSpPr/>
          <p:nvPr/>
        </p:nvGrpSpPr>
        <p:grpSpPr>
          <a:xfrm>
            <a:off x="467546" y="1207026"/>
            <a:ext cx="5304789" cy="985554"/>
            <a:chOff x="467546" y="1424150"/>
            <a:chExt cx="5304789" cy="985554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87182A36-CCA5-47A6-8327-885C29A79D4E}"/>
                </a:ext>
              </a:extLst>
            </p:cNvPr>
            <p:cNvGrpSpPr/>
            <p:nvPr/>
          </p:nvGrpSpPr>
          <p:grpSpPr>
            <a:xfrm>
              <a:off x="467546" y="1424150"/>
              <a:ext cx="981927" cy="981927"/>
              <a:chOff x="611560" y="1759578"/>
              <a:chExt cx="1309236" cy="1309236"/>
            </a:xfrm>
          </p:grpSpPr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1D01AF4D-2711-4203-9E3E-67A59E3DC7B9}"/>
                  </a:ext>
                </a:extLst>
              </p:cNvPr>
              <p:cNvSpPr/>
              <p:nvPr/>
            </p:nvSpPr>
            <p:spPr>
              <a:xfrm>
                <a:off x="680389" y="1828408"/>
                <a:ext cx="1171577" cy="11715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1F9F7498-6074-4847-93CA-85E35FFF4DFF}"/>
                  </a:ext>
                </a:extLst>
              </p:cNvPr>
              <p:cNvSpPr/>
              <p:nvPr/>
            </p:nvSpPr>
            <p:spPr>
              <a:xfrm>
                <a:off x="611560" y="1759578"/>
                <a:ext cx="1309236" cy="13092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77CF0C3F-93B5-4A64-9403-39B51DB90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92" y="2014009"/>
                <a:ext cx="743014" cy="800374"/>
              </a:xfrm>
              <a:prstGeom prst="rect">
                <a:avLst/>
              </a:prstGeom>
            </p:spPr>
          </p:pic>
        </p:grpSp>
        <p:sp>
          <p:nvSpPr>
            <p:cNvPr id="47" name="Объект 2">
              <a:extLst>
                <a:ext uri="{FF2B5EF4-FFF2-40B4-BE49-F238E27FC236}">
                  <a16:creationId xmlns:a16="http://schemas.microsoft.com/office/drawing/2014/main" id="{B2FE376B-728D-4350-871A-7B74DE60577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3873" y="1427777"/>
              <a:ext cx="4158462" cy="98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ru-RU" sz="2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Программный комплекс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3000" b="1" dirty="0">
                  <a:solidFill>
                    <a:schemeClr val="bg1"/>
                  </a:solidFill>
                </a:rPr>
                <a:t>«Аналитика-СМАРТ»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E060CA1-BAC0-4CFD-ADD4-7BCAE4704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35" y="3274852"/>
            <a:ext cx="2108516" cy="2108516"/>
          </a:xfrm>
          <a:prstGeom prst="roundRect">
            <a:avLst>
              <a:gd name="adj" fmla="val 6553"/>
            </a:avLst>
          </a:prstGeom>
        </p:spPr>
      </p:pic>
    </p:spTree>
    <p:extLst>
      <p:ext uri="{BB962C8B-B14F-4D97-AF65-F5344CB8AC3E}">
        <p14:creationId xmlns:p14="http://schemas.microsoft.com/office/powerpoint/2010/main" val="2491467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EE142-2F50-402A-A398-0BAC9A824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9" r="15477"/>
          <a:stretch/>
        </p:blipFill>
        <p:spPr>
          <a:xfrm>
            <a:off x="0" y="1108455"/>
            <a:ext cx="9144000" cy="5749546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652E897-408C-49F4-A464-359E2C8A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dirty="0"/>
              <a:t>Эволюция информационных систем бизнес-анализа</a:t>
            </a:r>
            <a:endParaRPr lang="ru-RU" sz="27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4548CD9-6717-49D2-8497-0B06A6A87CCC}"/>
              </a:ext>
            </a:extLst>
          </p:cNvPr>
          <p:cNvCxnSpPr>
            <a:cxnSpLocks/>
          </p:cNvCxnSpPr>
          <p:nvPr/>
        </p:nvCxnSpPr>
        <p:spPr>
          <a:xfrm flipH="1">
            <a:off x="5058054" y="1108454"/>
            <a:ext cx="4085946" cy="0"/>
          </a:xfrm>
          <a:prstGeom prst="line">
            <a:avLst/>
          </a:prstGeom>
          <a:ln w="15875">
            <a:solidFill>
              <a:srgbClr val="D4572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D5E3E6-37C1-4614-B409-D0625E58FE42}"/>
              </a:ext>
            </a:extLst>
          </p:cNvPr>
          <p:cNvSpPr/>
          <p:nvPr/>
        </p:nvSpPr>
        <p:spPr>
          <a:xfrm>
            <a:off x="354982" y="2024848"/>
            <a:ext cx="4937098" cy="3811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250"/>
              </a:spcAft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Развитие аналитических систем аналогично развитию мозга человека.</a:t>
            </a:r>
          </a:p>
          <a:p>
            <a:pPr>
              <a:spcAft>
                <a:spcPts val="900"/>
              </a:spcAft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Интеллект информационной системы растет по мере изучения входящей информации:</a:t>
            </a:r>
          </a:p>
          <a:p>
            <a:pPr marL="257150" indent="-2571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Количество выполненных кейсов</a:t>
            </a:r>
          </a:p>
          <a:p>
            <a:pPr marL="257150" indent="-2571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Опыт аналитиков данных, детализация информации</a:t>
            </a:r>
          </a:p>
          <a:p>
            <a:pPr marL="257150" indent="-2571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Скорость конструирования </a:t>
            </a:r>
            <a:br>
              <a:rPr lang="ru-RU" sz="2000" dirty="0">
                <a:solidFill>
                  <a:schemeClr val="bg1"/>
                </a:solidFill>
                <a:latin typeface="+mj-lt"/>
              </a:rPr>
            </a:br>
            <a:r>
              <a:rPr lang="ru-RU" sz="2000" dirty="0">
                <a:solidFill>
                  <a:schemeClr val="bg1"/>
                </a:solidFill>
                <a:latin typeface="+mj-lt"/>
              </a:rPr>
              <a:t>новых режимов</a:t>
            </a:r>
          </a:p>
        </p:txBody>
      </p:sp>
    </p:spTree>
    <p:extLst>
      <p:ext uri="{BB962C8B-B14F-4D97-AF65-F5344CB8AC3E}">
        <p14:creationId xmlns:p14="http://schemas.microsoft.com/office/powerpoint/2010/main" val="354833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4003EA9-4F9D-4093-9B35-41FCE9F8D0A8}"/>
              </a:ext>
            </a:extLst>
          </p:cNvPr>
          <p:cNvCxnSpPr/>
          <p:nvPr/>
        </p:nvCxnSpPr>
        <p:spPr>
          <a:xfrm>
            <a:off x="2627790" y="3266982"/>
            <a:ext cx="6872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034828B-5488-43A8-A0C3-E62989A5F258}"/>
              </a:ext>
            </a:extLst>
          </p:cNvPr>
          <p:cNvGrpSpPr/>
          <p:nvPr/>
        </p:nvGrpSpPr>
        <p:grpSpPr>
          <a:xfrm>
            <a:off x="1061612" y="1986359"/>
            <a:ext cx="981927" cy="981927"/>
            <a:chOff x="611560" y="1759578"/>
            <a:chExt cx="1309236" cy="1309236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835041BF-EE38-4948-B1CB-477A21C6D2E6}"/>
                </a:ext>
              </a:extLst>
            </p:cNvPr>
            <p:cNvSpPr/>
            <p:nvPr/>
          </p:nvSpPr>
          <p:spPr>
            <a:xfrm>
              <a:off x="680389" y="1828408"/>
              <a:ext cx="1171577" cy="11715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770F9BD-3B52-4768-992A-425623E3B25C}"/>
                </a:ext>
              </a:extLst>
            </p:cNvPr>
            <p:cNvSpPr/>
            <p:nvPr/>
          </p:nvSpPr>
          <p:spPr>
            <a:xfrm>
              <a:off x="611560" y="1759578"/>
              <a:ext cx="1309236" cy="13092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762CD6-A659-4CFE-A482-FF1C74F0F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2014009"/>
              <a:ext cx="743014" cy="800374"/>
            </a:xfrm>
            <a:prstGeom prst="rect">
              <a:avLst/>
            </a:prstGeom>
          </p:spPr>
        </p:pic>
      </p:grp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A2F9F28-C247-4B38-AF54-27A616131F3B}"/>
              </a:ext>
            </a:extLst>
          </p:cNvPr>
          <p:cNvSpPr txBox="1">
            <a:spLocks/>
          </p:cNvSpPr>
          <p:nvPr/>
        </p:nvSpPr>
        <p:spPr>
          <a:xfrm>
            <a:off x="2573778" y="3570295"/>
            <a:ext cx="4374486" cy="7017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500"/>
              </a:spcBef>
              <a:buNone/>
            </a:pPr>
            <a:r>
              <a:rPr lang="ru-RU" sz="2100" b="1" dirty="0">
                <a:solidFill>
                  <a:schemeClr val="bg1"/>
                </a:solidFill>
              </a:rPr>
              <a:t>Анализ</a:t>
            </a:r>
            <a:r>
              <a:rPr lang="ru-RU" sz="2100" dirty="0">
                <a:solidFill>
                  <a:schemeClr val="bg1"/>
                </a:solidFill>
              </a:rPr>
              <a:t> и интеллектуальная </a:t>
            </a:r>
            <a:r>
              <a:rPr lang="ru-RU" sz="2100" b="1" dirty="0">
                <a:solidFill>
                  <a:schemeClr val="bg1"/>
                </a:solidFill>
              </a:rPr>
              <a:t>обработка</a:t>
            </a:r>
            <a:r>
              <a:rPr lang="ru-RU" sz="2100" dirty="0">
                <a:solidFill>
                  <a:schemeClr val="bg1"/>
                </a:solidFill>
              </a:rPr>
              <a:t> разнородных данных </a:t>
            </a:r>
            <a:r>
              <a:rPr lang="ru-RU" sz="2100" b="1" dirty="0">
                <a:solidFill>
                  <a:schemeClr val="bg1"/>
                </a:solidFill>
              </a:rPr>
              <a:t>для принятия решений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AD291C2A-71C7-46B1-AAD5-A102C35C82B1}"/>
              </a:ext>
            </a:extLst>
          </p:cNvPr>
          <p:cNvSpPr txBox="1">
            <a:spLocks/>
          </p:cNvSpPr>
          <p:nvPr/>
        </p:nvSpPr>
        <p:spPr bwMode="auto">
          <a:xfrm>
            <a:off x="2573778" y="1989989"/>
            <a:ext cx="4158462" cy="98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Программный комплекс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b="1" dirty="0">
                <a:solidFill>
                  <a:schemeClr val="bg1"/>
                </a:solidFill>
              </a:rPr>
              <a:t>«Аналитика-СМАРТ»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F9A609-CB7A-4CE8-B034-B081D5340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10"/>
          <a:stretch/>
        </p:blipFill>
        <p:spPr>
          <a:xfrm>
            <a:off x="5868145" y="4365104"/>
            <a:ext cx="3275864" cy="23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5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Заголовок 2">
            <a:extLst>
              <a:ext uri="{FF2B5EF4-FFF2-40B4-BE49-F238E27FC236}">
                <a16:creationId xmlns:a16="http://schemas.microsoft.com/office/drawing/2014/main" id="{BD45F418-A125-450E-BF78-B96BAC4B0643}"/>
              </a:ext>
            </a:extLst>
          </p:cNvPr>
          <p:cNvSpPr txBox="1">
            <a:spLocks/>
          </p:cNvSpPr>
          <p:nvPr/>
        </p:nvSpPr>
        <p:spPr bwMode="auto">
          <a:xfrm>
            <a:off x="354981" y="1965597"/>
            <a:ext cx="3250839" cy="261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cap="none" baseline="0">
                <a:solidFill>
                  <a:schemeClr val="bg1"/>
                </a:solidFill>
                <a:latin typeface="Corbel" panose="020B0503020204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Индикатор зрелости системы – реализованные проекты.</a:t>
            </a:r>
          </a:p>
          <a:p>
            <a:br>
              <a:rPr lang="ru-RU" sz="28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Аналитика – </a:t>
            </a:r>
            <a:br>
              <a:rPr lang="ru-RU" sz="28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Segoe UI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искусство.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C0AE8DF-AED2-46E7-BC60-E65DC41F6AEE}"/>
              </a:ext>
            </a:extLst>
          </p:cNvPr>
          <p:cNvGrpSpPr/>
          <p:nvPr/>
        </p:nvGrpSpPr>
        <p:grpSpPr>
          <a:xfrm>
            <a:off x="179512" y="0"/>
            <a:ext cx="4018648" cy="6858000"/>
            <a:chOff x="495948" y="0"/>
            <a:chExt cx="4018647" cy="6858000"/>
          </a:xfrm>
        </p:grpSpPr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FF42FA97-5408-4981-A729-65F4E7CC36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948" y="4797153"/>
              <a:ext cx="1208081" cy="2060847"/>
            </a:xfrm>
            <a:prstGeom prst="line">
              <a:avLst/>
            </a:prstGeom>
            <a:ln w="15875">
              <a:solidFill>
                <a:srgbClr val="D4572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66A5714B-F585-4630-9354-356AD0B27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93" y="0"/>
              <a:ext cx="1114102" cy="1900529"/>
            </a:xfrm>
            <a:prstGeom prst="line">
              <a:avLst/>
            </a:prstGeom>
            <a:ln w="15875">
              <a:solidFill>
                <a:srgbClr val="D4572D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E91F7F0B-E98E-4DA6-AB60-BDCBFF41ABEB}"/>
              </a:ext>
            </a:extLst>
          </p:cNvPr>
          <p:cNvGrpSpPr/>
          <p:nvPr/>
        </p:nvGrpSpPr>
        <p:grpSpPr>
          <a:xfrm>
            <a:off x="3548742" y="814859"/>
            <a:ext cx="5748872" cy="5492181"/>
            <a:chOff x="3548742" y="814859"/>
            <a:chExt cx="5748872" cy="549218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2C503879-4338-4249-9294-78F0E5D7AEFD}"/>
                </a:ext>
              </a:extLst>
            </p:cNvPr>
            <p:cNvGrpSpPr/>
            <p:nvPr/>
          </p:nvGrpSpPr>
          <p:grpSpPr>
            <a:xfrm>
              <a:off x="5407265" y="814859"/>
              <a:ext cx="2088212" cy="1220426"/>
              <a:chOff x="5910469" y="773938"/>
              <a:chExt cx="3175633" cy="1855954"/>
            </a:xfrm>
          </p:grpSpPr>
          <p:sp>
            <p:nvSpPr>
              <p:cNvPr id="19" name="Заголовок 1">
                <a:extLst>
                  <a:ext uri="{FF2B5EF4-FFF2-40B4-BE49-F238E27FC236}">
                    <a16:creationId xmlns:a16="http://schemas.microsoft.com/office/drawing/2014/main" id="{C8585126-410C-43E5-BD6D-8A899B60FA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0469" y="1495248"/>
                <a:ext cx="3175633" cy="1134644"/>
              </a:xfrm>
              <a:prstGeom prst="rect">
                <a:avLst/>
              </a:prstGeom>
            </p:spPr>
            <p:txBody>
              <a:bodyPr/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lang="ru-RU" altLang="ru-RU" sz="4000" kern="1200" cap="none" baseline="0" dirty="0" smtClean="0">
                    <a:solidFill>
                      <a:srgbClr val="D4572D"/>
                    </a:solidFill>
                    <a:latin typeface="Segoe UI Light" panose="020B05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«Мониторинг эффективности управления земельно-имущественным комплексом»</a:t>
                </a:r>
              </a:p>
            </p:txBody>
          </p:sp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88747435-6718-4EB7-B7A0-B8E4043E8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78342" y="773938"/>
                <a:ext cx="639885" cy="715878"/>
              </a:xfrm>
              <a:prstGeom prst="rect">
                <a:avLst/>
              </a:prstGeom>
            </p:spPr>
          </p:pic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F4F3BBD6-4D53-41DA-812E-779F48CAD400}"/>
                </a:ext>
              </a:extLst>
            </p:cNvPr>
            <p:cNvGrpSpPr/>
            <p:nvPr/>
          </p:nvGrpSpPr>
          <p:grpSpPr>
            <a:xfrm>
              <a:off x="3663980" y="4833612"/>
              <a:ext cx="1652744" cy="979709"/>
              <a:chOff x="6241586" y="773938"/>
              <a:chExt cx="2513398" cy="1489885"/>
            </a:xfrm>
          </p:grpSpPr>
          <p:sp>
            <p:nvSpPr>
              <p:cNvPr id="22" name="Заголовок 1">
                <a:extLst>
                  <a:ext uri="{FF2B5EF4-FFF2-40B4-BE49-F238E27FC236}">
                    <a16:creationId xmlns:a16="http://schemas.microsoft.com/office/drawing/2014/main" id="{019F5B13-182E-4325-95E3-DFCB19B249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1586" y="1495249"/>
                <a:ext cx="2513398" cy="768574"/>
              </a:xfrm>
              <a:prstGeom prst="rect">
                <a:avLst/>
              </a:prstGeom>
            </p:spPr>
            <p:txBody>
              <a:bodyPr/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lang="ru-RU" altLang="ru-RU" sz="4000" kern="1200" cap="none" baseline="0" dirty="0" smtClean="0">
                    <a:solidFill>
                      <a:srgbClr val="D4572D"/>
                    </a:solidFill>
                    <a:latin typeface="Segoe UI Light" panose="020B05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«Мониторинг бухгалтерского учета </a:t>
                </a:r>
                <a:b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</a:br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и отчетности»</a:t>
                </a: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598AAC6-1344-41E8-A817-274FFEDA3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78342" y="773938"/>
                <a:ext cx="639885" cy="715878"/>
              </a:xfrm>
              <a:prstGeom prst="rect">
                <a:avLst/>
              </a:prstGeom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C0AF8392-6140-4ECB-B17A-4234F763ABBA}"/>
                </a:ext>
              </a:extLst>
            </p:cNvPr>
            <p:cNvGrpSpPr/>
            <p:nvPr/>
          </p:nvGrpSpPr>
          <p:grpSpPr>
            <a:xfrm>
              <a:off x="3692596" y="1394691"/>
              <a:ext cx="1624128" cy="979709"/>
              <a:chOff x="6263346" y="773938"/>
              <a:chExt cx="2469881" cy="1489885"/>
            </a:xfrm>
          </p:grpSpPr>
          <p:sp>
            <p:nvSpPr>
              <p:cNvPr id="25" name="Заголовок 1">
                <a:extLst>
                  <a:ext uri="{FF2B5EF4-FFF2-40B4-BE49-F238E27FC236}">
                    <a16:creationId xmlns:a16="http://schemas.microsoft.com/office/drawing/2014/main" id="{A4FAAE12-9BA2-487E-B1E3-03BA4F9B82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63346" y="1495249"/>
                <a:ext cx="2469881" cy="768574"/>
              </a:xfrm>
              <a:prstGeom prst="rect">
                <a:avLst/>
              </a:prstGeom>
            </p:spPr>
            <p:txBody>
              <a:bodyPr/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lang="ru-RU" altLang="ru-RU" sz="4000" kern="1200" cap="none" baseline="0" dirty="0" smtClean="0">
                    <a:solidFill>
                      <a:srgbClr val="D4572D"/>
                    </a:solidFill>
                    <a:latin typeface="Segoe UI Light" panose="020B05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ru-RU" sz="900" dirty="0">
                    <a:solidFill>
                      <a:schemeClr val="bg1"/>
                    </a:solidFill>
                  </a:rPr>
                  <a:t> </a:t>
                </a:r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«Мониторинг социально-экономического развития»</a:t>
                </a: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61799209-944B-435F-9807-A18CA30F9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78342" y="773938"/>
                <a:ext cx="639885" cy="715878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AF462E3-E83A-4FF4-8132-013B75E0667A}"/>
                </a:ext>
              </a:extLst>
            </p:cNvPr>
            <p:cNvGrpSpPr/>
            <p:nvPr/>
          </p:nvGrpSpPr>
          <p:grpSpPr>
            <a:xfrm>
              <a:off x="3548742" y="3059842"/>
              <a:ext cx="1890672" cy="979709"/>
              <a:chOff x="6060672" y="773938"/>
              <a:chExt cx="2875226" cy="1489885"/>
            </a:xfrm>
          </p:grpSpPr>
          <p:sp>
            <p:nvSpPr>
              <p:cNvPr id="28" name="Заголовок 1">
                <a:extLst>
                  <a:ext uri="{FF2B5EF4-FFF2-40B4-BE49-F238E27FC236}">
                    <a16:creationId xmlns:a16="http://schemas.microsoft.com/office/drawing/2014/main" id="{98378CC6-5A4D-4394-B7A1-7880EB37DB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0672" y="1495249"/>
                <a:ext cx="2875226" cy="768574"/>
              </a:xfrm>
              <a:prstGeom prst="rect">
                <a:avLst/>
              </a:prstGeom>
            </p:spPr>
            <p:txBody>
              <a:bodyPr/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lang="ru-RU" altLang="ru-RU" sz="4000" kern="1200" cap="none" baseline="0" dirty="0" smtClean="0">
                    <a:solidFill>
                      <a:srgbClr val="D4572D"/>
                    </a:solidFill>
                    <a:latin typeface="Segoe UI Light" panose="020B05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«Мониторинг кадров </a:t>
                </a:r>
                <a:b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</a:br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и заработной платы»</a:t>
                </a: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FA27C9AA-67F2-4115-BD4F-6F3E04481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78342" y="773938"/>
                <a:ext cx="639885" cy="715878"/>
              </a:xfrm>
              <a:prstGeom prst="rect">
                <a:avLst/>
              </a:prstGeom>
            </p:spPr>
          </p:pic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EB1C6A63-8F76-4B17-9548-4773D208BE6A}"/>
                </a:ext>
              </a:extLst>
            </p:cNvPr>
            <p:cNvGrpSpPr/>
            <p:nvPr/>
          </p:nvGrpSpPr>
          <p:grpSpPr>
            <a:xfrm>
              <a:off x="5689863" y="5180538"/>
              <a:ext cx="1523016" cy="1126502"/>
              <a:chOff x="6340228" y="773938"/>
              <a:chExt cx="2316116" cy="1713119"/>
            </a:xfrm>
          </p:grpSpPr>
          <p:sp>
            <p:nvSpPr>
              <p:cNvPr id="32" name="Заголовок 1">
                <a:extLst>
                  <a:ext uri="{FF2B5EF4-FFF2-40B4-BE49-F238E27FC236}">
                    <a16:creationId xmlns:a16="http://schemas.microsoft.com/office/drawing/2014/main" id="{213B7645-85CA-4A3B-A752-AB6412073B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0228" y="1495247"/>
                <a:ext cx="2316116" cy="991810"/>
              </a:xfrm>
              <a:prstGeom prst="rect">
                <a:avLst/>
              </a:prstGeom>
            </p:spPr>
            <p:txBody>
              <a:bodyPr/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lang="ru-RU" altLang="ru-RU" sz="4000" kern="1200" cap="none" baseline="0" dirty="0" smtClean="0">
                    <a:solidFill>
                      <a:srgbClr val="D4572D"/>
                    </a:solidFill>
                    <a:latin typeface="Segoe UI Light" panose="020B05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«Аналитический блок </a:t>
                </a:r>
                <a:b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</a:br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для органов </a:t>
                </a:r>
                <a:b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</a:br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ВГФК и ВГМФК»</a:t>
                </a:r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986B2432-01CC-46E2-B312-C73D7AC02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78342" y="773938"/>
                <a:ext cx="639885" cy="715878"/>
              </a:xfrm>
              <a:prstGeom prst="rect">
                <a:avLst/>
              </a:prstGeom>
            </p:spPr>
          </p:pic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E82EF50-542D-4890-8FED-566A431C6902}"/>
                </a:ext>
              </a:extLst>
            </p:cNvPr>
            <p:cNvGrpSpPr/>
            <p:nvPr/>
          </p:nvGrpSpPr>
          <p:grpSpPr>
            <a:xfrm>
              <a:off x="7670983" y="1455616"/>
              <a:ext cx="1260930" cy="1126502"/>
              <a:chOff x="6539510" y="773938"/>
              <a:chExt cx="1917550" cy="1713119"/>
            </a:xfrm>
          </p:grpSpPr>
          <p:sp>
            <p:nvSpPr>
              <p:cNvPr id="40" name="Заголовок 1">
                <a:extLst>
                  <a:ext uri="{FF2B5EF4-FFF2-40B4-BE49-F238E27FC236}">
                    <a16:creationId xmlns:a16="http://schemas.microsoft.com/office/drawing/2014/main" id="{9E614EE2-FB13-445C-8790-57F9C2FFAE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9510" y="1495247"/>
                <a:ext cx="1917550" cy="991810"/>
              </a:xfrm>
              <a:prstGeom prst="rect">
                <a:avLst/>
              </a:prstGeom>
            </p:spPr>
            <p:txBody>
              <a:bodyPr/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lang="ru-RU" altLang="ru-RU" sz="4000" kern="1200" cap="none" baseline="0" dirty="0" smtClean="0">
                    <a:solidFill>
                      <a:srgbClr val="D4572D"/>
                    </a:solidFill>
                    <a:latin typeface="Segoe UI Light" panose="020B05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ru-RU" sz="900" dirty="0">
                    <a:solidFill>
                      <a:schemeClr val="bg1"/>
                    </a:solidFill>
                  </a:rPr>
                  <a:t> </a:t>
                </a:r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«Мониторинг национальных проектов»</a:t>
                </a:r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314DD0FA-B8A4-48DE-A272-4085DA57A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78342" y="773938"/>
                <a:ext cx="639885" cy="715878"/>
              </a:xfrm>
              <a:prstGeom prst="rect">
                <a:avLst/>
              </a:prstGeom>
            </p:spPr>
          </p:pic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33589C38-9965-41DD-B8A0-C7A3C363BEE5}"/>
                </a:ext>
              </a:extLst>
            </p:cNvPr>
            <p:cNvGrpSpPr/>
            <p:nvPr/>
          </p:nvGrpSpPr>
          <p:grpSpPr>
            <a:xfrm>
              <a:off x="7567521" y="3059842"/>
              <a:ext cx="1467856" cy="1126502"/>
              <a:chOff x="6382170" y="773938"/>
              <a:chExt cx="2232231" cy="1713119"/>
            </a:xfrm>
          </p:grpSpPr>
          <p:sp>
            <p:nvSpPr>
              <p:cNvPr id="47" name="Заголовок 1">
                <a:extLst>
                  <a:ext uri="{FF2B5EF4-FFF2-40B4-BE49-F238E27FC236}">
                    <a16:creationId xmlns:a16="http://schemas.microsoft.com/office/drawing/2014/main" id="{10C64075-C87E-457D-8B56-2187922D17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2170" y="1495247"/>
                <a:ext cx="2232231" cy="991810"/>
              </a:xfrm>
              <a:prstGeom prst="rect">
                <a:avLst/>
              </a:prstGeom>
            </p:spPr>
            <p:txBody>
              <a:bodyPr/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lang="ru-RU" altLang="ru-RU" sz="4000" kern="1200" cap="none" baseline="0" dirty="0" smtClean="0">
                    <a:solidFill>
                      <a:srgbClr val="D4572D"/>
                    </a:solidFill>
                    <a:latin typeface="Segoe UI Light" panose="020B05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ru-RU" sz="900" dirty="0">
                    <a:solidFill>
                      <a:schemeClr val="bg1"/>
                    </a:solidFill>
                  </a:rPr>
                  <a:t> </a:t>
                </a:r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«Мониторинг </a:t>
                </a:r>
                <a:b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</a:br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закупочной деятельности»</a:t>
                </a:r>
              </a:p>
            </p:txBody>
          </p:sp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D6A3C3DB-DCD5-4E24-9ACF-EAEC2E851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78342" y="773938"/>
                <a:ext cx="639885" cy="715878"/>
              </a:xfrm>
              <a:prstGeom prst="rect">
                <a:avLst/>
              </a:prstGeom>
            </p:spPr>
          </p:pic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5B0D24CD-309D-4BF2-8AB9-16336DC42C08}"/>
                </a:ext>
              </a:extLst>
            </p:cNvPr>
            <p:cNvGrpSpPr/>
            <p:nvPr/>
          </p:nvGrpSpPr>
          <p:grpSpPr>
            <a:xfrm>
              <a:off x="7305281" y="4763060"/>
              <a:ext cx="1992333" cy="1126502"/>
              <a:chOff x="5983372" y="773938"/>
              <a:chExt cx="3029826" cy="1713119"/>
            </a:xfrm>
          </p:grpSpPr>
          <p:sp>
            <p:nvSpPr>
              <p:cNvPr id="51" name="Заголовок 1">
                <a:extLst>
                  <a:ext uri="{FF2B5EF4-FFF2-40B4-BE49-F238E27FC236}">
                    <a16:creationId xmlns:a16="http://schemas.microsoft.com/office/drawing/2014/main" id="{7EFEEBF7-7126-4F87-A5FA-A01B4C6365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83372" y="1495248"/>
                <a:ext cx="3029826" cy="991809"/>
              </a:xfrm>
              <a:prstGeom prst="rect">
                <a:avLst/>
              </a:prstGeom>
            </p:spPr>
            <p:txBody>
              <a:bodyPr/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lang="ru-RU" altLang="ru-RU" sz="4000" kern="1200" cap="none" baseline="0" dirty="0" smtClean="0">
                    <a:solidFill>
                      <a:srgbClr val="D4572D"/>
                    </a:solidFill>
                    <a:latin typeface="Segoe UI Light" panose="020B05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Segoe UI" pitchFamily="34" charset="0"/>
                    <a:cs typeface="Segoe UI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ru-RU" sz="900" dirty="0">
                    <a:solidFill>
                      <a:schemeClr val="bg1"/>
                    </a:solidFill>
                    <a:latin typeface="Segoe UI Semibold" panose="020B0702040204020203" pitchFamily="34" charset="0"/>
                  </a:rPr>
                  <a:t>«Витрина данных»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C774074B-EC9A-44D0-96FC-9F1DD2D51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78342" y="773938"/>
                <a:ext cx="639885" cy="715878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2EAED942-34E0-4C01-89F8-308842F69DDB}"/>
                </a:ext>
              </a:extLst>
            </p:cNvPr>
            <p:cNvGrpSpPr/>
            <p:nvPr/>
          </p:nvGrpSpPr>
          <p:grpSpPr>
            <a:xfrm>
              <a:off x="5585328" y="2246990"/>
              <a:ext cx="1732087" cy="2542461"/>
              <a:chOff x="7857681" y="1803642"/>
              <a:chExt cx="2309449" cy="3389948"/>
            </a:xfrm>
          </p:grpSpPr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id="{7B401D36-7F5F-41CB-A212-88145E42584B}"/>
                  </a:ext>
                </a:extLst>
              </p:cNvPr>
              <p:cNvGrpSpPr/>
              <p:nvPr/>
            </p:nvGrpSpPr>
            <p:grpSpPr>
              <a:xfrm>
                <a:off x="7857681" y="2296460"/>
                <a:ext cx="2309449" cy="2455283"/>
                <a:chOff x="8237633" y="2694223"/>
                <a:chExt cx="2309449" cy="2455283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F6FE08F-5D7C-4CF0-883A-09988919BCA3}"/>
                    </a:ext>
                  </a:extLst>
                </p:cNvPr>
                <p:cNvSpPr txBox="1"/>
                <p:nvPr/>
              </p:nvSpPr>
              <p:spPr>
                <a:xfrm>
                  <a:off x="8237633" y="4072289"/>
                  <a:ext cx="2309449" cy="10772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0"/>
                    </a:spcBef>
                  </a:pPr>
                  <a:r>
                    <a:rPr lang="ru-RU" sz="1050" dirty="0">
                      <a:solidFill>
                        <a:schemeClr val="bg1"/>
                      </a:solidFill>
                      <a:latin typeface="+mj-lt"/>
                    </a:rPr>
                    <a:t>Программный комплекс </a:t>
                  </a:r>
                  <a:r>
                    <a:rPr lang="ru-RU" dirty="0">
                      <a:solidFill>
                        <a:schemeClr val="bg1"/>
                      </a:solidFill>
                      <a:latin typeface="+mj-lt"/>
                    </a:rPr>
                    <a:t>«Аналитика-СМАРТ»</a:t>
                  </a:r>
                </a:p>
              </p:txBody>
            </p:sp>
            <p:grpSp>
              <p:nvGrpSpPr>
                <p:cNvPr id="13" name="Группа 12">
                  <a:extLst>
                    <a:ext uri="{FF2B5EF4-FFF2-40B4-BE49-F238E27FC236}">
                      <a16:creationId xmlns:a16="http://schemas.microsoft.com/office/drawing/2014/main" id="{721A0CBD-2C74-4DF4-A3B1-C32DAFF1CEE6}"/>
                    </a:ext>
                  </a:extLst>
                </p:cNvPr>
                <p:cNvGrpSpPr/>
                <p:nvPr/>
              </p:nvGrpSpPr>
              <p:grpSpPr>
                <a:xfrm>
                  <a:off x="8737741" y="2694223"/>
                  <a:ext cx="1309236" cy="1309236"/>
                  <a:chOff x="611560" y="1759578"/>
                  <a:chExt cx="1309236" cy="1309236"/>
                </a:xfrm>
              </p:grpSpPr>
              <p:sp>
                <p:nvSpPr>
                  <p:cNvPr id="15" name="Овал 14">
                    <a:hlinkClick r:id="rId4"/>
                    <a:extLst>
                      <a:ext uri="{FF2B5EF4-FFF2-40B4-BE49-F238E27FC236}">
                        <a16:creationId xmlns:a16="http://schemas.microsoft.com/office/drawing/2014/main" id="{C2B1776D-0B37-4890-972A-528D9B475131}"/>
                      </a:ext>
                    </a:extLst>
                  </p:cNvPr>
                  <p:cNvSpPr/>
                  <p:nvPr/>
                </p:nvSpPr>
                <p:spPr>
                  <a:xfrm>
                    <a:off x="680389" y="1828408"/>
                    <a:ext cx="1171577" cy="117157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" name="Овал 15">
                    <a:hlinkClick r:id="rId4"/>
                    <a:extLst>
                      <a:ext uri="{FF2B5EF4-FFF2-40B4-BE49-F238E27FC236}">
                        <a16:creationId xmlns:a16="http://schemas.microsoft.com/office/drawing/2014/main" id="{7D5129DD-E60D-4A71-A599-DE278286A230}"/>
                      </a:ext>
                    </a:extLst>
                  </p:cNvPr>
                  <p:cNvSpPr/>
                  <p:nvPr/>
                </p:nvSpPr>
                <p:spPr>
                  <a:xfrm>
                    <a:off x="611560" y="1759578"/>
                    <a:ext cx="1309236" cy="1309236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17" name="Рисунок 16">
                    <a:hlinkClick r:id="rId4"/>
                    <a:extLst>
                      <a:ext uri="{FF2B5EF4-FFF2-40B4-BE49-F238E27FC236}">
                        <a16:creationId xmlns:a16="http://schemas.microsoft.com/office/drawing/2014/main" id="{CAF4CC04-DD5D-4DB1-9641-3B130F510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99592" y="2014009"/>
                    <a:ext cx="743014" cy="80037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6" name="Прямоугольник: скругленные углы 35">
                <a:hlinkClick r:id="rId6"/>
                <a:extLst>
                  <a:ext uri="{FF2B5EF4-FFF2-40B4-BE49-F238E27FC236}">
                    <a16:creationId xmlns:a16="http://schemas.microsoft.com/office/drawing/2014/main" id="{24F70A91-0699-478E-ACE1-A092DC719452}"/>
                  </a:ext>
                </a:extLst>
              </p:cNvPr>
              <p:cNvSpPr/>
              <p:nvPr/>
            </p:nvSpPr>
            <p:spPr>
              <a:xfrm>
                <a:off x="7857681" y="1803642"/>
                <a:ext cx="2309449" cy="3389948"/>
              </a:xfrm>
              <a:prstGeom prst="roundRect">
                <a:avLst>
                  <a:gd name="adj" fmla="val 7565"/>
                </a:avLst>
              </a:prstGeom>
              <a:noFill/>
              <a:ln>
                <a:solidFill>
                  <a:srgbClr val="D45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FA093300-DDB1-4E9B-A8F1-51FFD1572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92916" y="4751638"/>
              <a:ext cx="221054" cy="177136"/>
            </a:xfrm>
            <a:prstGeom prst="line">
              <a:avLst/>
            </a:prstGeom>
            <a:noFill/>
            <a:ln>
              <a:solidFill>
                <a:srgbClr val="D4572D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42271C5D-3C15-4C63-BCA9-9D3AC850692D}"/>
                </a:ext>
              </a:extLst>
            </p:cNvPr>
            <p:cNvCxnSpPr>
              <a:cxnSpLocks/>
            </p:cNvCxnSpPr>
            <p:nvPr/>
          </p:nvCxnSpPr>
          <p:spPr>
            <a:xfrm>
              <a:off x="7283588" y="4751638"/>
              <a:ext cx="221054" cy="177136"/>
            </a:xfrm>
            <a:prstGeom prst="line">
              <a:avLst/>
            </a:prstGeom>
            <a:noFill/>
            <a:ln>
              <a:solidFill>
                <a:srgbClr val="D4572D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33A53E11-5DB0-4C0E-AA25-F62E30CC3587}"/>
                </a:ext>
              </a:extLst>
            </p:cNvPr>
            <p:cNvCxnSpPr>
              <a:cxnSpLocks/>
            </p:cNvCxnSpPr>
            <p:nvPr/>
          </p:nvCxnSpPr>
          <p:spPr>
            <a:xfrm>
              <a:off x="5316724" y="3530584"/>
              <a:ext cx="268604" cy="0"/>
            </a:xfrm>
            <a:prstGeom prst="line">
              <a:avLst/>
            </a:prstGeom>
            <a:noFill/>
            <a:ln>
              <a:solidFill>
                <a:srgbClr val="D4572D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A089453A-95E5-4300-9BE2-7F71680DBC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7414" y="3530584"/>
              <a:ext cx="268604" cy="0"/>
            </a:xfrm>
            <a:prstGeom prst="line">
              <a:avLst/>
            </a:prstGeom>
            <a:noFill/>
            <a:ln>
              <a:solidFill>
                <a:srgbClr val="D4572D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C99D637F-F99E-4FC7-9A3B-D8E1482FBA69}"/>
                </a:ext>
              </a:extLst>
            </p:cNvPr>
            <p:cNvCxnSpPr>
              <a:cxnSpLocks/>
            </p:cNvCxnSpPr>
            <p:nvPr/>
          </p:nvCxnSpPr>
          <p:spPr>
            <a:xfrm>
              <a:off x="6444208" y="1962150"/>
              <a:ext cx="0" cy="274094"/>
            </a:xfrm>
            <a:prstGeom prst="line">
              <a:avLst/>
            </a:prstGeom>
            <a:noFill/>
            <a:ln>
              <a:solidFill>
                <a:srgbClr val="D4572D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82A72496-9661-46D7-8C9C-DB33D0FEF57D}"/>
                </a:ext>
              </a:extLst>
            </p:cNvPr>
            <p:cNvCxnSpPr>
              <a:cxnSpLocks/>
            </p:cNvCxnSpPr>
            <p:nvPr/>
          </p:nvCxnSpPr>
          <p:spPr>
            <a:xfrm>
              <a:off x="6444208" y="4794250"/>
              <a:ext cx="0" cy="274094"/>
            </a:xfrm>
            <a:prstGeom prst="line">
              <a:avLst/>
            </a:prstGeom>
            <a:noFill/>
            <a:ln>
              <a:solidFill>
                <a:srgbClr val="D4572D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1B5F50D6-7D49-4F70-B430-64B43F3EAE3E}"/>
                </a:ext>
              </a:extLst>
            </p:cNvPr>
            <p:cNvCxnSpPr>
              <a:cxnSpLocks/>
            </p:cNvCxnSpPr>
            <p:nvPr/>
          </p:nvCxnSpPr>
          <p:spPr>
            <a:xfrm>
              <a:off x="5392916" y="2102325"/>
              <a:ext cx="221054" cy="177136"/>
            </a:xfrm>
            <a:prstGeom prst="line">
              <a:avLst/>
            </a:prstGeom>
            <a:noFill/>
            <a:ln>
              <a:solidFill>
                <a:srgbClr val="D4572D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1EFB4A5C-419E-41B5-AF65-5A03A013B4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3588" y="2102325"/>
              <a:ext cx="221054" cy="177136"/>
            </a:xfrm>
            <a:prstGeom prst="line">
              <a:avLst/>
            </a:prstGeom>
            <a:noFill/>
            <a:ln>
              <a:solidFill>
                <a:srgbClr val="D4572D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28604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783"/>
          <a:stretch/>
        </p:blipFill>
        <p:spPr>
          <a:xfrm>
            <a:off x="94821" y="1301390"/>
            <a:ext cx="8944489" cy="4851760"/>
          </a:xfrm>
          <a:prstGeom prst="roundRect">
            <a:avLst>
              <a:gd name="adj" fmla="val 1350"/>
            </a:avLst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184958-F91D-4A8D-BD8D-05A1D367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Исполнение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3132981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E24CF3-8223-4F18-A836-39752B39A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1"/>
          <a:stretch/>
        </p:blipFill>
        <p:spPr>
          <a:xfrm>
            <a:off x="89459" y="1301390"/>
            <a:ext cx="8944489" cy="4836449"/>
          </a:xfrm>
          <a:prstGeom prst="roundRect">
            <a:avLst>
              <a:gd name="adj" fmla="val 1350"/>
            </a:avLst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184958-F91D-4A8D-BD8D-05A1D367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основных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295116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9591AA-2155-40BF-84EF-F10D5C971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"/>
          <a:stretch/>
        </p:blipFill>
        <p:spPr>
          <a:xfrm>
            <a:off x="88745" y="1301390"/>
            <a:ext cx="8944489" cy="4856919"/>
          </a:xfrm>
          <a:prstGeom prst="roundRect">
            <a:avLst>
              <a:gd name="adj" fmla="val 1350"/>
            </a:avLst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184958-F91D-4A8D-BD8D-05A1D367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основных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3984130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BD8404-CB3E-4254-AB27-5B92D4F2A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2"/>
          <a:stretch/>
        </p:blipFill>
        <p:spPr>
          <a:xfrm>
            <a:off x="88744" y="1303678"/>
            <a:ext cx="8944489" cy="4854631"/>
          </a:xfrm>
          <a:prstGeom prst="roundRect">
            <a:avLst>
              <a:gd name="adj" fmla="val 1350"/>
            </a:avLst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184958-F91D-4A8D-BD8D-05A1D367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дебиторской и кредиторской задолженности из 1С и Свод-СМАРТ</a:t>
            </a:r>
          </a:p>
        </p:txBody>
      </p:sp>
    </p:spTree>
    <p:extLst>
      <p:ext uri="{BB962C8B-B14F-4D97-AF65-F5344CB8AC3E}">
        <p14:creationId xmlns:p14="http://schemas.microsoft.com/office/powerpoint/2010/main" val="4185625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96438D-375E-42CF-9C9D-1EDC2B97C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3"/>
          <a:stretch/>
        </p:blipFill>
        <p:spPr>
          <a:xfrm>
            <a:off x="88744" y="1303678"/>
            <a:ext cx="8944489" cy="4841220"/>
          </a:xfrm>
          <a:prstGeom prst="roundRect">
            <a:avLst>
              <a:gd name="adj" fmla="val 1350"/>
            </a:avLst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184958-F91D-4A8D-BD8D-05A1D367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средней заработной платы </a:t>
            </a:r>
            <a:br>
              <a:rPr lang="ru-RU" dirty="0"/>
            </a:br>
            <a:r>
              <a:rPr lang="ru-RU" dirty="0"/>
              <a:t>в разрезе должностей</a:t>
            </a:r>
          </a:p>
        </p:txBody>
      </p:sp>
    </p:spTree>
    <p:extLst>
      <p:ext uri="{BB962C8B-B14F-4D97-AF65-F5344CB8AC3E}">
        <p14:creationId xmlns:p14="http://schemas.microsoft.com/office/powerpoint/2010/main" val="908883989"/>
      </p:ext>
    </p:extLst>
  </p:cSld>
  <p:clrMapOvr>
    <a:masterClrMapping/>
  </p:clrMapOvr>
</p:sld>
</file>

<file path=ppt/theme/theme1.xml><?xml version="1.0" encoding="utf-8"?>
<a:theme xmlns:a="http://schemas.openxmlformats.org/drawingml/2006/main" name="KS_21 16x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S_21 16x9" id="{A9F109BB-A5A2-403E-8242-C110259331B3}" vid="{C7486E6B-E463-4DB4-8732-2446FC172EB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KS_21 16x9</Template>
  <TotalTime>61159</TotalTime>
  <Words>1104</Words>
  <Application>Microsoft Office PowerPoint</Application>
  <PresentationFormat>Экран (4:3)</PresentationFormat>
  <Paragraphs>73</Paragraphs>
  <Slides>18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Open Sans</vt:lpstr>
      <vt:lpstr>Segoe UI</vt:lpstr>
      <vt:lpstr>Segoe UI Light</vt:lpstr>
      <vt:lpstr>Segoe UI Semibold</vt:lpstr>
      <vt:lpstr>KS_21 16x9</vt:lpstr>
      <vt:lpstr>Презентация PowerPoint</vt:lpstr>
      <vt:lpstr>Эволюция информационных систем бизнес-анализа</vt:lpstr>
      <vt:lpstr>Презентация PowerPoint</vt:lpstr>
      <vt:lpstr>Презентация PowerPoint</vt:lpstr>
      <vt:lpstr>Исполнение бюджета</vt:lpstr>
      <vt:lpstr>Мониторинг основных средств</vt:lpstr>
      <vt:lpstr>Мониторинг основных средств</vt:lpstr>
      <vt:lpstr>Сравнение дебиторской и кредиторской задолженности из 1С и Свод-СМАРТ</vt:lpstr>
      <vt:lpstr>Анализ средней заработной платы  в разрезе должностей</vt:lpstr>
      <vt:lpstr>Сводная аналитика по национальный проектам</vt:lpstr>
      <vt:lpstr>Мониторинг проектов</vt:lpstr>
      <vt:lpstr>Можно ли обойтись без аналитических систем  в современных условиях?</vt:lpstr>
      <vt:lpstr>Можно ли обойтись без аналитических систем  в современных условиях?</vt:lpstr>
      <vt:lpstr>Можно ли обойтись без аналитических систем  в современных условиях?</vt:lpstr>
      <vt:lpstr>Можно ли обойтись без аналитических систем  в современных условиях?</vt:lpstr>
      <vt:lpstr>Можно ли обойтись без аналитических систем  в современных условиях?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Шмелев Александр Алексеевич</dc:creator>
  <cp:lastModifiedBy>ksuser</cp:lastModifiedBy>
  <cp:revision>1861</cp:revision>
  <dcterms:created xsi:type="dcterms:W3CDTF">2011-05-12T04:19:48Z</dcterms:created>
  <dcterms:modified xsi:type="dcterms:W3CDTF">2022-04-21T07:41:23Z</dcterms:modified>
</cp:coreProperties>
</file>