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33" r:id="rId1"/>
  </p:sldMasterIdLst>
  <p:notesMasterIdLst>
    <p:notesMasterId r:id="rId24"/>
  </p:notesMasterIdLst>
  <p:handoutMasterIdLst>
    <p:handoutMasterId r:id="rId25"/>
  </p:handoutMasterIdLst>
  <p:sldIdLst>
    <p:sldId id="1345" r:id="rId2"/>
    <p:sldId id="1346" r:id="rId3"/>
    <p:sldId id="1347" r:id="rId4"/>
    <p:sldId id="1348" r:id="rId5"/>
    <p:sldId id="1333" r:id="rId6"/>
    <p:sldId id="1351" r:id="rId7"/>
    <p:sldId id="1344" r:id="rId8"/>
    <p:sldId id="1250" r:id="rId9"/>
    <p:sldId id="1358" r:id="rId10"/>
    <p:sldId id="1315" r:id="rId11"/>
    <p:sldId id="1354" r:id="rId12"/>
    <p:sldId id="1353" r:id="rId13"/>
    <p:sldId id="1355" r:id="rId14"/>
    <p:sldId id="1360" r:id="rId15"/>
    <p:sldId id="1359" r:id="rId16"/>
    <p:sldId id="1318" r:id="rId17"/>
    <p:sldId id="1320" r:id="rId18"/>
    <p:sldId id="1321" r:id="rId19"/>
    <p:sldId id="1349" r:id="rId20"/>
    <p:sldId id="1337" r:id="rId21"/>
    <p:sldId id="1352" r:id="rId22"/>
    <p:sldId id="1350" r:id="rId23"/>
  </p:sldIdLst>
  <p:sldSz cx="9144000" cy="6858000" type="screen4x3"/>
  <p:notesSz cx="7053263" cy="93567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07A"/>
    <a:srgbClr val="388084"/>
    <a:srgbClr val="D1F8CC"/>
    <a:srgbClr val="B6FDB1"/>
    <a:srgbClr val="8A8BB8"/>
    <a:srgbClr val="FF0066"/>
    <a:srgbClr val="9FA0C5"/>
    <a:srgbClr val="999AC1"/>
    <a:srgbClr val="8586B5"/>
    <a:srgbClr val="ABA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3218" autoAdjust="0"/>
    <p:restoredTop sz="91343" autoAdjust="0"/>
  </p:normalViewPr>
  <p:slideViewPr>
    <p:cSldViewPr snapToGrid="0"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66" y="-102"/>
      </p:cViewPr>
      <p:guideLst>
        <p:guide orient="horz" pos="2947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fld id="{F5852BEB-6D23-4C35-A097-F45D6E763D0A}" type="datetime1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</a:defRPr>
            </a:lvl1pPr>
          </a:lstStyle>
          <a:p>
            <a:pPr>
              <a:defRPr/>
            </a:pPr>
            <a:fld id="{76BA632B-620F-44ED-A521-942EFF86C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23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BF6B58-1BFD-45E5-8EEE-63652B447330}" type="datetime1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1675"/>
            <a:ext cx="4678362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46" tIns="49924" rIns="99846" bIns="499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6438" y="4443413"/>
            <a:ext cx="564038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FFBC7C5-6E48-4278-BC86-3F78F6437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933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75188" cy="3505200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xfrm>
            <a:off x="479334" y="4441977"/>
            <a:ext cx="6275790" cy="4213070"/>
          </a:xfrm>
          <a:noFill/>
        </p:spPr>
        <p:txBody>
          <a:bodyPr lIns="92254" tIns="46126" rIns="92254" bIns="46126"/>
          <a:lstStyle/>
          <a:p>
            <a:pPr algn="just"/>
            <a:endParaRPr lang="ru-RU" smtClean="0"/>
          </a:p>
        </p:txBody>
      </p:sp>
      <p:sp>
        <p:nvSpPr>
          <p:cNvPr id="35844" name="Номер слайда 3"/>
          <p:cNvSpPr txBox="1">
            <a:spLocks noGrp="1"/>
          </p:cNvSpPr>
          <p:nvPr/>
        </p:nvSpPr>
        <p:spPr bwMode="auto">
          <a:xfrm>
            <a:off x="3997730" y="8886944"/>
            <a:ext cx="3053888" cy="46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54" tIns="46126" rIns="92254" bIns="46126" anchor="b"/>
          <a:lstStyle>
            <a:lvl1pPr defTabSz="920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C8CC6C9-8079-4924-9A2A-9900792EAD2C}" type="slidenum">
              <a:rPr lang="ru-RU" sz="1200">
                <a:latin typeface="Arial" charset="0"/>
              </a:rPr>
              <a:pPr algn="r" eaLnBrk="1" hangingPunct="1"/>
              <a:t>5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95897" y="8887218"/>
            <a:ext cx="3055686" cy="46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52" tIns="46527" rIns="93052" bIns="46527" anchor="b"/>
          <a:lstStyle>
            <a:lvl1pPr defTabSz="9096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96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96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96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9638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B2F64DC2-1774-4DF5-9B2C-5D64544356A9}" type="slidenum">
              <a:rPr lang="ru-RU" sz="1200">
                <a:latin typeface="Calibri" pitchFamily="34" charset="0"/>
              </a:rPr>
              <a:pPr algn="r" eaLnBrk="1" hangingPunct="1"/>
              <a:t>8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703263"/>
            <a:ext cx="4678363" cy="3508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59" y="4444369"/>
            <a:ext cx="5642946" cy="42088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52" tIns="46527" rIns="93052" bIns="46527"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701675"/>
            <a:ext cx="4678362" cy="3508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xfrm>
            <a:off x="704998" y="4445197"/>
            <a:ext cx="5643269" cy="42105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83" tIns="46841" rIns="93683" bIns="46841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994434" y="8887385"/>
            <a:ext cx="3057183" cy="46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32" tIns="45219" rIns="90432" bIns="45219" anchor="b"/>
          <a:lstStyle>
            <a:lvl1pPr defTabSz="9017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017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017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017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017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 eaLnBrk="1" hangingPunct="1"/>
            <a:fld id="{6C5BF7F8-5131-4348-952E-D10490287BD0}" type="slidenum">
              <a:rPr lang="ru-RU" sz="1200">
                <a:latin typeface="Calibri" pitchFamily="34" charset="0"/>
              </a:rPr>
              <a:pPr algn="r" eaLnBrk="1" hangingPunct="1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3800" y="703263"/>
            <a:ext cx="4675188" cy="35067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706439" y="4443413"/>
            <a:ext cx="5640387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60" tIns="44731" rIns="89460" bIns="44731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6901" y="701002"/>
            <a:ext cx="5121110" cy="350952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998" y="4443692"/>
            <a:ext cx="5643269" cy="42120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7" tIns="45579" rIns="91157" bIns="45579"/>
          <a:lstStyle/>
          <a:p>
            <a:r>
              <a:rPr lang="ru-RU" smtClean="0"/>
              <a:t>Контроль за соблюдением условий предоставления бюджетных средств является основной функцией органов Г(М)ФК. Базовыми условиями предоставления бюджетных средств являются эффективность, адресность и целевой характер использования бюджетных средств. Эффективность использования бюджетных средств анализируется по трем направлениям</a:t>
            </a:r>
            <a:r>
              <a:rPr lang="en-US" smtClean="0"/>
              <a:t>: </a:t>
            </a:r>
            <a:r>
              <a:rPr lang="ru-RU" smtClean="0"/>
              <a:t>экономичность, экономическая эффективность (продуктивность), общественная (социальная) эффективность. На стадии анализа приобретения ресурсов (товаров, работ, услуг, активов) исследуется экономичность, целевой характер (законность</a:t>
            </a:r>
            <a:r>
              <a:rPr lang="en-US" smtClean="0"/>
              <a:t>?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/>
              <a:t>использования бюджетных средств. Операции с бюджетными средствами, нарушающие эти условия, приводят к основным видам бюджетных правонарушений, определяемых БК.   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EB9EA-5C9A-4A27-BE4D-6BC853D1B7B3}" type="slidenum">
              <a:rPr lang="ru-RU"/>
              <a:pPr/>
              <a:t>22</a:t>
            </a:fld>
            <a:endParaRPr lang="ru-RU"/>
          </a:p>
        </p:txBody>
      </p:sp>
      <p:sp>
        <p:nvSpPr>
          <p:cNvPr id="1005570" name="Rectangle 7"/>
          <p:cNvSpPr txBox="1">
            <a:spLocks noGrp="1" noChangeArrowheads="1"/>
          </p:cNvSpPr>
          <p:nvPr/>
        </p:nvSpPr>
        <p:spPr bwMode="auto">
          <a:xfrm>
            <a:off x="3995699" y="8886125"/>
            <a:ext cx="3055921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39" tIns="46670" rIns="93339" bIns="46670" anchor="b"/>
          <a:lstStyle>
            <a:lvl1pPr algn="l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7763" indent="-230188" algn="l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6550" indent="-230188" algn="l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537902D-ED7B-4A3A-B2C9-77DFF49867BA}" type="slidenum">
              <a:rPr lang="ru-RU" sz="1200">
                <a:latin typeface="Calibri" pitchFamily="34" charset="0"/>
              </a:rPr>
              <a:pPr algn="r" eaLnBrk="1" hangingPunct="1"/>
              <a:t>22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00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78363" cy="3508375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05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77" y="4444557"/>
            <a:ext cx="5640310" cy="4208509"/>
          </a:xfrm>
        </p:spPr>
        <p:txBody>
          <a:bodyPr wrap="square" lIns="93339" tIns="46670" rIns="93339" bIns="46670" anchor="t"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noFill/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79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Номер слайда 11"/>
          <p:cNvSpPr txBox="1">
            <a:spLocks noGrp="1"/>
          </p:cNvSpPr>
          <p:nvPr userDrawn="1"/>
        </p:nvSpPr>
        <p:spPr bwMode="auto">
          <a:xfrm>
            <a:off x="7424738" y="0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4D4D3124-A603-4BD7-AB7F-CB2C266E50E9}" type="slidenum">
              <a:rPr lang="ru-RU" smtClean="0">
                <a:solidFill>
                  <a:srgbClr val="FFFFFF"/>
                </a:solidFill>
              </a:rPr>
              <a:pPr algn="r" eaLnBrk="1" hangingPunct="1">
                <a:defRPr/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82763" y="6080125"/>
            <a:ext cx="960437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133E13-C256-4D5D-B2B0-5B8AE61E1106}" type="datetime1">
              <a:rPr lang="ru-RU" smtClean="0">
                <a:solidFill>
                  <a:prstClr val="white"/>
                </a:solidFill>
              </a:rPr>
              <a:pPr>
                <a:defRPr/>
              </a:pPr>
              <a:t>21.11.2012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81F7-807D-46AC-B9B9-7DB375675F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noFill/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</a:t>
            </a:r>
            <a:fld id="{A3C20E65-2DEF-4E8C-8593-016B2D175D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2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25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25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53DD8-1F94-4FA0-A40B-B3CBDD69A3C1}" type="datetime1">
              <a:rPr lang="ru-RU"/>
              <a:pPr>
                <a:defRPr/>
              </a:pPr>
              <a:t>21.11.2012</a:t>
            </a:fld>
            <a:r>
              <a:rPr lang="ru-RU"/>
              <a:t>06.10.2009</a:t>
            </a:r>
          </a:p>
        </p:txBody>
      </p:sp>
      <p:sp>
        <p:nvSpPr>
          <p:cNvPr id="21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60A1807-2181-4876-807E-F8F38E49B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401638"/>
            <a:ext cx="8229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016125"/>
            <a:ext cx="822960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1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390790C-28AD-4057-B5AE-EE6E851BBD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1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34" r:id="rId2"/>
    <p:sldLayoutId id="2147484668" r:id="rId3"/>
    <p:sldLayoutId id="2147484669" r:id="rId4"/>
    <p:sldLayoutId id="2147484681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Times New Roman" pitchFamily="18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Times New Roman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060575"/>
            <a:ext cx="7772400" cy="1373188"/>
          </a:xfrm>
        </p:spPr>
        <p:txBody>
          <a:bodyPr/>
          <a:lstStyle/>
          <a:p>
            <a:pPr algn="r"/>
            <a:r>
              <a:rPr lang="ru-RU" sz="4200" dirty="0"/>
              <a:t/>
            </a:r>
            <a:br>
              <a:rPr lang="ru-RU" sz="4200" dirty="0"/>
            </a:br>
            <a:endParaRPr lang="en-US" sz="4200" dirty="0"/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8300" y="557213"/>
            <a:ext cx="8574088" cy="5143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800" dirty="0" smtClean="0">
                <a:solidFill>
                  <a:srgbClr val="3C807A"/>
                </a:solidFill>
              </a:rPr>
              <a:t>Первые Васильевские чтения</a:t>
            </a:r>
            <a:endParaRPr lang="ru-RU" sz="2800" dirty="0">
              <a:solidFill>
                <a:srgbClr val="3C807A"/>
              </a:solidFill>
            </a:endParaRPr>
          </a:p>
          <a:p>
            <a:pPr>
              <a:spcBef>
                <a:spcPct val="0"/>
              </a:spcBef>
            </a:pPr>
            <a:endParaRPr lang="ru-RU" sz="2800" dirty="0">
              <a:solidFill>
                <a:srgbClr val="3C807A"/>
              </a:solidFill>
            </a:endParaRPr>
          </a:p>
          <a:p>
            <a:pPr>
              <a:spcBef>
                <a:spcPct val="0"/>
              </a:spcBef>
            </a:pPr>
            <a:r>
              <a:rPr lang="ru-RU" sz="2800" dirty="0" smtClean="0">
                <a:solidFill>
                  <a:srgbClr val="3C807A"/>
                </a:solidFill>
              </a:rPr>
              <a:t>Москва, 22 ноября 2012 </a:t>
            </a:r>
            <a:r>
              <a:rPr lang="ru-RU" sz="2800" dirty="0">
                <a:solidFill>
                  <a:srgbClr val="3C807A"/>
                </a:solidFill>
              </a:rPr>
              <a:t>года</a:t>
            </a:r>
          </a:p>
          <a:p>
            <a:pPr>
              <a:spcBef>
                <a:spcPct val="0"/>
              </a:spcBef>
            </a:pPr>
            <a:endParaRPr lang="ru-RU" sz="2800" dirty="0"/>
          </a:p>
          <a:p>
            <a:pPr>
              <a:spcBef>
                <a:spcPct val="0"/>
              </a:spcBef>
            </a:pPr>
            <a:endParaRPr lang="ru-RU" sz="2800" dirty="0"/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331788" y="284163"/>
            <a:ext cx="8245475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ru-RU" sz="26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962565" name="Text Box 5"/>
          <p:cNvSpPr txBox="1">
            <a:spLocks noChangeArrowheads="1"/>
          </p:cNvSpPr>
          <p:nvPr/>
        </p:nvSpPr>
        <p:spPr bwMode="auto">
          <a:xfrm>
            <a:off x="290513" y="0"/>
            <a:ext cx="8453437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1600" b="1">
              <a:latin typeface="Tahoma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>
              <a:latin typeface="Tahoma" pitchFamily="34" charset="0"/>
            </a:endParaRPr>
          </a:p>
        </p:txBody>
      </p:sp>
      <p:sp>
        <p:nvSpPr>
          <p:cNvPr id="962566" name="Rectangle 6"/>
          <p:cNvSpPr>
            <a:spLocks noChangeArrowheads="1"/>
          </p:cNvSpPr>
          <p:nvPr/>
        </p:nvSpPr>
        <p:spPr bwMode="auto">
          <a:xfrm>
            <a:off x="728663" y="371475"/>
            <a:ext cx="74771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ru-RU" sz="28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962567" name="Rectangle 7"/>
          <p:cNvSpPr>
            <a:spLocks noChangeArrowheads="1"/>
          </p:cNvSpPr>
          <p:nvPr/>
        </p:nvSpPr>
        <p:spPr bwMode="auto">
          <a:xfrm rot="10800000" flipV="1">
            <a:off x="212725" y="3060331"/>
            <a:ext cx="8648700" cy="299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10000"/>
              </a:spcBef>
            </a:pP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Итоги, проблемы и перспективы </a:t>
            </a:r>
            <a:endParaRPr lang="ru-RU" sz="3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1" hangingPunct="1">
              <a:spcBef>
                <a:spcPct val="10000"/>
              </a:spcBef>
            </a:pPr>
            <a:r>
              <a:rPr lang="ru-RU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бюджетных реформ в России </a:t>
            </a:r>
          </a:p>
          <a:p>
            <a:pPr algn="ctr" eaLnBrk="1" hangingPunct="1">
              <a:spcBef>
                <a:spcPct val="10000"/>
              </a:spcBef>
            </a:pPr>
            <a:endParaRPr lang="ru-RU" sz="3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spcBef>
                <a:spcPct val="10000"/>
              </a:spcBef>
            </a:pPr>
            <a:endParaRPr lang="ru-RU" sz="3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1" hangingPunct="1">
              <a:spcBef>
                <a:spcPct val="10000"/>
              </a:spcBef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Заместитель министра финансов </a:t>
            </a:r>
          </a:p>
          <a:p>
            <a:pPr algn="ctr" eaLnBrk="1" hangingPunct="1">
              <a:spcBef>
                <a:spcPct val="10000"/>
              </a:spcBef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Российской Федерации </a:t>
            </a:r>
          </a:p>
          <a:p>
            <a:pPr algn="ctr" eaLnBrk="1" hangingPunct="1">
              <a:spcBef>
                <a:spcPct val="10000"/>
              </a:spcBef>
            </a:pPr>
            <a:r>
              <a:rPr lang="ru-RU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А.М.Лавров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2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 autoUpdateAnimBg="0"/>
      <p:bldP spid="96256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9075" y="1779588"/>
            <a:ext cx="8924925" cy="50784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100 Расходы на выплаты персоналу в целях обеспечения выполнения функций государственными органами, казенными учреждениями, органами управления государственными внебюджетными фондами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200 Закупка товаров, работ и услуг для государственных нужд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300 Социальное обеспечение и иные выплаты населению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400 Бюджетные инвестиции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500 Межбюджетные трансферты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600 Предоставление субсидий федеральным бюджетным, автономным учреждениям и иным некоммерческим организациям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700 Обслуживание государственного долга Российской Федерации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800 Иные бюджетные ассигнования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42938" y="744538"/>
            <a:ext cx="8413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 b="1" u="sng" dirty="0" smtClean="0">
                <a:solidFill>
                  <a:srgbClr val="000090"/>
                </a:solidFill>
              </a:rPr>
              <a:t>Единая</a:t>
            </a:r>
            <a:r>
              <a:rPr lang="ru-RU" sz="2800" b="1" dirty="0" smtClean="0">
                <a:solidFill>
                  <a:srgbClr val="000090"/>
                </a:solidFill>
              </a:rPr>
              <a:t> классификация </a:t>
            </a:r>
            <a:r>
              <a:rPr lang="ru-RU" sz="2800" b="1" dirty="0">
                <a:solidFill>
                  <a:srgbClr val="000090"/>
                </a:solidFill>
              </a:rPr>
              <a:t>видов расходов - Группы</a:t>
            </a:r>
          </a:p>
        </p:txBody>
      </p:sp>
    </p:spTree>
    <p:extLst>
      <p:ext uri="{BB962C8B-B14F-4D97-AF65-F5344CB8AC3E}">
        <p14:creationId xmlns:p14="http://schemas.microsoft.com/office/powerpoint/2010/main" val="85579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6050" y="549275"/>
            <a:ext cx="8994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04" tIns="45702" rIns="91404" bIns="45702" anchor="ctr"/>
          <a:lstStyle/>
          <a:p>
            <a:pPr algn="ctr" eaLnBrk="0" hangingPunct="0"/>
            <a:r>
              <a:rPr lang="ru-RU" sz="3200" b="1">
                <a:solidFill>
                  <a:schemeClr val="tx2"/>
                </a:solidFill>
                <a:latin typeface="Arial" pitchFamily="34" charset="0"/>
              </a:rPr>
              <a:t>Данные о сети учреждений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303213" y="37369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endParaRPr lang="ru-RU">
              <a:latin typeface="Arial" pitchFamily="34" charset="0"/>
            </a:endParaRPr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179388" y="3789363"/>
            <a:ext cx="8964612" cy="2808287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12" tIns="45706" rIns="91412" bIns="45706" anchor="b"/>
          <a:lstStyle/>
          <a:p>
            <a:pPr marL="609600" indent="-609600" algn="just" eaLnBrk="0" hangingPunct="0">
              <a:buFontTx/>
              <a:buChar char="•"/>
            </a:pPr>
            <a:endParaRPr lang="ru-RU" sz="2000">
              <a:solidFill>
                <a:schemeClr val="accent2"/>
              </a:solidFill>
              <a:latin typeface="Arial Narrow" pitchFamily="34" charset="0"/>
            </a:endParaRPr>
          </a:p>
        </p:txBody>
      </p:sp>
      <p:graphicFrame>
        <p:nvGraphicFramePr>
          <p:cNvPr id="508980" name="Group 52"/>
          <p:cNvGraphicFramePr>
            <a:graphicFrameLocks noGrp="1"/>
          </p:cNvGraphicFramePr>
          <p:nvPr/>
        </p:nvGraphicFramePr>
        <p:xfrm>
          <a:off x="266700" y="1419225"/>
          <a:ext cx="8877300" cy="5313364"/>
        </p:xfrm>
        <a:graphic>
          <a:graphicData uri="http://schemas.openxmlformats.org/drawingml/2006/table">
            <a:tbl>
              <a:tblPr/>
              <a:tblGrid>
                <a:gridCol w="1844675"/>
                <a:gridCol w="1549400"/>
                <a:gridCol w="2092325"/>
                <a:gridCol w="1878013"/>
                <a:gridCol w="1512887"/>
              </a:tblGrid>
              <a:tr h="44455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Тип учреждения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учреждений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Федеральные учрежде-ния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Учреждения субъектов РФ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Муниципаль-ные учреждения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</a:rPr>
                        <a:t>Всего: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7955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Казенное учреждение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839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02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Бюджетное учреждение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</a:rPr>
                        <a:t>82%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178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366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796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Автономное учреждение</a:t>
                      </a: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(32 ед)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0245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8094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35 437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166 211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2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/>
          </p:cNvSpPr>
          <p:nvPr>
            <p:ph type="title" idx="4294967295"/>
          </p:nvPr>
        </p:nvSpPr>
        <p:spPr>
          <a:xfrm>
            <a:off x="149225" y="620713"/>
            <a:ext cx="8994775" cy="639762"/>
          </a:xfrm>
        </p:spPr>
        <p:txBody>
          <a:bodyPr/>
          <a:lstStyle/>
          <a:p>
            <a:r>
              <a:rPr lang="ru-RU" sz="2800" smtClean="0">
                <a:latin typeface="Arial" pitchFamily="34" charset="0"/>
              </a:rPr>
              <a:t>Организация оказания государственных (муниципальных) услуг</a:t>
            </a:r>
          </a:p>
        </p:txBody>
      </p:sp>
      <p:sp>
        <p:nvSpPr>
          <p:cNvPr id="446467" name="Text Box 14"/>
          <p:cNvSpPr txBox="1">
            <a:spLocks noChangeArrowheads="1"/>
          </p:cNvSpPr>
          <p:nvPr/>
        </p:nvSpPr>
        <p:spPr bwMode="auto">
          <a:xfrm>
            <a:off x="1116013" y="13414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12167"/>
                </a:solidFill>
                <a:latin typeface="Arial Narrow" pitchFamily="34" charset="0"/>
              </a:rPr>
              <a:t>I</a:t>
            </a:r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68" name="Text Box 15"/>
          <p:cNvSpPr txBox="1">
            <a:spLocks noChangeArrowheads="1"/>
          </p:cNvSpPr>
          <p:nvPr/>
        </p:nvSpPr>
        <p:spPr bwMode="auto">
          <a:xfrm>
            <a:off x="395288" y="1719263"/>
            <a:ext cx="1944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До № 83-ФЗ</a:t>
            </a:r>
          </a:p>
        </p:txBody>
      </p:sp>
      <p:sp>
        <p:nvSpPr>
          <p:cNvPr id="446469" name="Text Box 16"/>
          <p:cNvSpPr txBox="1">
            <a:spLocks noChangeArrowheads="1"/>
          </p:cNvSpPr>
          <p:nvPr/>
        </p:nvSpPr>
        <p:spPr bwMode="auto">
          <a:xfrm>
            <a:off x="3995738" y="13414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12167"/>
                </a:solidFill>
                <a:latin typeface="Arial Narrow" pitchFamily="34" charset="0"/>
              </a:rPr>
              <a:t>II</a:t>
            </a:r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70" name="Text Box 17"/>
          <p:cNvSpPr txBox="1">
            <a:spLocks noChangeArrowheads="1"/>
          </p:cNvSpPr>
          <p:nvPr/>
        </p:nvSpPr>
        <p:spPr bwMode="auto">
          <a:xfrm>
            <a:off x="2700338" y="1701800"/>
            <a:ext cx="2951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 </a:t>
            </a:r>
            <a:r>
              <a:rPr lang="ru-RU" sz="1400" b="1">
                <a:solidFill>
                  <a:srgbClr val="012167"/>
                </a:solidFill>
                <a:latin typeface="Arial" pitchFamily="34" charset="0"/>
              </a:rPr>
              <a:t>ФЗ об АУ и </a:t>
            </a: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83-ФЗ</a:t>
            </a:r>
          </a:p>
        </p:txBody>
      </p:sp>
      <p:sp>
        <p:nvSpPr>
          <p:cNvPr id="446471" name="Text Box 18"/>
          <p:cNvSpPr txBox="1">
            <a:spLocks noChangeArrowheads="1"/>
          </p:cNvSpPr>
          <p:nvPr/>
        </p:nvSpPr>
        <p:spPr bwMode="auto">
          <a:xfrm>
            <a:off x="7235825" y="134937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12167"/>
                </a:solidFill>
                <a:latin typeface="Arial Narrow" pitchFamily="34" charset="0"/>
              </a:rPr>
              <a:t>III</a:t>
            </a:r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72" name="Line 24"/>
          <p:cNvSpPr>
            <a:spLocks noChangeShapeType="1"/>
          </p:cNvSpPr>
          <p:nvPr/>
        </p:nvSpPr>
        <p:spPr bwMode="auto">
          <a:xfrm>
            <a:off x="2627313" y="1557338"/>
            <a:ext cx="0" cy="3743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73" name="Line 30"/>
          <p:cNvSpPr>
            <a:spLocks noChangeShapeType="1"/>
          </p:cNvSpPr>
          <p:nvPr/>
        </p:nvSpPr>
        <p:spPr bwMode="auto">
          <a:xfrm>
            <a:off x="5724525" y="1557338"/>
            <a:ext cx="0" cy="37433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74" name="Rectangle 19"/>
          <p:cNvSpPr>
            <a:spLocks noChangeArrowheads="1"/>
          </p:cNvSpPr>
          <p:nvPr/>
        </p:nvSpPr>
        <p:spPr bwMode="auto">
          <a:xfrm>
            <a:off x="539750" y="2060575"/>
            <a:ext cx="1871663" cy="3097213"/>
          </a:xfrm>
          <a:prstGeom prst="rect">
            <a:avLst/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75" name="Text Box 20"/>
          <p:cNvSpPr txBox="1">
            <a:spLocks noChangeArrowheads="1"/>
          </p:cNvSpPr>
          <p:nvPr/>
        </p:nvSpPr>
        <p:spPr bwMode="auto">
          <a:xfrm>
            <a:off x="682625" y="22256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ППО</a:t>
            </a:r>
          </a:p>
        </p:txBody>
      </p:sp>
      <p:sp>
        <p:nvSpPr>
          <p:cNvPr id="446476" name="Line 21"/>
          <p:cNvSpPr>
            <a:spLocks noChangeShapeType="1"/>
          </p:cNvSpPr>
          <p:nvPr/>
        </p:nvSpPr>
        <p:spPr bwMode="auto">
          <a:xfrm>
            <a:off x="1403350" y="2794000"/>
            <a:ext cx="1588" cy="1676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77" name="Text Box 22"/>
          <p:cNvSpPr txBox="1">
            <a:spLocks noChangeArrowheads="1"/>
          </p:cNvSpPr>
          <p:nvPr/>
        </p:nvSpPr>
        <p:spPr bwMode="auto">
          <a:xfrm rot="-5400000">
            <a:off x="1183482" y="3417094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Смета</a:t>
            </a:r>
          </a:p>
        </p:txBody>
      </p:sp>
      <p:sp>
        <p:nvSpPr>
          <p:cNvPr id="446478" name="Text Box 23"/>
          <p:cNvSpPr txBox="1">
            <a:spLocks noChangeArrowheads="1"/>
          </p:cNvSpPr>
          <p:nvPr/>
        </p:nvSpPr>
        <p:spPr bwMode="auto">
          <a:xfrm>
            <a:off x="827088" y="453866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БУ</a:t>
            </a:r>
          </a:p>
        </p:txBody>
      </p:sp>
      <p:sp>
        <p:nvSpPr>
          <p:cNvPr id="446479" name="Rectangle 25"/>
          <p:cNvSpPr>
            <a:spLocks noChangeArrowheads="1"/>
          </p:cNvSpPr>
          <p:nvPr/>
        </p:nvSpPr>
        <p:spPr bwMode="auto">
          <a:xfrm>
            <a:off x="2914650" y="2060575"/>
            <a:ext cx="1223963" cy="3097213"/>
          </a:xfrm>
          <a:prstGeom prst="rect">
            <a:avLst/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80" name="Text Box 26"/>
          <p:cNvSpPr txBox="1">
            <a:spLocks noChangeArrowheads="1"/>
          </p:cNvSpPr>
          <p:nvPr/>
        </p:nvSpPr>
        <p:spPr bwMode="auto">
          <a:xfrm>
            <a:off x="2914650" y="22256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ППО</a:t>
            </a:r>
          </a:p>
        </p:txBody>
      </p:sp>
      <p:sp>
        <p:nvSpPr>
          <p:cNvPr id="446481" name="Text Box 27"/>
          <p:cNvSpPr txBox="1">
            <a:spLocks noChangeArrowheads="1"/>
          </p:cNvSpPr>
          <p:nvPr/>
        </p:nvSpPr>
        <p:spPr bwMode="auto">
          <a:xfrm>
            <a:off x="2987675" y="456565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КУ</a:t>
            </a:r>
          </a:p>
        </p:txBody>
      </p:sp>
      <p:sp>
        <p:nvSpPr>
          <p:cNvPr id="446482" name="Line 28"/>
          <p:cNvSpPr>
            <a:spLocks noChangeShapeType="1"/>
          </p:cNvSpPr>
          <p:nvPr/>
        </p:nvSpPr>
        <p:spPr bwMode="auto">
          <a:xfrm>
            <a:off x="3563938" y="2794000"/>
            <a:ext cx="1587" cy="1676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83" name="Text Box 29"/>
          <p:cNvSpPr txBox="1">
            <a:spLocks noChangeArrowheads="1"/>
          </p:cNvSpPr>
          <p:nvPr/>
        </p:nvSpPr>
        <p:spPr bwMode="auto">
          <a:xfrm rot="-5400000">
            <a:off x="3344863" y="3432175"/>
            <a:ext cx="774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Смета</a:t>
            </a:r>
          </a:p>
        </p:txBody>
      </p:sp>
      <p:sp>
        <p:nvSpPr>
          <p:cNvPr id="446484" name="Rectangle 31"/>
          <p:cNvSpPr>
            <a:spLocks noChangeArrowheads="1"/>
          </p:cNvSpPr>
          <p:nvPr/>
        </p:nvSpPr>
        <p:spPr bwMode="auto">
          <a:xfrm>
            <a:off x="5938838" y="2078038"/>
            <a:ext cx="1081087" cy="3097212"/>
          </a:xfrm>
          <a:prstGeom prst="rect">
            <a:avLst/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85" name="Text Box 32"/>
          <p:cNvSpPr txBox="1">
            <a:spLocks noChangeArrowheads="1"/>
          </p:cNvSpPr>
          <p:nvPr/>
        </p:nvSpPr>
        <p:spPr bwMode="auto">
          <a:xfrm>
            <a:off x="2914650" y="22256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ППО</a:t>
            </a:r>
          </a:p>
        </p:txBody>
      </p:sp>
      <p:sp>
        <p:nvSpPr>
          <p:cNvPr id="446486" name="Text Box 33"/>
          <p:cNvSpPr txBox="1">
            <a:spLocks noChangeArrowheads="1"/>
          </p:cNvSpPr>
          <p:nvPr/>
        </p:nvSpPr>
        <p:spPr bwMode="auto">
          <a:xfrm>
            <a:off x="5938838" y="22256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ППО</a:t>
            </a:r>
          </a:p>
        </p:txBody>
      </p:sp>
      <p:sp>
        <p:nvSpPr>
          <p:cNvPr id="446487" name="Text Box 34"/>
          <p:cNvSpPr txBox="1">
            <a:spLocks noChangeArrowheads="1"/>
          </p:cNvSpPr>
          <p:nvPr/>
        </p:nvSpPr>
        <p:spPr bwMode="auto">
          <a:xfrm>
            <a:off x="2987675" y="4565650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КУ</a:t>
            </a:r>
          </a:p>
        </p:txBody>
      </p:sp>
      <p:sp>
        <p:nvSpPr>
          <p:cNvPr id="446488" name="Text Box 35"/>
          <p:cNvSpPr txBox="1">
            <a:spLocks noChangeArrowheads="1"/>
          </p:cNvSpPr>
          <p:nvPr/>
        </p:nvSpPr>
        <p:spPr bwMode="auto">
          <a:xfrm>
            <a:off x="5219700" y="33956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БУ</a:t>
            </a:r>
          </a:p>
        </p:txBody>
      </p:sp>
      <p:sp>
        <p:nvSpPr>
          <p:cNvPr id="446489" name="Line 36"/>
          <p:cNvSpPr>
            <a:spLocks noChangeShapeType="1"/>
          </p:cNvSpPr>
          <p:nvPr/>
        </p:nvSpPr>
        <p:spPr bwMode="auto">
          <a:xfrm>
            <a:off x="3563938" y="2794000"/>
            <a:ext cx="1587" cy="1676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90" name="Line 37"/>
          <p:cNvSpPr>
            <a:spLocks noChangeShapeType="1"/>
          </p:cNvSpPr>
          <p:nvPr/>
        </p:nvSpPr>
        <p:spPr bwMode="auto">
          <a:xfrm>
            <a:off x="6443663" y="2727325"/>
            <a:ext cx="1587" cy="1743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91" name="Line 38"/>
          <p:cNvSpPr>
            <a:spLocks noChangeShapeType="1"/>
          </p:cNvSpPr>
          <p:nvPr/>
        </p:nvSpPr>
        <p:spPr bwMode="auto">
          <a:xfrm>
            <a:off x="4211638" y="3575050"/>
            <a:ext cx="10080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92" name="Line 39"/>
          <p:cNvSpPr>
            <a:spLocks noChangeShapeType="1"/>
          </p:cNvSpPr>
          <p:nvPr/>
        </p:nvSpPr>
        <p:spPr bwMode="auto">
          <a:xfrm>
            <a:off x="7092950" y="2852738"/>
            <a:ext cx="8651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93" name="Rectangle 40"/>
          <p:cNvSpPr>
            <a:spLocks noChangeArrowheads="1"/>
          </p:cNvSpPr>
          <p:nvPr/>
        </p:nvSpPr>
        <p:spPr bwMode="auto">
          <a:xfrm>
            <a:off x="7956550" y="2060575"/>
            <a:ext cx="1079500" cy="1728788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494" name="Text Box 41"/>
          <p:cNvSpPr txBox="1">
            <a:spLocks noChangeArrowheads="1"/>
          </p:cNvSpPr>
          <p:nvPr/>
        </p:nvSpPr>
        <p:spPr bwMode="auto">
          <a:xfrm>
            <a:off x="4211638" y="3730625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Субсидии</a:t>
            </a:r>
          </a:p>
        </p:txBody>
      </p:sp>
      <p:sp>
        <p:nvSpPr>
          <p:cNvPr id="446495" name="Text Box 42"/>
          <p:cNvSpPr txBox="1">
            <a:spLocks noChangeArrowheads="1"/>
          </p:cNvSpPr>
          <p:nvPr/>
        </p:nvSpPr>
        <p:spPr bwMode="auto">
          <a:xfrm>
            <a:off x="7019925" y="2565400"/>
            <a:ext cx="936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Оплата услуг</a:t>
            </a:r>
          </a:p>
        </p:txBody>
      </p:sp>
      <p:sp>
        <p:nvSpPr>
          <p:cNvPr id="446496" name="Text Box 43"/>
          <p:cNvSpPr txBox="1">
            <a:spLocks noChangeArrowheads="1"/>
          </p:cNvSpPr>
          <p:nvPr/>
        </p:nvSpPr>
        <p:spPr bwMode="auto">
          <a:xfrm>
            <a:off x="5938838" y="45227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КУ</a:t>
            </a:r>
          </a:p>
        </p:txBody>
      </p:sp>
      <p:sp>
        <p:nvSpPr>
          <p:cNvPr id="446497" name="Text Box 45"/>
          <p:cNvSpPr txBox="1">
            <a:spLocks noChangeArrowheads="1"/>
          </p:cNvSpPr>
          <p:nvPr/>
        </p:nvSpPr>
        <p:spPr bwMode="auto">
          <a:xfrm rot="-5400000">
            <a:off x="6225381" y="3310732"/>
            <a:ext cx="773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Смета</a:t>
            </a:r>
          </a:p>
        </p:txBody>
      </p:sp>
      <p:sp>
        <p:nvSpPr>
          <p:cNvPr id="446498" name="Text Box 46"/>
          <p:cNvSpPr txBox="1">
            <a:spLocks noChangeArrowheads="1"/>
          </p:cNvSpPr>
          <p:nvPr/>
        </p:nvSpPr>
        <p:spPr bwMode="auto">
          <a:xfrm>
            <a:off x="7956550" y="24923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БУ</a:t>
            </a:r>
          </a:p>
        </p:txBody>
      </p:sp>
      <p:sp>
        <p:nvSpPr>
          <p:cNvPr id="446499" name="Text Box 47"/>
          <p:cNvSpPr txBox="1">
            <a:spLocks noChangeArrowheads="1"/>
          </p:cNvSpPr>
          <p:nvPr/>
        </p:nvSpPr>
        <p:spPr bwMode="auto">
          <a:xfrm>
            <a:off x="7956550" y="3284538"/>
            <a:ext cx="1187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012167"/>
                </a:solidFill>
                <a:latin typeface="Arial Narrow" pitchFamily="34" charset="0"/>
              </a:rPr>
              <a:t>иные  </a:t>
            </a:r>
            <a:r>
              <a:rPr lang="ru-RU" sz="2000" b="1">
                <a:solidFill>
                  <a:srgbClr val="012167"/>
                </a:solidFill>
                <a:latin typeface="Arial Narrow" pitchFamily="34" charset="0"/>
              </a:rPr>
              <a:t>ЮЛ</a:t>
            </a:r>
          </a:p>
        </p:txBody>
      </p:sp>
      <p:sp>
        <p:nvSpPr>
          <p:cNvPr id="446500" name="Text Box 48"/>
          <p:cNvSpPr txBox="1">
            <a:spLocks noChangeArrowheads="1"/>
          </p:cNvSpPr>
          <p:nvPr/>
        </p:nvSpPr>
        <p:spPr bwMode="auto">
          <a:xfrm>
            <a:off x="7956550" y="2084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 u="sng">
                <a:solidFill>
                  <a:srgbClr val="012167"/>
                </a:solidFill>
                <a:latin typeface="Arial Narrow" pitchFamily="34" charset="0"/>
              </a:rPr>
              <a:t>Рынок</a:t>
            </a:r>
          </a:p>
        </p:txBody>
      </p:sp>
      <p:sp>
        <p:nvSpPr>
          <p:cNvPr id="446501" name="Text Box 49"/>
          <p:cNvSpPr txBox="1">
            <a:spLocks noChangeArrowheads="1"/>
          </p:cNvSpPr>
          <p:nvPr/>
        </p:nvSpPr>
        <p:spPr bwMode="auto">
          <a:xfrm>
            <a:off x="7956550" y="29241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АУ</a:t>
            </a:r>
          </a:p>
        </p:txBody>
      </p:sp>
      <p:sp>
        <p:nvSpPr>
          <p:cNvPr id="446502" name="Line 50"/>
          <p:cNvSpPr>
            <a:spLocks noChangeShapeType="1"/>
          </p:cNvSpPr>
          <p:nvPr/>
        </p:nvSpPr>
        <p:spPr bwMode="auto">
          <a:xfrm>
            <a:off x="4259263" y="4189413"/>
            <a:ext cx="10080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03" name="Text Box 51"/>
          <p:cNvSpPr txBox="1">
            <a:spLocks noChangeArrowheads="1"/>
          </p:cNvSpPr>
          <p:nvPr/>
        </p:nvSpPr>
        <p:spPr bwMode="auto">
          <a:xfrm>
            <a:off x="5143500" y="3965575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12167"/>
                </a:solidFill>
                <a:latin typeface="Arial Narrow" pitchFamily="34" charset="0"/>
              </a:rPr>
              <a:t>АУ</a:t>
            </a:r>
          </a:p>
        </p:txBody>
      </p:sp>
      <p:sp>
        <p:nvSpPr>
          <p:cNvPr id="446504" name="Rectangle 52"/>
          <p:cNvSpPr>
            <a:spLocks noChangeArrowheads="1"/>
          </p:cNvSpPr>
          <p:nvPr/>
        </p:nvSpPr>
        <p:spPr bwMode="auto">
          <a:xfrm>
            <a:off x="611188" y="5589588"/>
            <a:ext cx="8459787" cy="100806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2000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505" name="Rectangle 53"/>
          <p:cNvSpPr>
            <a:spLocks noChangeArrowheads="1"/>
          </p:cNvSpPr>
          <p:nvPr/>
        </p:nvSpPr>
        <p:spPr bwMode="auto">
          <a:xfrm>
            <a:off x="755650" y="6251575"/>
            <a:ext cx="647700" cy="2889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506" name="Text Box 55"/>
          <p:cNvSpPr txBox="1">
            <a:spLocks noChangeArrowheads="1"/>
          </p:cNvSpPr>
          <p:nvPr/>
        </p:nvSpPr>
        <p:spPr bwMode="auto">
          <a:xfrm>
            <a:off x="4716463" y="5727700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БУ</a:t>
            </a:r>
          </a:p>
        </p:txBody>
      </p:sp>
      <p:sp>
        <p:nvSpPr>
          <p:cNvPr id="446507" name="Text Box 56"/>
          <p:cNvSpPr txBox="1">
            <a:spLocks noChangeArrowheads="1"/>
          </p:cNvSpPr>
          <p:nvPr/>
        </p:nvSpPr>
        <p:spPr bwMode="auto">
          <a:xfrm>
            <a:off x="4716463" y="60166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КУ</a:t>
            </a:r>
          </a:p>
        </p:txBody>
      </p:sp>
      <p:sp>
        <p:nvSpPr>
          <p:cNvPr id="446508" name="Text Box 57"/>
          <p:cNvSpPr txBox="1">
            <a:spLocks noChangeArrowheads="1"/>
          </p:cNvSpPr>
          <p:nvPr/>
        </p:nvSpPr>
        <p:spPr bwMode="auto">
          <a:xfrm>
            <a:off x="3851275" y="6303963"/>
            <a:ext cx="1728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Иные ЮЛ</a:t>
            </a:r>
          </a:p>
        </p:txBody>
      </p:sp>
      <p:sp>
        <p:nvSpPr>
          <p:cNvPr id="446509" name="Text Box 58"/>
          <p:cNvSpPr txBox="1">
            <a:spLocks noChangeArrowheads="1"/>
          </p:cNvSpPr>
          <p:nvPr/>
        </p:nvSpPr>
        <p:spPr bwMode="auto">
          <a:xfrm>
            <a:off x="1476375" y="5805488"/>
            <a:ext cx="25193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Публично-правовое образование</a:t>
            </a:r>
          </a:p>
        </p:txBody>
      </p:sp>
      <p:sp>
        <p:nvSpPr>
          <p:cNvPr id="446510" name="Text Box 59"/>
          <p:cNvSpPr txBox="1">
            <a:spLocks noChangeArrowheads="1"/>
          </p:cNvSpPr>
          <p:nvPr/>
        </p:nvSpPr>
        <p:spPr bwMode="auto">
          <a:xfrm>
            <a:off x="1312863" y="6261100"/>
            <a:ext cx="1079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Рынок</a:t>
            </a:r>
          </a:p>
        </p:txBody>
      </p:sp>
      <p:sp>
        <p:nvSpPr>
          <p:cNvPr id="446511" name="Text Box 60"/>
          <p:cNvSpPr txBox="1">
            <a:spLocks noChangeArrowheads="1"/>
          </p:cNvSpPr>
          <p:nvPr/>
        </p:nvSpPr>
        <p:spPr bwMode="auto">
          <a:xfrm>
            <a:off x="5580063" y="5719763"/>
            <a:ext cx="2592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Бюджетное учреждение</a:t>
            </a:r>
          </a:p>
        </p:txBody>
      </p:sp>
      <p:sp>
        <p:nvSpPr>
          <p:cNvPr id="446512" name="Text Box 61"/>
          <p:cNvSpPr txBox="1">
            <a:spLocks noChangeArrowheads="1"/>
          </p:cNvSpPr>
          <p:nvPr/>
        </p:nvSpPr>
        <p:spPr bwMode="auto">
          <a:xfrm>
            <a:off x="5408613" y="5994400"/>
            <a:ext cx="273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Казенное учреждение</a:t>
            </a:r>
          </a:p>
        </p:txBody>
      </p:sp>
      <p:sp>
        <p:nvSpPr>
          <p:cNvPr id="446513" name="Text Box 62"/>
          <p:cNvSpPr txBox="1">
            <a:spLocks noChangeArrowheads="1"/>
          </p:cNvSpPr>
          <p:nvPr/>
        </p:nvSpPr>
        <p:spPr bwMode="auto">
          <a:xfrm>
            <a:off x="5337175" y="6281738"/>
            <a:ext cx="3167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Иные юридические лица</a:t>
            </a:r>
          </a:p>
        </p:txBody>
      </p:sp>
      <p:sp>
        <p:nvSpPr>
          <p:cNvPr id="446514" name="Line 63"/>
          <p:cNvSpPr>
            <a:spLocks noChangeShapeType="1"/>
          </p:cNvSpPr>
          <p:nvPr/>
        </p:nvSpPr>
        <p:spPr bwMode="auto">
          <a:xfrm>
            <a:off x="1339850" y="5805488"/>
            <a:ext cx="71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5" name="Line 64"/>
          <p:cNvSpPr>
            <a:spLocks noChangeShapeType="1"/>
          </p:cNvSpPr>
          <p:nvPr/>
        </p:nvSpPr>
        <p:spPr bwMode="auto">
          <a:xfrm>
            <a:off x="5435600" y="5872163"/>
            <a:ext cx="71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6" name="Line 65"/>
          <p:cNvSpPr>
            <a:spLocks noChangeShapeType="1"/>
          </p:cNvSpPr>
          <p:nvPr/>
        </p:nvSpPr>
        <p:spPr bwMode="auto">
          <a:xfrm>
            <a:off x="5435600" y="6159500"/>
            <a:ext cx="71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7" name="Line 66"/>
          <p:cNvSpPr>
            <a:spLocks noChangeShapeType="1"/>
          </p:cNvSpPr>
          <p:nvPr/>
        </p:nvSpPr>
        <p:spPr bwMode="auto">
          <a:xfrm>
            <a:off x="5435600" y="6448425"/>
            <a:ext cx="71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8" name="Rectangle 68"/>
          <p:cNvSpPr>
            <a:spLocks noChangeArrowheads="1"/>
          </p:cNvSpPr>
          <p:nvPr/>
        </p:nvSpPr>
        <p:spPr bwMode="auto">
          <a:xfrm>
            <a:off x="762000" y="5805488"/>
            <a:ext cx="647700" cy="358775"/>
          </a:xfrm>
          <a:prstGeom prst="rect">
            <a:avLst/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2400" b="1">
              <a:solidFill>
                <a:srgbClr val="012167"/>
              </a:solidFill>
              <a:latin typeface="Arial Narrow" pitchFamily="34" charset="0"/>
            </a:endParaRPr>
          </a:p>
        </p:txBody>
      </p:sp>
      <p:sp>
        <p:nvSpPr>
          <p:cNvPr id="446519" name="Text Box 69"/>
          <p:cNvSpPr txBox="1">
            <a:spLocks noChangeArrowheads="1"/>
          </p:cNvSpPr>
          <p:nvPr/>
        </p:nvSpPr>
        <p:spPr bwMode="auto">
          <a:xfrm>
            <a:off x="684213" y="5805488"/>
            <a:ext cx="785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ППО</a:t>
            </a:r>
          </a:p>
        </p:txBody>
      </p:sp>
      <p:sp>
        <p:nvSpPr>
          <p:cNvPr id="446520" name="Text Box 70"/>
          <p:cNvSpPr txBox="1">
            <a:spLocks noChangeArrowheads="1"/>
          </p:cNvSpPr>
          <p:nvPr/>
        </p:nvSpPr>
        <p:spPr bwMode="auto">
          <a:xfrm>
            <a:off x="5724525" y="1709738"/>
            <a:ext cx="2951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 Возможная перспектива</a:t>
            </a:r>
          </a:p>
        </p:txBody>
      </p:sp>
      <p:sp>
        <p:nvSpPr>
          <p:cNvPr id="446521" name="Text Box 69"/>
          <p:cNvSpPr txBox="1">
            <a:spLocks noChangeArrowheads="1"/>
          </p:cNvSpPr>
          <p:nvPr/>
        </p:nvSpPr>
        <p:spPr bwMode="auto">
          <a:xfrm>
            <a:off x="468313" y="5300663"/>
            <a:ext cx="1871662" cy="349250"/>
          </a:xfrm>
          <a:prstGeom prst="rect">
            <a:avLst/>
          </a:prstGeom>
          <a:solidFill>
            <a:srgbClr val="FFCC99"/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12167"/>
                </a:solidFill>
                <a:latin typeface="Arial Narrow" pitchFamily="34" charset="0"/>
              </a:rPr>
              <a:t>Обозначения</a:t>
            </a:r>
          </a:p>
        </p:txBody>
      </p:sp>
      <p:sp>
        <p:nvSpPr>
          <p:cNvPr id="446522" name="Rectangle 40"/>
          <p:cNvSpPr>
            <a:spLocks noChangeArrowheads="1"/>
          </p:cNvSpPr>
          <p:nvPr/>
        </p:nvSpPr>
        <p:spPr bwMode="auto">
          <a:xfrm>
            <a:off x="7956550" y="4221163"/>
            <a:ext cx="1079500" cy="938212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lIns="91404" tIns="45702" rIns="91404" bIns="45702" anchor="ctr"/>
          <a:lstStyle/>
          <a:p>
            <a:pPr algn="ctr" eaLnBrk="0" hangingPunct="0"/>
            <a:endParaRPr lang="ru-RU" sz="1300" b="1">
              <a:solidFill>
                <a:srgbClr val="012167"/>
              </a:solidFill>
              <a:latin typeface="Arial Narrow" pitchFamily="34" charset="0"/>
            </a:endParaRPr>
          </a:p>
          <a:p>
            <a:pPr algn="ctr" eaLnBrk="0" hangingPunct="0"/>
            <a:endParaRPr lang="ru-RU" sz="800" b="1">
              <a:solidFill>
                <a:srgbClr val="012167"/>
              </a:solidFill>
              <a:latin typeface="Arial Narrow" pitchFamily="34" charset="0"/>
            </a:endParaRPr>
          </a:p>
          <a:p>
            <a:pPr algn="ctr" eaLnBrk="0" hangingPunct="0"/>
            <a:endParaRPr lang="ru-RU" sz="1300" b="1">
              <a:solidFill>
                <a:srgbClr val="012167"/>
              </a:solidFill>
              <a:latin typeface="Arial Narrow" pitchFamily="34" charset="0"/>
            </a:endParaRPr>
          </a:p>
          <a:p>
            <a:pPr algn="ctr" eaLnBrk="0" hangingPunct="0"/>
            <a:endParaRPr lang="ru-RU" sz="1300" b="1">
              <a:solidFill>
                <a:srgbClr val="012167"/>
              </a:solidFill>
              <a:latin typeface="Arial Narrow" pitchFamily="34" charset="0"/>
            </a:endParaRPr>
          </a:p>
          <a:p>
            <a:pPr algn="ctr" eaLnBrk="0" hangingPunct="0"/>
            <a:r>
              <a:rPr lang="ru-RU" sz="1300" b="1">
                <a:solidFill>
                  <a:srgbClr val="012167"/>
                </a:solidFill>
                <a:latin typeface="Arial Narrow" pitchFamily="34" charset="0"/>
              </a:rPr>
              <a:t>Потребитель</a:t>
            </a:r>
          </a:p>
        </p:txBody>
      </p:sp>
      <p:sp>
        <p:nvSpPr>
          <p:cNvPr id="446523" name="Line 39"/>
          <p:cNvSpPr>
            <a:spLocks noChangeShapeType="1"/>
          </p:cNvSpPr>
          <p:nvPr/>
        </p:nvSpPr>
        <p:spPr bwMode="auto">
          <a:xfrm>
            <a:off x="7092950" y="4581525"/>
            <a:ext cx="8651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24" name="Text Box 42"/>
          <p:cNvSpPr txBox="1">
            <a:spLocks noChangeArrowheads="1"/>
          </p:cNvSpPr>
          <p:nvPr/>
        </p:nvSpPr>
        <p:spPr bwMode="auto">
          <a:xfrm>
            <a:off x="7018338" y="4249738"/>
            <a:ext cx="93662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rgbClr val="012167"/>
                </a:solidFill>
                <a:latin typeface="Arial Narrow" pitchFamily="34" charset="0"/>
              </a:rPr>
              <a:t>Грант, </a:t>
            </a:r>
          </a:p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012167"/>
                </a:solidFill>
                <a:latin typeface="Arial Narrow" pitchFamily="34" charset="0"/>
              </a:rPr>
              <a:t>ваучер</a:t>
            </a:r>
            <a:endParaRPr lang="ru-RU" sz="1400" b="1" dirty="0">
              <a:solidFill>
                <a:srgbClr val="012167"/>
              </a:solidFill>
              <a:latin typeface="Arial Narrow" pitchFamily="34" charset="0"/>
            </a:endParaRPr>
          </a:p>
        </p:txBody>
      </p:sp>
      <p:pic>
        <p:nvPicPr>
          <p:cNvPr id="446525" name="Picture 61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292600"/>
            <a:ext cx="71755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526" name="Line 39"/>
          <p:cNvSpPr>
            <a:spLocks noChangeShapeType="1"/>
          </p:cNvSpPr>
          <p:nvPr/>
        </p:nvSpPr>
        <p:spPr bwMode="auto">
          <a:xfrm flipV="1">
            <a:off x="8821738" y="3789363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27" name="Text Box 42"/>
          <p:cNvSpPr txBox="1">
            <a:spLocks noChangeArrowheads="1"/>
          </p:cNvSpPr>
          <p:nvPr/>
        </p:nvSpPr>
        <p:spPr bwMode="auto">
          <a:xfrm>
            <a:off x="7956550" y="3789363"/>
            <a:ext cx="93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ru-RU" sz="1400" b="1">
                <a:solidFill>
                  <a:srgbClr val="012167"/>
                </a:solidFill>
                <a:latin typeface="Arial Narrow" pitchFamily="34" charset="0"/>
              </a:rPr>
              <a:t>Оплата услуг</a:t>
            </a:r>
          </a:p>
        </p:txBody>
      </p:sp>
    </p:spTree>
    <p:extLst>
      <p:ext uri="{BB962C8B-B14F-4D97-AF65-F5344CB8AC3E}">
        <p14:creationId xmlns:p14="http://schemas.microsoft.com/office/powerpoint/2010/main" val="76087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1236663" y="336550"/>
            <a:ext cx="7550150" cy="577850"/>
          </a:xfrm>
        </p:spPr>
        <p:txBody>
          <a:bodyPr/>
          <a:lstStyle/>
          <a:p>
            <a:r>
              <a:rPr lang="ru-RU" smtClean="0">
                <a:latin typeface="Arial" pitchFamily="34" charset="0"/>
              </a:rPr>
              <a:t/>
            </a:r>
            <a:br>
              <a:rPr lang="ru-RU" smtClean="0">
                <a:latin typeface="Arial" pitchFamily="34" charset="0"/>
              </a:rPr>
            </a:br>
            <a:r>
              <a:rPr lang="ru-RU" sz="3300" smtClean="0">
                <a:latin typeface="Times New Roman" pitchFamily="18" charset="0"/>
              </a:rPr>
              <a:t>Направления развития нормативов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447925" y="1227138"/>
            <a:ext cx="4129088" cy="7667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b="1" dirty="0">
                <a:latin typeface="Times New Roman" pitchFamily="18" charset="0"/>
              </a:rPr>
              <a:t>НОРМАТИВЫ </a:t>
            </a:r>
          </a:p>
          <a:p>
            <a:pPr algn="ctr">
              <a:spcBef>
                <a:spcPct val="50000"/>
              </a:spcBef>
            </a:pPr>
            <a:r>
              <a:rPr lang="ru-RU" sz="1400" b="1" dirty="0">
                <a:latin typeface="Times New Roman" pitchFamily="18" charset="0"/>
              </a:rPr>
              <a:t>финансового обеспечения государственных </a:t>
            </a:r>
            <a:r>
              <a:rPr lang="ru-RU" sz="1400" b="1" dirty="0" smtClean="0">
                <a:latin typeface="Times New Roman" pitchFamily="18" charset="0"/>
              </a:rPr>
              <a:t>услуг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2400" y="3124200"/>
            <a:ext cx="1539875" cy="1187450"/>
          </a:xfrm>
          <a:prstGeom prst="rect">
            <a:avLst/>
          </a:prstGeom>
          <a:solidFill>
            <a:srgbClr val="C8D6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latin typeface="Arial Narrow" pitchFamily="34" charset="0"/>
              </a:rPr>
              <a:t>Индиви-дуальные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809750" y="3352800"/>
            <a:ext cx="1981200" cy="1187450"/>
          </a:xfrm>
          <a:prstGeom prst="rect">
            <a:avLst/>
          </a:prstGeom>
          <a:solidFill>
            <a:srgbClr val="C8D6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2400">
                <a:latin typeface="Times New Roman" pitchFamily="18" charset="0"/>
              </a:rPr>
              <a:t>Региональные коэффициен-ты</a:t>
            </a:r>
            <a:endParaRPr lang="ru-RU" sz="2000">
              <a:latin typeface="Arial Narrow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924300" y="3789363"/>
            <a:ext cx="1828800" cy="1187450"/>
          </a:xfrm>
          <a:prstGeom prst="rect">
            <a:avLst/>
          </a:prstGeom>
          <a:solidFill>
            <a:srgbClr val="C8D6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2400">
                <a:latin typeface="Times New Roman" pitchFamily="18" charset="0"/>
              </a:rPr>
              <a:t>Групповые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нормативы</a:t>
            </a:r>
            <a:endParaRPr lang="ru-RU" sz="2000">
              <a:latin typeface="Arial Narrow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795963" y="4437063"/>
            <a:ext cx="1846262" cy="1187450"/>
          </a:xfrm>
          <a:prstGeom prst="rect">
            <a:avLst/>
          </a:prstGeom>
          <a:solidFill>
            <a:srgbClr val="C8D6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Поправоч-ные коэф-фициенты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524750" y="4868863"/>
            <a:ext cx="1619250" cy="1187450"/>
          </a:xfrm>
          <a:prstGeom prst="rect">
            <a:avLst/>
          </a:prstGeom>
          <a:solidFill>
            <a:srgbClr val="C8D6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Фор-мульные</a:t>
            </a:r>
          </a:p>
        </p:txBody>
      </p:sp>
      <p:cxnSp>
        <p:nvCxnSpPr>
          <p:cNvPr id="47113" name="AutoShape 9"/>
          <p:cNvCxnSpPr>
            <a:cxnSpLocks noChangeShapeType="1"/>
            <a:stCxn id="47107" idx="1"/>
            <a:endCxn id="47108" idx="0"/>
          </p:cNvCxnSpPr>
          <p:nvPr/>
        </p:nvCxnSpPr>
        <p:spPr bwMode="auto">
          <a:xfrm rot="10800000" flipV="1">
            <a:off x="922338" y="1611313"/>
            <a:ext cx="1525587" cy="15128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AutoShape 10"/>
          <p:cNvCxnSpPr>
            <a:cxnSpLocks noChangeShapeType="1"/>
            <a:stCxn id="47107" idx="1"/>
            <a:endCxn id="47109" idx="0"/>
          </p:cNvCxnSpPr>
          <p:nvPr/>
        </p:nvCxnSpPr>
        <p:spPr bwMode="auto">
          <a:xfrm rot="10800000" flipH="1" flipV="1">
            <a:off x="2447925" y="1611313"/>
            <a:ext cx="352425" cy="1741487"/>
          </a:xfrm>
          <a:prstGeom prst="bentConnector4">
            <a:avLst>
              <a:gd name="adj1" fmla="val -64866"/>
              <a:gd name="adj2" fmla="val 60986"/>
            </a:avLst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AutoShape 11"/>
          <p:cNvCxnSpPr>
            <a:cxnSpLocks noChangeShapeType="1"/>
            <a:stCxn id="47107" idx="2"/>
            <a:endCxn id="47110" idx="0"/>
          </p:cNvCxnSpPr>
          <p:nvPr/>
        </p:nvCxnSpPr>
        <p:spPr bwMode="auto">
          <a:xfrm rot="16200000" flipH="1">
            <a:off x="3778250" y="2728913"/>
            <a:ext cx="1795463" cy="325437"/>
          </a:xfrm>
          <a:prstGeom prst="bentConnector3">
            <a:avLst>
              <a:gd name="adj1" fmla="val 49954"/>
            </a:avLst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AutoShape 12"/>
          <p:cNvCxnSpPr>
            <a:cxnSpLocks noChangeShapeType="1"/>
            <a:stCxn id="47107" idx="3"/>
            <a:endCxn id="47111" idx="0"/>
          </p:cNvCxnSpPr>
          <p:nvPr/>
        </p:nvCxnSpPr>
        <p:spPr bwMode="auto">
          <a:xfrm>
            <a:off x="6577013" y="1611313"/>
            <a:ext cx="142875" cy="282575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13"/>
          <p:cNvCxnSpPr>
            <a:cxnSpLocks noChangeShapeType="1"/>
            <a:stCxn id="47107" idx="3"/>
            <a:endCxn id="47112" idx="0"/>
          </p:cNvCxnSpPr>
          <p:nvPr/>
        </p:nvCxnSpPr>
        <p:spPr bwMode="auto">
          <a:xfrm>
            <a:off x="6577013" y="1611313"/>
            <a:ext cx="1757362" cy="325755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14"/>
          <p:cNvCxnSpPr>
            <a:cxnSpLocks noChangeShapeType="1"/>
          </p:cNvCxnSpPr>
          <p:nvPr/>
        </p:nvCxnSpPr>
        <p:spPr bwMode="auto">
          <a:xfrm>
            <a:off x="1042988" y="4652963"/>
            <a:ext cx="6554787" cy="158432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051050" y="5516563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ru-RU" sz="2400" b="1">
                <a:latin typeface="Times New Roman" pitchFamily="18" charset="0"/>
              </a:rPr>
              <a:t>Цель</a:t>
            </a:r>
          </a:p>
        </p:txBody>
      </p:sp>
    </p:spTree>
    <p:extLst>
      <p:ext uri="{BB962C8B-B14F-4D97-AF65-F5344CB8AC3E}">
        <p14:creationId xmlns:p14="http://schemas.microsoft.com/office/powerpoint/2010/main" val="20443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" y="394856"/>
            <a:ext cx="8450262" cy="550718"/>
          </a:xfrm>
        </p:spPr>
        <p:txBody>
          <a:bodyPr/>
          <a:lstStyle/>
          <a:p>
            <a:r>
              <a:rPr lang="ru-RU" sz="2800" b="1" dirty="0" smtClean="0"/>
              <a:t>Развитие реформы госучреждений и </a:t>
            </a:r>
            <a:r>
              <a:rPr lang="ru-RU" sz="2800" b="1" dirty="0" err="1" smtClean="0"/>
              <a:t>госуслуг</a:t>
            </a:r>
            <a:endParaRPr lang="ru-RU" sz="2800" b="1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963" y="1028701"/>
            <a:ext cx="8707437" cy="58293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200" dirty="0" smtClean="0"/>
              <a:t>Регулирование отдельных вопросов, в частности бюджетных инвестиций БУ и АУ (3 способа – передача объектов, инвестиционная субсидия, «делегирования» отдельных полномочий </a:t>
            </a:r>
            <a:r>
              <a:rPr lang="ru-RU" sz="2200" dirty="0" err="1" smtClean="0"/>
              <a:t>госзаказчика</a:t>
            </a:r>
            <a:r>
              <a:rPr lang="ru-RU" sz="2200" dirty="0" smtClean="0"/>
              <a:t>)  </a:t>
            </a:r>
            <a:endParaRPr lang="ru-RU" sz="2200" dirty="0"/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Анализ практики, методическая поддержка (в том числе – через гранты на реформы), обмен опытом, прозрачность (сайт </a:t>
            </a:r>
            <a:r>
              <a:rPr lang="en-US" sz="2200" dirty="0" smtClean="0"/>
              <a:t>bus.ru</a:t>
            </a:r>
            <a:r>
              <a:rPr lang="ru-RU" sz="2200" dirty="0" smtClean="0"/>
              <a:t>)</a:t>
            </a:r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Увязка </a:t>
            </a:r>
            <a:r>
              <a:rPr lang="ru-RU" sz="2200" dirty="0" err="1" smtClean="0"/>
              <a:t>госзаданий</a:t>
            </a:r>
            <a:r>
              <a:rPr lang="ru-RU" sz="2200" dirty="0" smtClean="0"/>
              <a:t> с госпрограммами </a:t>
            </a:r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Единые базовые перечни государственных и муниципальных услуг (с 2014 года)</a:t>
            </a:r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Расширение сферы нормативов (сокращение в </a:t>
            </a:r>
            <a:r>
              <a:rPr lang="ru-RU" sz="2200" dirty="0" err="1" smtClean="0"/>
              <a:t>госзаданиях</a:t>
            </a:r>
            <a:r>
              <a:rPr lang="ru-RU" sz="2200" dirty="0" smtClean="0"/>
              <a:t> «работ», сокращение «иных субсидий»)</a:t>
            </a:r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Продолжение оптимизации сети учреждений </a:t>
            </a:r>
          </a:p>
          <a:p>
            <a:pPr algn="just">
              <a:lnSpc>
                <a:spcPct val="80000"/>
              </a:lnSpc>
            </a:pPr>
            <a:endParaRPr lang="ru-RU" sz="2200" dirty="0"/>
          </a:p>
          <a:p>
            <a:pPr algn="just">
              <a:lnSpc>
                <a:spcPct val="80000"/>
              </a:lnSpc>
            </a:pPr>
            <a:r>
              <a:rPr lang="ru-RU" sz="2200" dirty="0" err="1" smtClean="0"/>
              <a:t>Частно</a:t>
            </a:r>
            <a:r>
              <a:rPr lang="ru-RU" sz="2200" dirty="0" smtClean="0"/>
              <a:t>-государственное партнерство 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/>
          </p:cNvSpPr>
          <p:nvPr>
            <p:ph type="title" idx="4294967295"/>
          </p:nvPr>
        </p:nvSpPr>
        <p:spPr>
          <a:xfrm>
            <a:off x="473075" y="0"/>
            <a:ext cx="8229600" cy="1144588"/>
          </a:xfrm>
        </p:spPr>
        <p:txBody>
          <a:bodyPr/>
          <a:lstStyle/>
          <a:p>
            <a:pPr algn="ctr"/>
            <a:r>
              <a:rPr lang="ru-RU" sz="1800" b="1" smtClean="0">
                <a:latin typeface="Arial" pitchFamily="34" charset="0"/>
              </a:rPr>
              <a:t>Сфера контрактной системы РФ</a:t>
            </a:r>
          </a:p>
        </p:txBody>
      </p:sp>
      <p:graphicFrame>
        <p:nvGraphicFramePr>
          <p:cNvPr id="471043" name="Group 3"/>
          <p:cNvGraphicFramePr>
            <a:graphicFrameLocks noGrp="1"/>
          </p:cNvGraphicFramePr>
          <p:nvPr>
            <p:ph idx="4294967295"/>
          </p:nvPr>
        </p:nvGraphicFramePr>
        <p:xfrm>
          <a:off x="0" y="812800"/>
          <a:ext cx="9144000" cy="6020673"/>
        </p:xfrm>
        <a:graphic>
          <a:graphicData uri="http://schemas.openxmlformats.org/drawingml/2006/table">
            <a:tbl>
              <a:tblPr/>
              <a:tblGrid>
                <a:gridCol w="558800"/>
                <a:gridCol w="4297363"/>
                <a:gridCol w="4287837"/>
              </a:tblGrid>
              <a:tr h="2317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п/п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Сфера регулируемых отношений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Виды контрактов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Закупки для государственных и муниципальных нужд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Государственные (муниципальные) контракты на закупку товаров, выполнение работ, оказание услуг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Формирование и размещение государственных (муниципальных) заданий на оказание государственных (муниципальных) услуг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Соглашения о предоставлении субсидий бюджетным и автономным учреждениям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Бюджетные инвестиции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1) Соглашения с бюджетными и автономными учреждениями о предоставлении инвестиции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2) Соглашения с другими юридическими лицами о взносах в капитал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Государственная служба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Служебные контракты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Государственные кредиты (гарантии)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Договора о предоставлении государственных кредитов (гарантий)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Сдача в аренду имущества публично-правового образования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Договора аренды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7.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Формирование и размещение государственных заказов на предоставление государственных (муниципальных услуг)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Государственный (муниципальный) контракт (с БУ, АУ, негосударственными организациями) в пользу третьих лиц (в настоящее время не применяется)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8.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Закупки для нужд государственных корпораций,  естественных монополий, бюджетных и автономных учреждений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Гражданско-правовые договора на поставку товаров, работ, услуг</a:t>
                      </a: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4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17550"/>
            <a:ext cx="8229600" cy="736600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</a:rPr>
              <a:t>Планирование закупок</a:t>
            </a:r>
          </a:p>
        </p:txBody>
      </p:sp>
      <p:sp>
        <p:nvSpPr>
          <p:cNvPr id="5232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5049838"/>
          </a:xfrm>
        </p:spPr>
        <p:txBody>
          <a:bodyPr/>
          <a:lstStyle/>
          <a:p>
            <a:r>
              <a:rPr lang="ru-RU" i="1" dirty="0" smtClean="0">
                <a:latin typeface="Arial" pitchFamily="34" charset="0"/>
              </a:rPr>
              <a:t>Укрупненный прогноз закупок госсектора (в составе общего прогноза) -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</a:rPr>
              <a:t>исключен</a:t>
            </a:r>
            <a:endParaRPr lang="ru-RU" i="1" dirty="0" smtClean="0">
              <a:latin typeface="Arial" pitchFamily="34" charset="0"/>
            </a:endParaRP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Сводные показатели планов закупок ГРБС (часть обоснований бюджетных ассигнований, в увязке с госпрограммами)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Планы закупок (на 3 года, номенклатура, увязка с ЛБО)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Планы-графики закупок (лоты)</a:t>
            </a:r>
          </a:p>
          <a:p>
            <a:pPr>
              <a:buFont typeface="Georgia" pitchFamily="18" charset="0"/>
              <a:buNone/>
            </a:pPr>
            <a:endParaRPr lang="ru-RU" dirty="0" smtClean="0">
              <a:latin typeface="Arial" pitchFamily="34" charset="0"/>
            </a:endParaRPr>
          </a:p>
          <a:p>
            <a:endParaRPr lang="ru-RU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2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17550"/>
            <a:ext cx="8229600" cy="736600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</a:rPr>
              <a:t>Регулирование закупок бюджетными и автономными учреждениями, </a:t>
            </a:r>
            <a:r>
              <a:rPr lang="ru-RU" sz="2400" b="1" dirty="0" err="1" smtClean="0">
                <a:latin typeface="Arial" pitchFamily="34" charset="0"/>
              </a:rPr>
              <a:t>ГУПами</a:t>
            </a:r>
            <a:r>
              <a:rPr lang="ru-RU" sz="2400" b="1" dirty="0" smtClean="0">
                <a:latin typeface="Arial" pitchFamily="34" charset="0"/>
              </a:rPr>
              <a:t> </a:t>
            </a:r>
          </a:p>
        </p:txBody>
      </p:sp>
      <p:sp>
        <p:nvSpPr>
          <p:cNvPr id="523267" name="Rectangle 3"/>
          <p:cNvSpPr>
            <a:spLocks noGrp="1"/>
          </p:cNvSpPr>
          <p:nvPr>
            <p:ph type="body" idx="4294967295"/>
          </p:nvPr>
        </p:nvSpPr>
        <p:spPr>
          <a:xfrm>
            <a:off x="176645" y="1766455"/>
            <a:ext cx="8717973" cy="4966854"/>
          </a:xfrm>
        </p:spPr>
        <p:txBody>
          <a:bodyPr/>
          <a:lstStyle/>
          <a:p>
            <a:pPr algn="just"/>
            <a:endParaRPr lang="ru-RU" sz="2200" dirty="0" smtClean="0">
              <a:latin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</a:rPr>
              <a:t>По умолчанию все закупки БУ регулируются законом о ФКС</a:t>
            </a:r>
          </a:p>
          <a:p>
            <a:pPr algn="just"/>
            <a:endParaRPr lang="ru-RU" sz="2200" dirty="0" smtClean="0">
              <a:latin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</a:rPr>
              <a:t>Решением высшего органа исполнительной власти (или учредителя) БУ может быть предоставлено право осуществлять закупки за счет внебюджетных доходов, грантов и контрактов «второй руки» по 223-ФЗ (как АУ и ГУП)</a:t>
            </a:r>
          </a:p>
          <a:p>
            <a:pPr algn="just"/>
            <a:endParaRPr lang="ru-RU" sz="2200" dirty="0">
              <a:latin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</a:rPr>
              <a:t>При представлении субсидий на инвестиции (инвестиций) АУ и </a:t>
            </a:r>
            <a:r>
              <a:rPr lang="ru-RU" sz="2200" dirty="0" err="1" smtClean="0">
                <a:latin typeface="Arial" pitchFamily="34" charset="0"/>
              </a:rPr>
              <a:t>ГУПам</a:t>
            </a:r>
            <a:r>
              <a:rPr lang="ru-RU" sz="2200" dirty="0" smtClean="0">
                <a:latin typeface="Arial" pitchFamily="34" charset="0"/>
              </a:rPr>
              <a:t> контрактация на капитальное строительство – только в соответствии с законом о ФКС </a:t>
            </a:r>
          </a:p>
          <a:p>
            <a:pPr>
              <a:buFont typeface="Georgia" pitchFamily="18" charset="0"/>
              <a:buNone/>
            </a:pPr>
            <a:endParaRPr lang="ru-RU" dirty="0" smtClean="0">
              <a:latin typeface="Arial" pitchFamily="34" charset="0"/>
            </a:endParaRPr>
          </a:p>
          <a:p>
            <a:endParaRPr lang="ru-RU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90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17550"/>
            <a:ext cx="8229600" cy="736600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</a:rPr>
              <a:t>Контроль в сфере закупок  </a:t>
            </a:r>
          </a:p>
        </p:txBody>
      </p:sp>
      <p:sp>
        <p:nvSpPr>
          <p:cNvPr id="523267" name="Rectangle 3"/>
          <p:cNvSpPr>
            <a:spLocks noGrp="1"/>
          </p:cNvSpPr>
          <p:nvPr>
            <p:ph type="body" idx="4294967295"/>
          </p:nvPr>
        </p:nvSpPr>
        <p:spPr>
          <a:xfrm>
            <a:off x="176645" y="1641764"/>
            <a:ext cx="8717973" cy="4932073"/>
          </a:xfrm>
        </p:spPr>
        <p:txBody>
          <a:bodyPr/>
          <a:lstStyle/>
          <a:p>
            <a:pPr algn="just"/>
            <a:endParaRPr lang="ru-RU" sz="2200" dirty="0" smtClean="0">
              <a:latin typeface="Arial" pitchFamily="34" charset="0"/>
            </a:endParaRPr>
          </a:p>
          <a:p>
            <a:pPr algn="just"/>
            <a:r>
              <a:rPr lang="ru-RU" sz="2200" b="1" dirty="0" smtClean="0">
                <a:latin typeface="Arial" pitchFamily="34" charset="0"/>
              </a:rPr>
              <a:t>Федеральное казначейство (</a:t>
            </a:r>
            <a:r>
              <a:rPr lang="ru-RU" sz="2200" b="1" dirty="0" err="1" smtClean="0">
                <a:latin typeface="Arial" pitchFamily="34" charset="0"/>
              </a:rPr>
              <a:t>финорганы</a:t>
            </a:r>
            <a:r>
              <a:rPr lang="ru-RU" sz="2200" b="1" dirty="0" smtClean="0">
                <a:latin typeface="Arial" pitchFamily="34" charset="0"/>
              </a:rPr>
              <a:t>)</a:t>
            </a:r>
            <a:r>
              <a:rPr lang="en-US" sz="2200" dirty="0" smtClean="0">
                <a:latin typeface="Arial" pitchFamily="34" charset="0"/>
              </a:rPr>
              <a:t>: </a:t>
            </a:r>
            <a:r>
              <a:rPr lang="ru-RU" sz="2200" dirty="0" smtClean="0">
                <a:latin typeface="Arial" pitchFamily="34" charset="0"/>
              </a:rPr>
              <a:t>соответствие планов закупок ЛБО, планов-графиков – планам, документации – планам-графикам</a:t>
            </a:r>
          </a:p>
          <a:p>
            <a:pPr algn="just"/>
            <a:endParaRPr lang="ru-RU" sz="2200" dirty="0" smtClean="0">
              <a:latin typeface="Arial" pitchFamily="34" charset="0"/>
            </a:endParaRPr>
          </a:p>
          <a:p>
            <a:pPr algn="just"/>
            <a:r>
              <a:rPr lang="ru-RU" sz="2200" b="1" dirty="0" err="1" smtClean="0">
                <a:latin typeface="Arial" pitchFamily="34" charset="0"/>
              </a:rPr>
              <a:t>Росфиннадзор</a:t>
            </a:r>
            <a:r>
              <a:rPr lang="ru-RU" sz="2200" b="1" dirty="0" smtClean="0">
                <a:latin typeface="Arial" pitchFamily="34" charset="0"/>
              </a:rPr>
              <a:t> (органы внутреннего </a:t>
            </a:r>
            <a:r>
              <a:rPr lang="ru-RU" sz="2200" b="1" dirty="0" err="1" smtClean="0">
                <a:latin typeface="Arial" pitchFamily="34" charset="0"/>
              </a:rPr>
              <a:t>финконтроля</a:t>
            </a:r>
            <a:r>
              <a:rPr lang="ru-RU" sz="2200" b="1" dirty="0" smtClean="0">
                <a:latin typeface="Arial" pitchFamily="34" charset="0"/>
              </a:rPr>
              <a:t>)</a:t>
            </a:r>
            <a:r>
              <a:rPr lang="en-US" sz="2200" dirty="0" smtClean="0">
                <a:latin typeface="Arial" pitchFamily="34" charset="0"/>
              </a:rPr>
              <a:t>: </a:t>
            </a:r>
            <a:r>
              <a:rPr lang="ru-RU" sz="2200" dirty="0" smtClean="0">
                <a:latin typeface="Arial" pitchFamily="34" charset="0"/>
              </a:rPr>
              <a:t>обоснований закупок, начальных цен, соответствие товаров (работ, услуг) контракту, их учета и использования в соответствии с обоснованием</a:t>
            </a:r>
          </a:p>
          <a:p>
            <a:pPr algn="just"/>
            <a:endParaRPr lang="ru-RU" sz="2200" dirty="0">
              <a:latin typeface="Arial" pitchFamily="34" charset="0"/>
            </a:endParaRPr>
          </a:p>
          <a:p>
            <a:pPr algn="just"/>
            <a:r>
              <a:rPr lang="ru-RU" sz="2200" b="1" dirty="0" smtClean="0">
                <a:latin typeface="Arial" pitchFamily="34" charset="0"/>
              </a:rPr>
              <a:t>ФАС</a:t>
            </a:r>
            <a:r>
              <a:rPr lang="en-US" sz="2200" dirty="0" smtClean="0">
                <a:latin typeface="Arial" pitchFamily="34" charset="0"/>
              </a:rPr>
              <a:t>: </a:t>
            </a:r>
            <a:r>
              <a:rPr lang="ru-RU" sz="2200" dirty="0" smtClean="0">
                <a:latin typeface="Arial" pitchFamily="34" charset="0"/>
              </a:rPr>
              <a:t>единый контроль за процедурами отбора поставщиков, соблюдением интересов участников закупок, соблюдением условий контрактов (кроме приемки)</a:t>
            </a:r>
          </a:p>
          <a:p>
            <a:pPr>
              <a:buFont typeface="Georgia" pitchFamily="18" charset="0"/>
              <a:buNone/>
            </a:pPr>
            <a:endParaRPr lang="ru-RU" dirty="0" smtClean="0">
              <a:latin typeface="Arial" pitchFamily="34" charset="0"/>
            </a:endParaRPr>
          </a:p>
          <a:p>
            <a:endParaRPr lang="ru-RU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92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" y="394856"/>
            <a:ext cx="8450262" cy="550718"/>
          </a:xfrm>
        </p:spPr>
        <p:txBody>
          <a:bodyPr/>
          <a:lstStyle/>
          <a:p>
            <a:r>
              <a:rPr lang="ru-RU" sz="2800" b="1" dirty="0"/>
              <a:t>Реформа государственного финансового контроля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963" y="1241425"/>
            <a:ext cx="8478837" cy="56165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600"/>
              <a:t>Государственный внешний (счетные палаты) и внутренний </a:t>
            </a:r>
            <a:r>
              <a:rPr lang="en-US" sz="2600"/>
              <a:t>(</a:t>
            </a:r>
            <a:r>
              <a:rPr lang="ru-RU" sz="2600"/>
              <a:t>ФК</a:t>
            </a:r>
            <a:r>
              <a:rPr lang="en-US" sz="2600"/>
              <a:t>/</a:t>
            </a:r>
            <a:r>
              <a:rPr lang="ru-RU" sz="2600"/>
              <a:t>финорганы и финнадзоры) контроль  </a:t>
            </a:r>
          </a:p>
          <a:p>
            <a:pPr algn="just">
              <a:lnSpc>
                <a:spcPct val="80000"/>
              </a:lnSpc>
            </a:pPr>
            <a:endParaRPr lang="ru-RU" sz="2600"/>
          </a:p>
          <a:p>
            <a:pPr algn="just">
              <a:lnSpc>
                <a:spcPct val="80000"/>
              </a:lnSpc>
            </a:pPr>
            <a:r>
              <a:rPr lang="ru-RU" sz="2600"/>
              <a:t>Сфера контроля</a:t>
            </a:r>
            <a:r>
              <a:rPr lang="en-US" sz="2600"/>
              <a:t>: </a:t>
            </a:r>
            <a:r>
              <a:rPr lang="ru-RU" sz="2600"/>
              <a:t>участники бюджетного процесса и БУ, АУ, ГУП, другие юрлица – только при проверках органов власти и только в отношении соблюдения условий соглашений</a:t>
            </a:r>
          </a:p>
          <a:p>
            <a:pPr algn="just">
              <a:lnSpc>
                <a:spcPct val="80000"/>
              </a:lnSpc>
            </a:pPr>
            <a:endParaRPr lang="ru-RU" sz="2600"/>
          </a:p>
          <a:p>
            <a:pPr algn="just">
              <a:lnSpc>
                <a:spcPct val="80000"/>
              </a:lnSpc>
            </a:pPr>
            <a:r>
              <a:rPr lang="ru-RU" sz="2600"/>
              <a:t>Упорядочение методов контроля (проверки, ревизии и пр.)</a:t>
            </a:r>
          </a:p>
          <a:p>
            <a:pPr algn="just">
              <a:lnSpc>
                <a:spcPct val="80000"/>
              </a:lnSpc>
            </a:pPr>
            <a:endParaRPr lang="ru-RU" sz="2600"/>
          </a:p>
          <a:p>
            <a:pPr algn="just">
              <a:lnSpc>
                <a:spcPct val="80000"/>
              </a:lnSpc>
            </a:pPr>
            <a:r>
              <a:rPr lang="ru-RU" sz="2600"/>
              <a:t>Исчерпывающий перечень оснований нарушений и мер принуждения (административных и бюджетных) </a:t>
            </a:r>
          </a:p>
          <a:p>
            <a:pPr algn="just">
              <a:lnSpc>
                <a:spcPct val="80000"/>
              </a:lnSpc>
            </a:pPr>
            <a:endParaRPr lang="ru-RU" sz="2600"/>
          </a:p>
          <a:p>
            <a:pPr algn="just">
              <a:lnSpc>
                <a:spcPct val="80000"/>
              </a:lnSpc>
            </a:pPr>
            <a:r>
              <a:rPr lang="ru-RU" sz="2600"/>
              <a:t>Парламентский контроль и внутренний контроль (не относятся к сфере госфинконтроля)</a:t>
            </a:r>
          </a:p>
        </p:txBody>
      </p:sp>
    </p:spTree>
    <p:extLst>
      <p:ext uri="{BB962C8B-B14F-4D97-AF65-F5344CB8AC3E}">
        <p14:creationId xmlns:p14="http://schemas.microsoft.com/office/powerpoint/2010/main" val="2790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6027"/>
            <a:ext cx="8994775" cy="488373"/>
          </a:xfrm>
        </p:spPr>
        <p:txBody>
          <a:bodyPr/>
          <a:lstStyle/>
          <a:p>
            <a:r>
              <a:rPr lang="ru-RU" sz="3000" b="1" dirty="0"/>
              <a:t>Бюджетные реформы в России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01436"/>
            <a:ext cx="8748712" cy="5756565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Учет, отчетность и контроль (1992-1999 гг.)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Формирование Федерального казначейства (</a:t>
            </a:r>
            <a:r>
              <a:rPr lang="ru-RU" sz="2000" dirty="0"/>
              <a:t>1992-1999 гг.)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Межбюджетные отношения (1999 – 2004 гг.)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rgbClr val="FF0000"/>
                </a:solidFill>
              </a:rPr>
              <a:t>Долгосрочная сбалансированность и устойчивость (</a:t>
            </a:r>
            <a:r>
              <a:rPr lang="ru-RU" sz="2000" dirty="0" smtClean="0">
                <a:solidFill>
                  <a:srgbClr val="FF0000"/>
                </a:solidFill>
              </a:rPr>
              <a:t>2004, 2007 </a:t>
            </a:r>
            <a:r>
              <a:rPr lang="ru-RU" sz="2000" dirty="0">
                <a:solidFill>
                  <a:srgbClr val="FF0000"/>
                </a:solidFill>
              </a:rPr>
              <a:t>гг., </a:t>
            </a:r>
            <a:r>
              <a:rPr lang="ru-RU" sz="2000" dirty="0" smtClean="0">
                <a:solidFill>
                  <a:srgbClr val="FF0000"/>
                </a:solidFill>
              </a:rPr>
              <a:t>не завершена)</a:t>
            </a:r>
            <a:endParaRPr lang="ru-RU" sz="20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«Бюджетная трехлетка» </a:t>
            </a:r>
            <a:r>
              <a:rPr lang="ru-RU" sz="2000" dirty="0"/>
              <a:t>(2004 – 2007 гг.) 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Бюджетный процесс как работа с расходными обязательствами (2004 - </a:t>
            </a:r>
            <a:r>
              <a:rPr lang="ru-RU" sz="2000" dirty="0" smtClean="0"/>
              <a:t>2007)</a:t>
            </a:r>
            <a:endParaRPr lang="ru-RU" sz="2000" dirty="0"/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rgbClr val="FF3300"/>
                </a:solidFill>
              </a:rPr>
              <a:t>Бюджетирование, ориентированное на результаты (2004 – 2006, </a:t>
            </a:r>
            <a:r>
              <a:rPr lang="ru-RU" sz="2000" dirty="0" smtClean="0">
                <a:solidFill>
                  <a:srgbClr val="FF3300"/>
                </a:solidFill>
              </a:rPr>
              <a:t>не завершена) – БОР-2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 smtClean="0">
                <a:solidFill>
                  <a:srgbClr val="FF3300"/>
                </a:solidFill>
              </a:rPr>
              <a:t>Автономные учреждения и госуслуги-1 (2003-2006, не завершена)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200" dirty="0" smtClean="0"/>
              <a:t>_____________________________________________________________</a:t>
            </a:r>
            <a:endParaRPr lang="ru-RU" sz="2200" dirty="0"/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i="1" dirty="0" smtClean="0"/>
              <a:t>Долгосрочная сбалансированность и устойчивость-3 (2012 )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i="1" dirty="0" smtClean="0"/>
              <a:t>БОР-2</a:t>
            </a:r>
            <a:r>
              <a:rPr lang="en-US" sz="2000" i="1" dirty="0"/>
              <a:t>: </a:t>
            </a:r>
            <a:r>
              <a:rPr lang="ru-RU" sz="2000" i="1" dirty="0"/>
              <a:t>программный бюджет (2010 - …)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Государственные учреждения и государственные услуги  - 2 (2010 - 2012)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i="1" dirty="0" smtClean="0"/>
              <a:t>Государственный </a:t>
            </a:r>
            <a:r>
              <a:rPr lang="ru-RU" sz="2000" i="1" dirty="0"/>
              <a:t>финансовый контроль (2012 - …)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i="1" dirty="0" smtClean="0"/>
              <a:t>Федеральная контрактная система (2012-…)</a:t>
            </a:r>
            <a:endParaRPr lang="ru-RU" sz="2000" i="1" dirty="0"/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ru-RU" sz="2000" i="1" dirty="0" smtClean="0"/>
              <a:t>«</a:t>
            </a:r>
            <a:r>
              <a:rPr lang="ru-RU" sz="2000" i="1" dirty="0"/>
              <a:t>Электронный бюджет</a:t>
            </a:r>
            <a:r>
              <a:rPr lang="ru-RU" sz="2000" i="1" dirty="0" smtClean="0"/>
              <a:t>» </a:t>
            </a:r>
            <a:r>
              <a:rPr lang="ru-RU" sz="2000" i="1" dirty="0"/>
              <a:t>(2011 - …)</a:t>
            </a:r>
          </a:p>
        </p:txBody>
      </p:sp>
    </p:spTree>
    <p:extLst>
      <p:ext uri="{BB962C8B-B14F-4D97-AF65-F5344CB8AC3E}">
        <p14:creationId xmlns:p14="http://schemas.microsoft.com/office/powerpoint/2010/main" val="588268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subTitle" idx="4294967295"/>
          </p:nvPr>
        </p:nvSpPr>
        <p:spPr>
          <a:xfrm>
            <a:off x="368300" y="557213"/>
            <a:ext cx="8574088" cy="1333500"/>
          </a:xfrm>
        </p:spPr>
        <p:txBody>
          <a:bodyPr/>
          <a:lstStyle/>
          <a:p>
            <a:pPr marL="109538" indent="0" algn="ctr">
              <a:spcBef>
                <a:spcPct val="0"/>
              </a:spcBef>
              <a:buFont typeface="Georgia" pitchFamily="18" charset="0"/>
              <a:buNone/>
            </a:pPr>
            <a:r>
              <a:rPr lang="ru-RU" smtClean="0">
                <a:latin typeface="Arial" pitchFamily="34" charset="0"/>
              </a:rPr>
              <a:t> </a:t>
            </a:r>
          </a:p>
          <a:p>
            <a:pPr marL="109538" indent="0" algn="ctr">
              <a:spcBef>
                <a:spcPct val="0"/>
              </a:spcBef>
              <a:buFont typeface="Georgia" pitchFamily="18" charset="0"/>
              <a:buNone/>
            </a:pPr>
            <a:endParaRPr lang="ru-RU" smtClean="0">
              <a:latin typeface="Arial" pitchFamily="34" charset="0"/>
            </a:endParaRPr>
          </a:p>
          <a:p>
            <a:pPr marL="109538" indent="0" algn="ctr">
              <a:spcBef>
                <a:spcPct val="0"/>
              </a:spcBef>
              <a:buFont typeface="Georgia" pitchFamily="18" charset="0"/>
              <a:buNone/>
            </a:pPr>
            <a:endParaRPr lang="ru-RU" smtClean="0">
              <a:latin typeface="Arial" pitchFamily="34" charset="0"/>
            </a:endParaRPr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331788" y="284163"/>
            <a:ext cx="8245475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09538" algn="ctr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ru-RU" sz="2400" b="1">
              <a:latin typeface="Arial" pitchFamily="34" charset="0"/>
            </a:endParaRP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290513" y="0"/>
            <a:ext cx="8453437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1600" b="1">
              <a:latin typeface="Tahoma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>
              <a:latin typeface="Tahoma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28663" y="371475"/>
            <a:ext cx="74771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09538" algn="ctr" eaLnBrk="0" hangingPunct="0">
              <a:spcBef>
                <a:spcPts val="500"/>
              </a:spcBef>
              <a:spcAft>
                <a:spcPts val="500"/>
              </a:spcAft>
              <a:buClr>
                <a:srgbClr val="A04DA3"/>
              </a:buClr>
              <a:buFont typeface="Georgia" pitchFamily="18" charset="0"/>
              <a:buNone/>
            </a:pPr>
            <a:endParaRPr lang="ru-RU" sz="2600">
              <a:latin typeface="Arial" pitchFamily="34" charset="0"/>
            </a:endParaRP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129396" y="1708031"/>
            <a:ext cx="8807569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ru-RU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Программа повышения эффективности управления общественными (государственными и муниципальными) финансами на период до 2018 года</a:t>
            </a:r>
          </a:p>
          <a:p>
            <a:pPr algn="ctr">
              <a:spcBef>
                <a:spcPct val="10000"/>
              </a:spcBef>
              <a:defRPr/>
            </a:pPr>
            <a:endParaRPr lang="ru-RU" sz="3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spcBef>
                <a:spcPct val="10000"/>
              </a:spcBef>
              <a:defRPr/>
            </a:pP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(20 декабря </a:t>
            </a:r>
            <a:r>
              <a:rPr lang="ru-RU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2012 года</a:t>
            </a: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  <a:p>
            <a:pPr algn="ctr">
              <a:spcBef>
                <a:spcPct val="10000"/>
              </a:spcBef>
              <a:defRPr/>
            </a:pP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_________________________________</a:t>
            </a:r>
          </a:p>
          <a:p>
            <a:pPr algn="ctr">
              <a:spcBef>
                <a:spcPct val="10000"/>
              </a:spcBef>
              <a:defRPr/>
            </a:pPr>
            <a:r>
              <a:rPr lang="ru-RU" sz="3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Новая редакция Бюджетного кодекса </a:t>
            </a:r>
          </a:p>
          <a:p>
            <a:pPr algn="ctr">
              <a:spcBef>
                <a:spcPct val="10000"/>
              </a:spcBef>
              <a:defRPr/>
            </a:pPr>
            <a:r>
              <a:rPr lang="ru-RU" sz="3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– с </a:t>
            </a:r>
            <a:r>
              <a:rPr lang="ru-RU" sz="3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2015 </a:t>
            </a:r>
            <a:r>
              <a:rPr lang="ru-RU" sz="3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года</a:t>
            </a:r>
            <a:endParaRPr lang="ru-RU" sz="3000" b="1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autoUpdateAnimBg="0"/>
      <p:bldP spid="4966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/>
            <a:endParaRPr lang="ru-RU" sz="14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1488"/>
            <a:ext cx="9109075" cy="116713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Новое определение принципа эффективности использования бюджетных средств </a:t>
            </a:r>
            <a:br>
              <a:rPr lang="ru-RU" sz="2400" b="1" dirty="0" smtClean="0"/>
            </a:br>
            <a:r>
              <a:rPr lang="ru-RU" sz="2400" b="1" dirty="0" smtClean="0"/>
              <a:t>(ст. 34 БК РФ)</a:t>
            </a:r>
            <a:endParaRPr lang="ru-RU" sz="2400" b="1" dirty="0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468313" y="2261553"/>
            <a:ext cx="83518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0053" name="AutoShape 35"/>
          <p:cNvSpPr>
            <a:spLocks noChangeArrowheads="1"/>
          </p:cNvSpPr>
          <p:nvPr/>
        </p:nvSpPr>
        <p:spPr bwMode="auto">
          <a:xfrm>
            <a:off x="293688" y="3413442"/>
            <a:ext cx="1212850" cy="1011237"/>
          </a:xfrm>
          <a:prstGeom prst="homePlate">
            <a:avLst>
              <a:gd name="adj" fmla="val 1288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Затраты</a:t>
            </a:r>
            <a:r>
              <a:rPr lang="en-US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</a:t>
            </a: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</a:b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Расходы бюджета</a:t>
            </a:r>
          </a:p>
        </p:txBody>
      </p:sp>
      <p:sp>
        <p:nvSpPr>
          <p:cNvPr id="130054" name="AutoShape 36"/>
          <p:cNvSpPr>
            <a:spLocks noChangeArrowheads="1"/>
          </p:cNvSpPr>
          <p:nvPr/>
        </p:nvSpPr>
        <p:spPr bwMode="auto">
          <a:xfrm>
            <a:off x="1547813" y="3403917"/>
            <a:ext cx="1420812" cy="1011237"/>
          </a:xfrm>
          <a:prstGeom prst="homePlate">
            <a:avLst>
              <a:gd name="adj" fmla="val 1452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Ресурсы</a:t>
            </a:r>
            <a:r>
              <a:rPr lang="en-US" sz="14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</a:t>
            </a:r>
            <a:endParaRPr lang="ru-RU" sz="1400" b="1" dirty="0">
              <a:solidFill>
                <a:prstClr val="black"/>
              </a:solidFill>
              <a:latin typeface="Arial Narrow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Активы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Финансовый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результат </a:t>
            </a:r>
          </a:p>
        </p:txBody>
      </p:sp>
      <p:sp>
        <p:nvSpPr>
          <p:cNvPr id="130055" name="AutoShape 37"/>
          <p:cNvSpPr>
            <a:spLocks noChangeArrowheads="1"/>
          </p:cNvSpPr>
          <p:nvPr/>
        </p:nvSpPr>
        <p:spPr bwMode="auto">
          <a:xfrm>
            <a:off x="2987675" y="3403917"/>
            <a:ext cx="1798638" cy="1011237"/>
          </a:xfrm>
          <a:prstGeom prst="homePlate">
            <a:avLst>
              <a:gd name="adj" fmla="val 1275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Программы,</a:t>
            </a: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мероприятия</a:t>
            </a: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Задания </a:t>
            </a:r>
          </a:p>
        </p:txBody>
      </p:sp>
      <p:sp>
        <p:nvSpPr>
          <p:cNvPr id="130056" name="AutoShape 38"/>
          <p:cNvSpPr>
            <a:spLocks noChangeArrowheads="1"/>
          </p:cNvSpPr>
          <p:nvPr/>
        </p:nvSpPr>
        <p:spPr bwMode="auto">
          <a:xfrm>
            <a:off x="4859338" y="3403917"/>
            <a:ext cx="2495550" cy="1011237"/>
          </a:xfrm>
          <a:prstGeom prst="homePlate">
            <a:avLst>
              <a:gd name="adj" fmla="val 1492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Непосредственный результат</a:t>
            </a: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Г(М)Услуги (работы)</a:t>
            </a:r>
          </a:p>
          <a:p>
            <a:pPr algn="ctr">
              <a:defRPr/>
            </a:pPr>
            <a:endParaRPr lang="ru-RU" sz="1600" b="1" dirty="0">
              <a:solidFill>
                <a:prstClr val="blac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297" name="Text Box 39"/>
          <p:cNvSpPr txBox="1">
            <a:spLocks noChangeArrowheads="1"/>
          </p:cNvSpPr>
          <p:nvPr/>
        </p:nvSpPr>
        <p:spPr bwMode="auto">
          <a:xfrm>
            <a:off x="827088" y="1194118"/>
            <a:ext cx="21701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endParaRPr lang="ru-RU" sz="2000" b="1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298" name="Text Box 40"/>
          <p:cNvSpPr txBox="1">
            <a:spLocks noChangeArrowheads="1"/>
          </p:cNvSpPr>
          <p:nvPr/>
        </p:nvSpPr>
        <p:spPr bwMode="auto">
          <a:xfrm>
            <a:off x="3203575" y="2261553"/>
            <a:ext cx="23590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Эффективность</a:t>
            </a:r>
          </a:p>
          <a:p>
            <a:pPr algn="ctr" eaLnBrk="1" hangingPunct="1"/>
            <a:r>
              <a:rPr lang="ru-RU" sz="20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</a:t>
            </a:r>
            <a:r>
              <a:rPr lang="ru-RU" sz="16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экономическая)</a:t>
            </a:r>
            <a:r>
              <a:rPr lang="ru-RU" sz="20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  <p:sp>
        <p:nvSpPr>
          <p:cNvPr id="130060" name="AutoShape 42"/>
          <p:cNvSpPr>
            <a:spLocks noChangeArrowheads="1"/>
          </p:cNvSpPr>
          <p:nvPr/>
        </p:nvSpPr>
        <p:spPr bwMode="auto">
          <a:xfrm>
            <a:off x="7380288" y="3403917"/>
            <a:ext cx="1403350" cy="1011237"/>
          </a:xfrm>
          <a:prstGeom prst="homePlate">
            <a:avLst>
              <a:gd name="adj" fmla="val 1685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Конечный результат</a:t>
            </a: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Эффект</a:t>
            </a:r>
          </a:p>
        </p:txBody>
      </p:sp>
      <p:sp>
        <p:nvSpPr>
          <p:cNvPr id="12300" name="AutoShape 43"/>
          <p:cNvSpPr>
            <a:spLocks noChangeArrowheads="1"/>
          </p:cNvSpPr>
          <p:nvPr/>
        </p:nvSpPr>
        <p:spPr bwMode="auto">
          <a:xfrm rot="218809" flipH="1">
            <a:off x="6095980" y="3013909"/>
            <a:ext cx="1935162" cy="65825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5 w 21600"/>
              <a:gd name="T19" fmla="*/ 3154 h 21600"/>
              <a:gd name="T20" fmla="*/ 18435 w 21600"/>
              <a:gd name="T21" fmla="*/ 1844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669" y="9355"/>
                </a:moveTo>
                <a:cubicBezTo>
                  <a:pt x="19952" y="4456"/>
                  <a:pt x="15750" y="825"/>
                  <a:pt x="10800" y="825"/>
                </a:cubicBezTo>
                <a:cubicBezTo>
                  <a:pt x="5290" y="825"/>
                  <a:pt x="825" y="5290"/>
                  <a:pt x="825" y="10800"/>
                </a:cubicBezTo>
                <a:cubicBezTo>
                  <a:pt x="824" y="11001"/>
                  <a:pt x="831" y="11203"/>
                  <a:pt x="843" y="11405"/>
                </a:cubicBezTo>
                <a:lnTo>
                  <a:pt x="19" y="11455"/>
                </a:lnTo>
                <a:cubicBezTo>
                  <a:pt x="6" y="11237"/>
                  <a:pt x="0" y="1101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160" y="-1"/>
                  <a:pt x="20709" y="3931"/>
                  <a:pt x="21486" y="9235"/>
                </a:cubicBezTo>
                <a:lnTo>
                  <a:pt x="24157" y="8844"/>
                </a:lnTo>
                <a:lnTo>
                  <a:pt x="21529" y="12375"/>
                </a:lnTo>
                <a:lnTo>
                  <a:pt x="17998" y="9746"/>
                </a:lnTo>
                <a:lnTo>
                  <a:pt x="20669" y="935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44"/>
          <p:cNvSpPr>
            <a:spLocks noChangeArrowheads="1"/>
          </p:cNvSpPr>
          <p:nvPr/>
        </p:nvSpPr>
        <p:spPr bwMode="auto">
          <a:xfrm flipH="1">
            <a:off x="684211" y="2862581"/>
            <a:ext cx="2052637" cy="71850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8 w 21600"/>
              <a:gd name="T19" fmla="*/ 3156 h 21600"/>
              <a:gd name="T20" fmla="*/ 18442 w 21600"/>
              <a:gd name="T21" fmla="*/ 18444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630" y="8272"/>
                </a:moveTo>
                <a:cubicBezTo>
                  <a:pt x="19476" y="3786"/>
                  <a:pt x="15432" y="650"/>
                  <a:pt x="10800" y="650"/>
                </a:cubicBezTo>
                <a:cubicBezTo>
                  <a:pt x="5200" y="649"/>
                  <a:pt x="659" y="5184"/>
                  <a:pt x="650" y="10783"/>
                </a:cubicBezTo>
                <a:lnTo>
                  <a:pt x="0" y="10782"/>
                </a:lnTo>
                <a:cubicBezTo>
                  <a:pt x="9" y="4824"/>
                  <a:pt x="4842" y="-1"/>
                  <a:pt x="10800" y="0"/>
                </a:cubicBezTo>
                <a:cubicBezTo>
                  <a:pt x="15728" y="0"/>
                  <a:pt x="20032" y="3336"/>
                  <a:pt x="21259" y="8110"/>
                </a:cubicBezTo>
                <a:lnTo>
                  <a:pt x="23874" y="7437"/>
                </a:lnTo>
                <a:lnTo>
                  <a:pt x="21697" y="11120"/>
                </a:lnTo>
                <a:lnTo>
                  <a:pt x="18015" y="8944"/>
                </a:lnTo>
                <a:lnTo>
                  <a:pt x="20630" y="827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45"/>
          <p:cNvSpPr>
            <a:spLocks noChangeArrowheads="1"/>
          </p:cNvSpPr>
          <p:nvPr/>
        </p:nvSpPr>
        <p:spPr bwMode="auto">
          <a:xfrm flipH="1" flipV="1">
            <a:off x="900113" y="3979228"/>
            <a:ext cx="7122318" cy="88423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5 w 21600"/>
              <a:gd name="T19" fmla="*/ 3162 h 21600"/>
              <a:gd name="T20" fmla="*/ 18435 w 21600"/>
              <a:gd name="T21" fmla="*/ 18438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89" y="7731"/>
                </a:moveTo>
                <a:cubicBezTo>
                  <a:pt x="19441" y="3344"/>
                  <a:pt x="15389" y="350"/>
                  <a:pt x="10800" y="350"/>
                </a:cubicBezTo>
                <a:cubicBezTo>
                  <a:pt x="5069" y="349"/>
                  <a:pt x="408" y="4964"/>
                  <a:pt x="350" y="10694"/>
                </a:cubicBezTo>
                <a:lnTo>
                  <a:pt x="0" y="10690"/>
                </a:lnTo>
                <a:cubicBezTo>
                  <a:pt x="60" y="4769"/>
                  <a:pt x="4877" y="-1"/>
                  <a:pt x="10800" y="0"/>
                </a:cubicBezTo>
                <a:cubicBezTo>
                  <a:pt x="15543" y="0"/>
                  <a:pt x="19730" y="3094"/>
                  <a:pt x="21123" y="7628"/>
                </a:cubicBezTo>
                <a:lnTo>
                  <a:pt x="23704" y="6835"/>
                </a:lnTo>
                <a:lnTo>
                  <a:pt x="21801" y="10427"/>
                </a:lnTo>
                <a:lnTo>
                  <a:pt x="18208" y="8524"/>
                </a:lnTo>
                <a:lnTo>
                  <a:pt x="20789" y="773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2303" name="AutoShape 46"/>
          <p:cNvSpPr>
            <a:spLocks noChangeArrowheads="1"/>
          </p:cNvSpPr>
          <p:nvPr/>
        </p:nvSpPr>
        <p:spPr bwMode="auto">
          <a:xfrm flipH="1">
            <a:off x="1763711" y="2956560"/>
            <a:ext cx="3970337" cy="70104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2 w 21600"/>
              <a:gd name="T19" fmla="*/ 3154 h 21600"/>
              <a:gd name="T20" fmla="*/ 18438 w 21600"/>
              <a:gd name="T21" fmla="*/ 1844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754" y="8124"/>
                </a:moveTo>
                <a:cubicBezTo>
                  <a:pt x="19544" y="3621"/>
                  <a:pt x="15462" y="492"/>
                  <a:pt x="10800" y="492"/>
                </a:cubicBezTo>
                <a:cubicBezTo>
                  <a:pt x="5113" y="491"/>
                  <a:pt x="501" y="5096"/>
                  <a:pt x="492" y="10783"/>
                </a:cubicBezTo>
                <a:lnTo>
                  <a:pt x="0" y="10782"/>
                </a:lnTo>
                <a:cubicBezTo>
                  <a:pt x="9" y="4824"/>
                  <a:pt x="4842" y="-1"/>
                  <a:pt x="10800" y="0"/>
                </a:cubicBezTo>
                <a:cubicBezTo>
                  <a:pt x="15684" y="0"/>
                  <a:pt x="19961" y="3278"/>
                  <a:pt x="21229" y="7996"/>
                </a:cubicBezTo>
                <a:lnTo>
                  <a:pt x="23837" y="7295"/>
                </a:lnTo>
                <a:lnTo>
                  <a:pt x="21757" y="10905"/>
                </a:lnTo>
                <a:lnTo>
                  <a:pt x="18147" y="8825"/>
                </a:lnTo>
                <a:lnTo>
                  <a:pt x="20754" y="8124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Text Box 41"/>
          <p:cNvSpPr txBox="1">
            <a:spLocks noChangeArrowheads="1"/>
          </p:cNvSpPr>
          <p:nvPr/>
        </p:nvSpPr>
        <p:spPr bwMode="auto">
          <a:xfrm>
            <a:off x="539750" y="2261553"/>
            <a:ext cx="23288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Экономность</a:t>
            </a:r>
          </a:p>
        </p:txBody>
      </p:sp>
      <p:sp>
        <p:nvSpPr>
          <p:cNvPr id="12306" name="Rectangle 67"/>
          <p:cNvSpPr>
            <a:spLocks noChangeArrowheads="1"/>
          </p:cNvSpPr>
          <p:nvPr/>
        </p:nvSpPr>
        <p:spPr bwMode="auto">
          <a:xfrm>
            <a:off x="1096963" y="5015548"/>
            <a:ext cx="69850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Эффективность = Результативность + Экономность</a:t>
            </a:r>
          </a:p>
        </p:txBody>
      </p:sp>
      <p:sp>
        <p:nvSpPr>
          <p:cNvPr id="12307" name="Text Box 40"/>
          <p:cNvSpPr txBox="1">
            <a:spLocks noChangeArrowheads="1"/>
          </p:cNvSpPr>
          <p:nvPr/>
        </p:nvSpPr>
        <p:spPr bwMode="auto">
          <a:xfrm>
            <a:off x="5940425" y="2261553"/>
            <a:ext cx="23590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Эффективность</a:t>
            </a:r>
          </a:p>
          <a:p>
            <a:pPr algn="ctr" eaLnBrk="1" hangingPunct="1"/>
            <a:r>
              <a:rPr lang="ru-RU" sz="16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(социальная)</a:t>
            </a:r>
            <a:r>
              <a:rPr lang="ru-RU" sz="20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7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Номер слайда 22"/>
          <p:cNvSpPr txBox="1">
            <a:spLocks noGrp="1"/>
          </p:cNvSpPr>
          <p:nvPr/>
        </p:nvSpPr>
        <p:spPr bwMode="auto">
          <a:xfrm>
            <a:off x="7451725" y="1588"/>
            <a:ext cx="1484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79D7BE1-3C54-45D1-BAEF-EE8A6F8EA1EF}" type="slidenum">
              <a:rPr lang="ru-RU" sz="20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22</a:t>
            </a:fld>
            <a:endParaRPr lang="ru-RU" sz="2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288" y="450850"/>
            <a:ext cx="8450262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ЭФФЕКТИВНОСТЬ 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ДЕЯТЕЛЬНОСТИ</a:t>
            </a:r>
          </a:p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ППО</a:t>
            </a:r>
            <a:endParaRPr lang="ru-RU" sz="18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10045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89441"/>
              </p:ext>
            </p:extLst>
          </p:nvPr>
        </p:nvGraphicFramePr>
        <p:xfrm>
          <a:off x="5534025" y="3000375"/>
          <a:ext cx="2554288" cy="1724025"/>
        </p:xfrm>
        <a:graphic>
          <a:graphicData uri="http://schemas.openxmlformats.org/drawingml/2006/table">
            <a:tbl>
              <a:tblPr/>
              <a:tblGrid>
                <a:gridCol w="25542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Операционная эффективность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Контрактная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Госфинконтроль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Финменеджмент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4560" name="Group 16"/>
          <p:cNvGraphicFramePr>
            <a:graphicFrameLocks noGrp="1"/>
          </p:cNvGraphicFramePr>
          <p:nvPr/>
        </p:nvGraphicFramePr>
        <p:xfrm>
          <a:off x="3446463" y="5072063"/>
          <a:ext cx="2590800" cy="1724025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Информационная эффективность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централизация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технологичность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доступность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cxnSp>
        <p:nvCxnSpPr>
          <p:cNvPr id="13" name="Соединительная линия уступом 12"/>
          <p:cNvCxnSpPr/>
          <p:nvPr/>
        </p:nvCxnSpPr>
        <p:spPr>
          <a:xfrm rot="10800000" flipH="1">
            <a:off x="3452813" y="1949450"/>
            <a:ext cx="104775" cy="4010025"/>
          </a:xfrm>
          <a:prstGeom prst="bentConnector3">
            <a:avLst>
              <a:gd name="adj1" fmla="val -2737513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flipH="1" flipV="1">
            <a:off x="5891213" y="1981200"/>
            <a:ext cx="115887" cy="4041775"/>
          </a:xfrm>
          <a:prstGeom prst="bentConnector3">
            <a:avLst>
              <a:gd name="adj1" fmla="val -2256854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 flipV="1">
            <a:off x="6007100" y="3805238"/>
            <a:ext cx="2070100" cy="1949450"/>
          </a:xfrm>
          <a:prstGeom prst="bentConnector3">
            <a:avLst>
              <a:gd name="adj1" fmla="val 11104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 rot="10800000" flipV="1">
            <a:off x="2406650" y="2417763"/>
            <a:ext cx="1177925" cy="57308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0800000">
            <a:off x="1162050" y="3841750"/>
            <a:ext cx="2290763" cy="1944688"/>
          </a:xfrm>
          <a:prstGeom prst="bentConnector3">
            <a:avLst>
              <a:gd name="adj1" fmla="val 109977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>
            <a:off x="5875338" y="2422525"/>
            <a:ext cx="935037" cy="588963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5400000">
            <a:off x="6038056" y="4656932"/>
            <a:ext cx="714375" cy="735012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 rot="16200000" flipH="1">
            <a:off x="2709863" y="4568825"/>
            <a:ext cx="666750" cy="841375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Двойная стрелка влево/вправо 52"/>
          <p:cNvSpPr/>
          <p:nvPr/>
        </p:nvSpPr>
        <p:spPr>
          <a:xfrm>
            <a:off x="3810000" y="3719513"/>
            <a:ext cx="1762125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180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3226"/>
              </p:ext>
            </p:extLst>
          </p:nvPr>
        </p:nvGraphicFramePr>
        <p:xfrm>
          <a:off x="1150938" y="3000375"/>
          <a:ext cx="2659062" cy="1724025"/>
        </p:xfrm>
        <a:graphic>
          <a:graphicData uri="http://schemas.openxmlformats.org/drawingml/2006/table">
            <a:tbl>
              <a:tblPr/>
              <a:tblGrid>
                <a:gridCol w="1724025"/>
                <a:gridCol w="935037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Функциональная эффективность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Госуслуги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Типы БА, отрасли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Инвестиции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Образование…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045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425749"/>
              </p:ext>
            </p:extLst>
          </p:nvPr>
        </p:nvGraphicFramePr>
        <p:xfrm>
          <a:off x="3463925" y="493713"/>
          <a:ext cx="2392363" cy="1860005"/>
        </p:xfrm>
        <a:graphic>
          <a:graphicData uri="http://schemas.openxmlformats.org/drawingml/2006/table">
            <a:tbl>
              <a:tblPr/>
              <a:tblGrid>
                <a:gridCol w="1536700"/>
                <a:gridCol w="855663"/>
              </a:tblGrid>
              <a:tr h="641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Структурная эффективность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уровни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Ведомства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Скругленный прямоугольник 61"/>
          <p:cNvSpPr/>
          <p:nvPr/>
        </p:nvSpPr>
        <p:spPr>
          <a:xfrm>
            <a:off x="725215" y="3957145"/>
            <a:ext cx="331076" cy="1592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обоснованность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20414" y="2123090"/>
            <a:ext cx="346841" cy="1403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прозрачность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8140262" y="3972911"/>
            <a:ext cx="325821" cy="1550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управляемость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8418786" y="2301764"/>
            <a:ext cx="346841" cy="1403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подотчетность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79875" y="3408363"/>
            <a:ext cx="1187450" cy="842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</a:rPr>
              <a:t>ГП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492625" y="4287838"/>
            <a:ext cx="504825" cy="804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1800"/>
          </a:p>
        </p:txBody>
      </p:sp>
      <p:sp>
        <p:nvSpPr>
          <p:cNvPr id="23" name="Стрелка вниз 22"/>
          <p:cNvSpPr/>
          <p:nvPr/>
        </p:nvSpPr>
        <p:spPr>
          <a:xfrm>
            <a:off x="4514850" y="2422525"/>
            <a:ext cx="361950" cy="993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11965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548680"/>
            <a:ext cx="8676456" cy="51237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Основные результаты реализации Программы повышения эффективности бюджетных расходов на период до 2012 года 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74320" y="1061050"/>
            <a:ext cx="8474392" cy="548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Приняты в первом чтении новые «бюджетные правила», проект федерального бюджета на 2013-2015 годы сформирован в соответствии с </a:t>
            </a: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ними  </a:t>
            </a:r>
            <a:endParaRPr lang="ru-RU" sz="1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Введена </a:t>
            </a: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новая система видов расходов, подготовлен формат «программной» классификации, утверждены первые государственные программы РФ</a:t>
            </a: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Подготовлена правовая и методическая база для введения с 2014 года «программных» бюджетов  </a:t>
            </a:r>
            <a:endParaRPr lang="ru-RU" sz="18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Arial Narrow" pitchFamily="34" charset="0"/>
              </a:rPr>
              <a:t>Проведена комплексная реформа государственных (муниципальных) учреждений и оказания государственных муниципальных услуг;</a:t>
            </a: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Принят </a:t>
            </a: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в первом чтении законопроект о </a:t>
            </a:r>
            <a:r>
              <a:rPr lang="ru-RU" sz="1800" dirty="0" err="1" smtClean="0">
                <a:solidFill>
                  <a:srgbClr val="000000"/>
                </a:solidFill>
                <a:latin typeface="Arial Narrow" pitchFamily="34" charset="0"/>
              </a:rPr>
              <a:t>госфинконтроле</a:t>
            </a:r>
            <a:endParaRPr lang="ru-RU" sz="18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 Принят в первом чтении и при подготовке ко второму чтению концептуально доработан законопроект о федеральной контрактной системе</a:t>
            </a: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Утверждена концепция и начато формирование «Электронного бюджета</a:t>
            </a: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Arial Narrow" pitchFamily="34" charset="0"/>
              </a:rPr>
              <a:t>Подготовлены и внесены системные поправки в Бюджетный кодекс по регулированию бюджетного процесса на региональном и местном уровне</a:t>
            </a:r>
          </a:p>
          <a:p>
            <a:pPr marL="342900" indent="-342900" algn="just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Начат </a:t>
            </a:r>
            <a:r>
              <a:rPr lang="ru-RU" sz="1800" dirty="0" smtClean="0">
                <a:solidFill>
                  <a:srgbClr val="000000"/>
                </a:solidFill>
                <a:latin typeface="Arial Narrow" pitchFamily="34" charset="0"/>
              </a:rPr>
              <a:t>процесс отмены льгот по региональным и местным налогам</a:t>
            </a:r>
            <a:endParaRPr lang="ru-RU" sz="18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Бюджетные правила </a:t>
            </a:r>
            <a:r>
              <a:rPr lang="ru-RU" sz="2400" b="1" dirty="0"/>
              <a:t>- 3 </a:t>
            </a:r>
            <a:br>
              <a:rPr lang="ru-RU" sz="2400" b="1" dirty="0"/>
            </a:br>
            <a:r>
              <a:rPr lang="ru-RU" sz="2400" b="1" dirty="0" smtClean="0"/>
              <a:t>(использованы в 2012, законодательно – с 2013 г.)</a:t>
            </a:r>
            <a:endParaRPr lang="ru-RU" sz="2400" b="1" dirty="0"/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1628801"/>
            <a:ext cx="8812212" cy="4695800"/>
          </a:xfrm>
        </p:spPr>
        <p:txBody>
          <a:bodyPr/>
          <a:lstStyle/>
          <a:p>
            <a:pPr algn="just">
              <a:spcBef>
                <a:spcPct val="35000"/>
              </a:spcBef>
            </a:pPr>
            <a:r>
              <a:rPr lang="ru-RU" sz="2200" dirty="0" smtClean="0"/>
              <a:t>Расходы не превышают доходы при «базовой» цене на нефть (= средняя за последние 10 лет) + </a:t>
            </a:r>
            <a:r>
              <a:rPr lang="ru-RU" sz="2200" b="1" dirty="0" smtClean="0"/>
              <a:t>1% ВВП </a:t>
            </a:r>
            <a:endParaRPr lang="ru-RU" sz="2200" b="1" dirty="0"/>
          </a:p>
          <a:p>
            <a:pPr algn="just">
              <a:spcBef>
                <a:spcPct val="35000"/>
              </a:spcBef>
            </a:pPr>
            <a:r>
              <a:rPr lang="ru-RU" sz="2200" b="1" dirty="0" smtClean="0"/>
              <a:t>Нефтегазовые доходы</a:t>
            </a:r>
            <a:r>
              <a:rPr lang="ru-RU" sz="2200" dirty="0"/>
              <a:t>, обусловленные более высокой </a:t>
            </a:r>
            <a:r>
              <a:rPr lang="ru-RU" sz="2200" dirty="0" smtClean="0"/>
              <a:t>фактический (прогнозной) ценой </a:t>
            </a:r>
            <a:r>
              <a:rPr lang="ru-RU" sz="2200" dirty="0"/>
              <a:t>на нефть, поступают в </a:t>
            </a:r>
            <a:r>
              <a:rPr lang="ru-RU" sz="2200" b="1" dirty="0"/>
              <a:t>Резервный </a:t>
            </a:r>
            <a:r>
              <a:rPr lang="ru-RU" sz="2200" b="1" dirty="0" smtClean="0"/>
              <a:t>фонд </a:t>
            </a:r>
            <a:r>
              <a:rPr lang="ru-RU" sz="2200" dirty="0" smtClean="0"/>
              <a:t>до достижения им </a:t>
            </a:r>
            <a:r>
              <a:rPr lang="ru-RU" sz="2200" b="1" dirty="0" smtClean="0"/>
              <a:t>7% ВВП</a:t>
            </a:r>
            <a:r>
              <a:rPr lang="ru-RU" sz="2200" dirty="0" smtClean="0"/>
              <a:t>, затем – в </a:t>
            </a:r>
            <a:r>
              <a:rPr lang="ru-RU" sz="2200" b="1" dirty="0" smtClean="0"/>
              <a:t>ФНБ</a:t>
            </a:r>
            <a:r>
              <a:rPr lang="ru-RU" sz="2200" dirty="0" smtClean="0"/>
              <a:t> (с возможностью использования до 50% на инфраструктурные проекты)</a:t>
            </a:r>
            <a:endParaRPr lang="ru-RU" sz="2200" dirty="0"/>
          </a:p>
          <a:p>
            <a:pPr algn="just">
              <a:spcBef>
                <a:spcPct val="35000"/>
              </a:spcBef>
            </a:pPr>
            <a:r>
              <a:rPr lang="ru-RU" sz="2200" dirty="0"/>
              <a:t>Недостаток доходов, обусловленный более низкой </a:t>
            </a:r>
            <a:r>
              <a:rPr lang="ru-RU" sz="2200" dirty="0" smtClean="0"/>
              <a:t>фактической (прогнозной) ценой </a:t>
            </a:r>
            <a:r>
              <a:rPr lang="ru-RU" sz="2200" dirty="0"/>
              <a:t>на нефть, возмещается из </a:t>
            </a:r>
            <a:r>
              <a:rPr lang="ru-RU" sz="2200" b="1" dirty="0"/>
              <a:t>Резервного </a:t>
            </a:r>
            <a:r>
              <a:rPr lang="ru-RU" sz="2200" b="1" dirty="0" smtClean="0"/>
              <a:t>фонда</a:t>
            </a:r>
          </a:p>
          <a:p>
            <a:pPr algn="just">
              <a:spcBef>
                <a:spcPct val="35000"/>
              </a:spcBef>
            </a:pPr>
            <a:r>
              <a:rPr lang="ru-RU" sz="2200" dirty="0" smtClean="0"/>
              <a:t>При необходимости в первую очередь сокращаются </a:t>
            </a:r>
            <a:r>
              <a:rPr lang="ru-RU" sz="2200" b="1" dirty="0" smtClean="0"/>
              <a:t>условно-утвержденные расходы</a:t>
            </a:r>
            <a:r>
              <a:rPr lang="ru-RU" sz="2200" dirty="0" smtClean="0"/>
              <a:t> </a:t>
            </a:r>
          </a:p>
          <a:p>
            <a:pPr algn="just">
              <a:spcBef>
                <a:spcPct val="35000"/>
              </a:spcBef>
            </a:pPr>
            <a:r>
              <a:rPr lang="ru-RU" sz="2200" dirty="0" smtClean="0"/>
              <a:t>В текущем году расходы могут увеличиваться только в </a:t>
            </a:r>
            <a:r>
              <a:rPr lang="ru-RU" sz="2400" dirty="0" smtClean="0"/>
              <a:t>пределах </a:t>
            </a:r>
            <a:r>
              <a:rPr lang="ru-RU" sz="2200" dirty="0" smtClean="0"/>
              <a:t>роста </a:t>
            </a:r>
            <a:r>
              <a:rPr lang="ru-RU" sz="2200" b="1" dirty="0" err="1" smtClean="0"/>
              <a:t>ненефтегазовых</a:t>
            </a:r>
            <a:r>
              <a:rPr lang="ru-RU" sz="2200" b="1" dirty="0" smtClean="0"/>
              <a:t> доходов </a:t>
            </a:r>
            <a:endParaRPr lang="ru-RU" sz="2200" b="1" dirty="0"/>
          </a:p>
          <a:p>
            <a:pPr algn="just">
              <a:spcBef>
                <a:spcPct val="35000"/>
              </a:spcBef>
            </a:pPr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6785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171450" y="322263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характеристики федерального бюджета в 2006-2020 гг. (в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ВВП)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26"/>
          <p:cNvSpPr txBox="1">
            <a:spLocks noGrp="1"/>
          </p:cNvSpPr>
          <p:nvPr/>
        </p:nvSpPr>
        <p:spPr>
          <a:xfrm>
            <a:off x="8145463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80B5877E-A549-4DA0-B61C-49EEA44C12D2}" type="slidenum">
              <a:rPr lang="ru-RU">
                <a:solidFill>
                  <a:srgbClr val="FFFFFF"/>
                </a:solidFill>
                <a:latin typeface="+mn-lt"/>
              </a:rPr>
              <a:pPr algn="r">
                <a:defRPr/>
              </a:pPr>
              <a:t>5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36659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752505"/>
              </p:ext>
            </p:extLst>
          </p:nvPr>
        </p:nvGraphicFramePr>
        <p:xfrm>
          <a:off x="28575" y="1059873"/>
          <a:ext cx="9023947" cy="5466773"/>
        </p:xfrm>
        <a:graphic>
          <a:graphicData uri="http://schemas.openxmlformats.org/drawingml/2006/table">
            <a:tbl>
              <a:tblPr/>
              <a:tblGrid>
                <a:gridCol w="237232"/>
                <a:gridCol w="1658715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</a:tblGrid>
              <a:tr h="50291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18,0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17,6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5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51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Нефтегазовые доходы, в %% к общему объему</a:t>
                      </a: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46,9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49,6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44,6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44,4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44,4</a:t>
                      </a:r>
                      <a:endParaRPr kumimoji="0" lang="ru-RU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43,4</a:t>
                      </a:r>
                      <a:endParaRPr kumimoji="0" lang="ru-RU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68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17,6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17,4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39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Дефицит/профицит</a:t>
                      </a: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-5,9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02B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02B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02B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02B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Ненефтегазо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-вый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17999" marR="17999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-9,5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-8,7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-8,4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-7,6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-7,5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7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Развитие среднесрочного бюджетного планирования</a:t>
            </a:r>
            <a:endParaRPr lang="ru-RU" sz="2800" b="1" dirty="0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1412777"/>
            <a:ext cx="8812212" cy="518487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200" dirty="0"/>
              <a:t>В 2001 – 2005 гг. – отдельно перспективный финансовый план на 3 года (не утверждается) и проект бюджета на очередной финансовый год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/>
              <a:t>В </a:t>
            </a:r>
            <a:r>
              <a:rPr lang="ru-RU" sz="2200" dirty="0"/>
              <a:t>2006 – 2007 гг. – перспективный финансовый план на 3 года (утверждается Правительством) и соответствующий ему проект </a:t>
            </a:r>
            <a:r>
              <a:rPr lang="ru-RU" sz="2200" dirty="0" smtClean="0"/>
              <a:t>федерального бюджета </a:t>
            </a:r>
            <a:r>
              <a:rPr lang="ru-RU" sz="2200" dirty="0"/>
              <a:t>на очередной финансовый год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/>
              <a:t>С </a:t>
            </a:r>
            <a:r>
              <a:rPr lang="ru-RU" sz="2200" dirty="0"/>
              <a:t>2008 года (с приостановкой на 2009 г.) – </a:t>
            </a:r>
            <a:r>
              <a:rPr lang="ru-RU" sz="2200" dirty="0" smtClean="0"/>
              <a:t>федеральный бюджет </a:t>
            </a:r>
            <a:r>
              <a:rPr lang="ru-RU" sz="2200" dirty="0"/>
              <a:t>на 3 </a:t>
            </a:r>
            <a:r>
              <a:rPr lang="ru-RU" sz="2200" dirty="0" smtClean="0"/>
              <a:t>года, право принимать региональные и местные бюджеты на 3 года, при годовых бюджетов – перспективные </a:t>
            </a:r>
            <a:r>
              <a:rPr lang="ru-RU" sz="2200" dirty="0" err="1" smtClean="0"/>
              <a:t>финпланы</a:t>
            </a:r>
            <a:endParaRPr lang="ru-RU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200" i="1" dirty="0" smtClean="0"/>
              <a:t>С 2013 года – среднесрочные потолки расходов по госпрограммам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i="1" dirty="0" smtClean="0"/>
              <a:t>С 2014 года – обязательность 3-хлетних бюджетов для субъектов РФ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i="1" dirty="0" smtClean="0"/>
              <a:t>С 2015 года – право субъектов РФ установить требование по утверждению местных бюджетов на 3 года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u="sng" dirty="0" smtClean="0"/>
              <a:t>Новый инструмент – долгосрочная бюджетная стратегия (до 12-18 лет)</a:t>
            </a:r>
            <a:r>
              <a:rPr lang="ru-RU" sz="2400" i="1" u="sng" dirty="0" smtClean="0"/>
              <a:t>     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166013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Переход к «программным бюджетам»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5901"/>
            <a:ext cx="8229600" cy="5087938"/>
          </a:xfrm>
        </p:spPr>
        <p:txBody>
          <a:bodyPr/>
          <a:lstStyle/>
          <a:p>
            <a:r>
              <a:rPr lang="ru-RU" dirty="0" smtClean="0"/>
              <a:t>Федеральный бюджет – с 2014 года</a:t>
            </a:r>
          </a:p>
          <a:p>
            <a:endParaRPr lang="ru-RU" dirty="0"/>
          </a:p>
          <a:p>
            <a:pPr algn="just"/>
            <a:r>
              <a:rPr lang="ru-RU" dirty="0" smtClean="0"/>
              <a:t>Региональные и местные бюджеты – с 2014 года право выбора (закон</a:t>
            </a:r>
            <a:r>
              <a:rPr lang="en-US" dirty="0" smtClean="0"/>
              <a:t>/</a:t>
            </a:r>
            <a:r>
              <a:rPr lang="ru-RU" dirty="0" smtClean="0"/>
              <a:t>акт) между «</a:t>
            </a:r>
            <a:r>
              <a:rPr lang="ru-RU" dirty="0" err="1" smtClean="0"/>
              <a:t>ведомственно</a:t>
            </a:r>
            <a:r>
              <a:rPr lang="ru-RU" dirty="0" smtClean="0"/>
              <a:t>-функциональным» и «программным бюджетом»</a:t>
            </a:r>
          </a:p>
          <a:p>
            <a:pPr marL="109537" indent="0" algn="just">
              <a:buNone/>
            </a:pPr>
            <a:endParaRPr lang="ru-RU" dirty="0"/>
          </a:p>
          <a:p>
            <a:pPr marL="109537" indent="0" algn="ctr">
              <a:buNone/>
            </a:pPr>
            <a:r>
              <a:rPr lang="ru-RU" sz="2400" b="1" i="1" dirty="0" smtClean="0"/>
              <a:t>Необходимые условия</a:t>
            </a:r>
            <a:r>
              <a:rPr lang="en-US" sz="2400" b="1" i="1" dirty="0" smtClean="0"/>
              <a:t>: </a:t>
            </a:r>
          </a:p>
          <a:p>
            <a:pPr marL="109537" indent="0" algn="just">
              <a:buNone/>
            </a:pPr>
            <a:r>
              <a:rPr lang="ru-RU" sz="2400" i="1" dirty="0" smtClean="0"/>
              <a:t>долгосрочные цели (стратегия развития)</a:t>
            </a:r>
          </a:p>
          <a:p>
            <a:pPr marL="109537" indent="0" algn="just">
              <a:buNone/>
            </a:pPr>
            <a:r>
              <a:rPr lang="en-US" sz="2400" i="1" dirty="0" smtClean="0"/>
              <a:t>3-</a:t>
            </a:r>
            <a:r>
              <a:rPr lang="ru-RU" sz="2400" i="1" dirty="0" smtClean="0"/>
              <a:t>х летний бюджет и долгосрочный прогноз</a:t>
            </a:r>
          </a:p>
          <a:p>
            <a:pPr marL="109537" indent="0" algn="just">
              <a:buNone/>
            </a:pPr>
            <a:r>
              <a:rPr lang="ru-RU" sz="2400" i="1" dirty="0" smtClean="0"/>
              <a:t>аналитическое распределение расходов по программам</a:t>
            </a:r>
          </a:p>
          <a:p>
            <a:pPr marL="109537" indent="0" algn="just">
              <a:buNone/>
            </a:pPr>
            <a:r>
              <a:rPr lang="ru-RU" sz="2400" i="1" dirty="0" smtClean="0"/>
              <a:t>утвержденные государственные (муниципальные) программы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94332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0" y="986972"/>
            <a:ext cx="4688114" cy="6241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ДОЛГОСРОЧНОГО РАЗВИТИЯ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913" y="2060575"/>
            <a:ext cx="4335462" cy="44275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4988" y="1919288"/>
            <a:ext cx="1057275" cy="425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ГП 1</a:t>
            </a:r>
          </a:p>
        </p:txBody>
      </p:sp>
      <p:cxnSp>
        <p:nvCxnSpPr>
          <p:cNvPr id="13" name="Соединительная линия уступом 12"/>
          <p:cNvCxnSpPr>
            <a:endCxn id="11" idx="0"/>
          </p:cNvCxnSpPr>
          <p:nvPr/>
        </p:nvCxnSpPr>
        <p:spPr>
          <a:xfrm rot="5400000">
            <a:off x="1550194" y="1124744"/>
            <a:ext cx="307975" cy="12811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25425" y="2895600"/>
            <a:ext cx="4211638" cy="43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регулирование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5425" y="3379788"/>
            <a:ext cx="4211638" cy="14144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контроль,</a:t>
            </a:r>
          </a:p>
          <a:p>
            <a:pPr>
              <a:buFontTx/>
              <a:buChar char="-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лицензирование,</a:t>
            </a:r>
          </a:p>
          <a:p>
            <a:pPr>
              <a:buFontTx/>
              <a:buChar char="-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тарифы</a:t>
            </a:r>
          </a:p>
          <a:p>
            <a:pPr>
              <a:buFontTx/>
              <a:buChar char="-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льготы и т.д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5425" y="2406650"/>
            <a:ext cx="4211638" cy="4333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Цели, конечные результаты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7338" y="5068888"/>
            <a:ext cx="684212" cy="360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ФЦП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114425" y="5068888"/>
            <a:ext cx="682625" cy="360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пГП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939925" y="5068888"/>
            <a:ext cx="684213" cy="360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пГП</a:t>
            </a: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594100" y="5068888"/>
            <a:ext cx="684213" cy="360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пГП</a:t>
            </a: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767013" y="5068888"/>
            <a:ext cx="684212" cy="360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пГП</a:t>
            </a:r>
          </a:p>
        </p:txBody>
      </p:sp>
      <p:sp>
        <p:nvSpPr>
          <p:cNvPr id="50" name="Левая фигурная скобка 49"/>
          <p:cNvSpPr/>
          <p:nvPr/>
        </p:nvSpPr>
        <p:spPr>
          <a:xfrm rot="16200000">
            <a:off x="870744" y="4853781"/>
            <a:ext cx="276225" cy="1541463"/>
          </a:xfrm>
          <a:prstGeom prst="leftBrace">
            <a:avLst>
              <a:gd name="adj1" fmla="val 4679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Левая фигурная скобка 50"/>
          <p:cNvSpPr/>
          <p:nvPr/>
        </p:nvSpPr>
        <p:spPr>
          <a:xfrm rot="16200000">
            <a:off x="2532856" y="4845845"/>
            <a:ext cx="276225" cy="1541462"/>
          </a:xfrm>
          <a:prstGeom prst="leftBrace">
            <a:avLst>
              <a:gd name="adj1" fmla="val 4679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Левая фигурная скобка 51"/>
          <p:cNvSpPr/>
          <p:nvPr/>
        </p:nvSpPr>
        <p:spPr>
          <a:xfrm rot="16200000">
            <a:off x="3800475" y="5235576"/>
            <a:ext cx="276225" cy="762000"/>
          </a:xfrm>
          <a:prstGeom prst="leftBrace">
            <a:avLst>
              <a:gd name="adj1" fmla="val 4679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9" name="TextBox 53"/>
          <p:cNvSpPr txBox="1">
            <a:spLocks noChangeArrowheads="1"/>
          </p:cNvSpPr>
          <p:nvPr/>
        </p:nvSpPr>
        <p:spPr bwMode="auto">
          <a:xfrm>
            <a:off x="2239963" y="5797550"/>
            <a:ext cx="1030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>
                <a:cs typeface="Times New Roman" pitchFamily="18" charset="0"/>
              </a:rPr>
              <a:t>ФОИВ 1</a:t>
            </a:r>
          </a:p>
        </p:txBody>
      </p:sp>
      <p:sp>
        <p:nvSpPr>
          <p:cNvPr id="10260" name="TextBox 54"/>
          <p:cNvSpPr txBox="1">
            <a:spLocks noChangeArrowheads="1"/>
          </p:cNvSpPr>
          <p:nvPr/>
        </p:nvSpPr>
        <p:spPr bwMode="auto">
          <a:xfrm>
            <a:off x="3413125" y="5800725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>
                <a:cs typeface="Times New Roman" pitchFamily="18" charset="0"/>
              </a:rPr>
              <a:t>ФОИВ 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310040" y="1916852"/>
            <a:ext cx="199129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Отв. исполнитель</a:t>
            </a:r>
          </a:p>
        </p:txBody>
      </p:sp>
      <p:sp>
        <p:nvSpPr>
          <p:cNvPr id="10264" name="TextBox 70"/>
          <p:cNvSpPr txBox="1">
            <a:spLocks noChangeArrowheads="1"/>
          </p:cNvSpPr>
          <p:nvPr/>
        </p:nvSpPr>
        <p:spPr bwMode="auto">
          <a:xfrm>
            <a:off x="4716463" y="1584325"/>
            <a:ext cx="41767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ru-RU">
                <a:cs typeface="Times New Roman" pitchFamily="18" charset="0"/>
              </a:rPr>
              <a:t>вытекают из долгосрочной стратегии развития и являются инструментом достижения ее целей;</a:t>
            </a:r>
          </a:p>
          <a:p>
            <a:pPr algn="just" eaLnBrk="1" hangingPunct="1">
              <a:buFontTx/>
              <a:buAutoNum type="arabicPeriod"/>
            </a:pPr>
            <a:r>
              <a:rPr lang="ru-RU">
                <a:cs typeface="Times New Roman" pitchFamily="18" charset="0"/>
              </a:rPr>
              <a:t>объединяют все инструменты политики (регулирование, бюджетные расходы) по достижению цели;</a:t>
            </a:r>
          </a:p>
          <a:p>
            <a:pPr algn="just" eaLnBrk="1" hangingPunct="1">
              <a:buFontTx/>
              <a:buAutoNum type="arabicPeriod"/>
            </a:pPr>
            <a:r>
              <a:rPr lang="ru-RU">
                <a:cs typeface="Times New Roman" pitchFamily="18" charset="0"/>
              </a:rPr>
              <a:t>состоят из подпрограмм, могут включать ФЦП;</a:t>
            </a:r>
          </a:p>
          <a:p>
            <a:pPr algn="just" eaLnBrk="1" hangingPunct="1">
              <a:buFontTx/>
              <a:buAutoNum type="arabicPeriod"/>
            </a:pPr>
            <a:r>
              <a:rPr lang="ru-RU">
                <a:cs typeface="Times New Roman" pitchFamily="18" charset="0"/>
              </a:rPr>
              <a:t>реализуется ответственным исполнителем с участием соисполнителей, которые отвечают за свои подпрограммы и ВЦП;</a:t>
            </a:r>
          </a:p>
          <a:p>
            <a:pPr algn="just" eaLnBrk="1" hangingPunct="1">
              <a:buFontTx/>
              <a:buAutoNum type="arabicPeriod"/>
            </a:pPr>
            <a:r>
              <a:rPr lang="ru-RU">
                <a:cs typeface="Times New Roman" pitchFamily="18" charset="0"/>
              </a:rPr>
              <a:t>ГП РФ и субъектов РФ, а также  муниципальные программы увязаны друг с другом </a:t>
            </a:r>
            <a:r>
              <a:rPr lang="en-US">
                <a:cs typeface="Times New Roman" pitchFamily="18" charset="0"/>
              </a:rPr>
              <a:t>(</a:t>
            </a:r>
            <a:r>
              <a:rPr lang="ru-RU">
                <a:cs typeface="Times New Roman" pitchFamily="18" charset="0"/>
              </a:rPr>
              <a:t>субсидии).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18712" y="5822532"/>
            <a:ext cx="19257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Отв. исполнитель</a:t>
            </a:r>
          </a:p>
        </p:txBody>
      </p:sp>
      <p:sp>
        <p:nvSpPr>
          <p:cNvPr id="10268" name="Rectangle 4"/>
          <p:cNvSpPr>
            <a:spLocks noGrp="1"/>
          </p:cNvSpPr>
          <p:nvPr>
            <p:ph type="title"/>
          </p:nvPr>
        </p:nvSpPr>
        <p:spPr>
          <a:xfrm>
            <a:off x="414338" y="277813"/>
            <a:ext cx="8504237" cy="47625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Концепция государственных программ Российской Федерации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50493" y="1025525"/>
            <a:ext cx="3770993" cy="425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Государственные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25405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958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Arial Narrow" pitchFamily="34" charset="0"/>
              </a:rPr>
              <a:t>Формат бюджетов</a:t>
            </a:r>
            <a:r>
              <a:rPr lang="en-US" sz="2400" b="1" dirty="0" smtClean="0">
                <a:solidFill>
                  <a:schemeClr val="tx2"/>
                </a:solidFill>
                <a:latin typeface="Arial Narrow" pitchFamily="34" charset="0"/>
              </a:rPr>
              <a:t>  </a:t>
            </a:r>
            <a:endParaRPr lang="ru-RU" sz="24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5363" name="Номер слайда 5"/>
          <p:cNvSpPr txBox="1">
            <a:spLocks noGrp="1"/>
          </p:cNvSpPr>
          <p:nvPr/>
        </p:nvSpPr>
        <p:spPr bwMode="auto">
          <a:xfrm>
            <a:off x="7956550" y="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 eaLnBrk="1" hangingPunct="1"/>
            <a:endParaRPr lang="ru-RU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451262" y="1967820"/>
          <a:ext cx="8267292" cy="3989951"/>
        </p:xfrm>
        <a:graphic>
          <a:graphicData uri="http://schemas.openxmlformats.org/drawingml/2006/table">
            <a:tbl>
              <a:tblPr/>
              <a:tblGrid>
                <a:gridCol w="565478"/>
                <a:gridCol w="565478"/>
                <a:gridCol w="565478"/>
                <a:gridCol w="565478"/>
                <a:gridCol w="565478"/>
                <a:gridCol w="542859"/>
                <a:gridCol w="542859"/>
                <a:gridCol w="458037"/>
                <a:gridCol w="458037"/>
                <a:gridCol w="452381"/>
                <a:gridCol w="339288"/>
                <a:gridCol w="339288"/>
                <a:gridCol w="339288"/>
                <a:gridCol w="339288"/>
                <a:gridCol w="542859"/>
                <a:gridCol w="542859"/>
                <a:gridCol w="542859"/>
              </a:tblGrid>
              <a:tr h="272639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226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ГРБС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раздел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подраздел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инвестиции, межбюджетные трансферты, содержание учреждений, социальное обеспечение…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639">
                <a:tc rowSpan="3" gridSpan="3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ГОСПРОГРАММА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ФЦП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686">
                <a:tc gridSpan="3"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(ВЦП)  и аналитический признак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4258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1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639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" name="Левая фигурная скобка 35"/>
          <p:cNvSpPr/>
          <p:nvPr/>
        </p:nvSpPr>
        <p:spPr>
          <a:xfrm rot="5400000">
            <a:off x="4342607" y="-2105819"/>
            <a:ext cx="463550" cy="8151813"/>
          </a:xfrm>
          <a:prstGeom prst="leftBrace">
            <a:avLst>
              <a:gd name="adj1" fmla="val 8333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5400000" flipH="1">
            <a:off x="7992268" y="4615657"/>
            <a:ext cx="366713" cy="1085850"/>
          </a:xfrm>
          <a:prstGeom prst="leftBrace">
            <a:avLst>
              <a:gd name="adj1" fmla="val 5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5400000" flipH="1">
            <a:off x="5541170" y="3793331"/>
            <a:ext cx="360362" cy="2632075"/>
          </a:xfrm>
          <a:prstGeom prst="leftBrace">
            <a:avLst>
              <a:gd name="adj1" fmla="val 5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436563" y="1338263"/>
            <a:ext cx="8281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/>
              <a:t>«традиционный» бюджет </a:t>
            </a:r>
            <a:r>
              <a:rPr lang="en-US" b="1"/>
              <a:t>(</a:t>
            </a:r>
            <a:r>
              <a:rPr lang="ru-RU" b="1"/>
              <a:t>нет прямой увязки с целями и результатами</a:t>
            </a:r>
            <a:r>
              <a:rPr lang="en-US" b="1"/>
              <a:t>)</a:t>
            </a:r>
            <a:endParaRPr lang="ru-RU" b="1"/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436563" y="6072188"/>
            <a:ext cx="7151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/>
              <a:t>«программный» бюджет (прямая увязка с целями и результатами)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 rot="5400000" flipH="1">
            <a:off x="3823494" y="2245519"/>
            <a:ext cx="377825" cy="7151687"/>
          </a:xfrm>
          <a:prstGeom prst="leftBrace">
            <a:avLst>
              <a:gd name="adj1" fmla="val 5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6446838" y="5354638"/>
            <a:ext cx="3459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/>
              <a:t>в учете и </a:t>
            </a:r>
          </a:p>
          <a:p>
            <a:pPr algn="ctr" eaLnBrk="1" hangingPunct="1"/>
            <a:r>
              <a:rPr lang="ru-RU" sz="1400"/>
              <a:t>отчетности</a:t>
            </a:r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4089400" y="5278438"/>
            <a:ext cx="3459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/>
              <a:t>целевая статья</a:t>
            </a:r>
          </a:p>
        </p:txBody>
      </p:sp>
      <p:sp>
        <p:nvSpPr>
          <p:cNvPr id="17" name="Левая фигурная скобка 16"/>
          <p:cNvSpPr/>
          <p:nvPr/>
        </p:nvSpPr>
        <p:spPr>
          <a:xfrm rot="5400000" flipH="1">
            <a:off x="3055938" y="4029075"/>
            <a:ext cx="360362" cy="2116138"/>
          </a:xfrm>
          <a:prstGeom prst="leftBrace">
            <a:avLst>
              <a:gd name="adj1" fmla="val 5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374" name="TextBox 13"/>
          <p:cNvSpPr txBox="1">
            <a:spLocks noChangeArrowheads="1"/>
          </p:cNvSpPr>
          <p:nvPr/>
        </p:nvSpPr>
        <p:spPr bwMode="auto">
          <a:xfrm>
            <a:off x="1287463" y="5199063"/>
            <a:ext cx="3781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/>
              <a:t>аналитически в материалах к проекту закона, </a:t>
            </a:r>
          </a:p>
          <a:p>
            <a:pPr algn="ctr" eaLnBrk="1" hangingPunct="1"/>
            <a:r>
              <a:rPr lang="ru-RU" sz="1400"/>
              <a:t>в учете и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42129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11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50719</TotalTime>
  <Words>1836</Words>
  <Application>Microsoft Office PowerPoint</Application>
  <PresentationFormat>Экран (4:3)</PresentationFormat>
  <Paragraphs>421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12_Городская</vt:lpstr>
      <vt:lpstr> </vt:lpstr>
      <vt:lpstr>Бюджетные реформы в России</vt:lpstr>
      <vt:lpstr>Основные результаты реализации Программы повышения эффективности бюджетных расходов на период до 2012 года </vt:lpstr>
      <vt:lpstr>Бюджетные правила - 3  (использованы в 2012, законодательно – с 2013 г.)</vt:lpstr>
      <vt:lpstr>Презентация PowerPoint</vt:lpstr>
      <vt:lpstr>Развитие среднесрочного бюджетного планирования</vt:lpstr>
      <vt:lpstr>Переход к «программным бюджетам»</vt:lpstr>
      <vt:lpstr>Концепция государственных программ Российской Федерации</vt:lpstr>
      <vt:lpstr>Формат бюджетов  </vt:lpstr>
      <vt:lpstr>Презентация PowerPoint</vt:lpstr>
      <vt:lpstr>Презентация PowerPoint</vt:lpstr>
      <vt:lpstr>Организация оказания государственных (муниципальных) услуг</vt:lpstr>
      <vt:lpstr> Направления развития нормативов</vt:lpstr>
      <vt:lpstr>Развитие реформы госучреждений и госуслуг</vt:lpstr>
      <vt:lpstr>Сфера контрактной системы РФ</vt:lpstr>
      <vt:lpstr>Планирование закупок</vt:lpstr>
      <vt:lpstr>Регулирование закупок бюджетными и автономными учреждениями, ГУПами </vt:lpstr>
      <vt:lpstr>Контроль в сфере закупок  </vt:lpstr>
      <vt:lpstr>Реформа государственного финансового контроля</vt:lpstr>
      <vt:lpstr>Презентация PowerPoint</vt:lpstr>
      <vt:lpstr> Новое определение принципа эффективности использования бюджетных средств  (ст. 34 БК РФ)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Vaio</dc:creator>
  <cp:lastModifiedBy>ЛАВРОВ АЛЕКСЕЙ МИХАЙЛОВИЧ</cp:lastModifiedBy>
  <cp:revision>2130</cp:revision>
  <cp:lastPrinted>2012-11-12T14:23:44Z</cp:lastPrinted>
  <dcterms:modified xsi:type="dcterms:W3CDTF">2012-11-21T19:58:11Z</dcterms:modified>
</cp:coreProperties>
</file>